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733" r:id="rId2"/>
    <p:sldId id="796" r:id="rId3"/>
    <p:sldId id="797" r:id="rId4"/>
    <p:sldId id="817" r:id="rId5"/>
    <p:sldId id="781" r:id="rId6"/>
    <p:sldId id="822" r:id="rId7"/>
    <p:sldId id="823" r:id="rId8"/>
    <p:sldId id="843" r:id="rId9"/>
    <p:sldId id="824" r:id="rId10"/>
    <p:sldId id="804" r:id="rId11"/>
    <p:sldId id="820" r:id="rId12"/>
    <p:sldId id="821" r:id="rId13"/>
    <p:sldId id="83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6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04C286-373E-F0AF-A989-28F24B95A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430" y="60074"/>
            <a:ext cx="2952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04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38200" y="1049020"/>
            <a:ext cx="1581150" cy="466090"/>
            <a:chOff x="892" y="827"/>
            <a:chExt cx="2490" cy="734"/>
          </a:xfrm>
        </p:grpSpPr>
        <p:sp>
          <p:nvSpPr>
            <p:cNvPr id="7" name="圆角矩形标注 6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198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94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2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高考第一轮复习</a:t>
            </a:r>
            <a:endParaRPr lang="en-US" sz="36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7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0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9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目录</a:t>
            </a:r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‹#›</a:t>
            </a:fld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5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 userDrawn="1"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目录</a:t>
            </a:r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 userDrawn="1"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‹#›</a:t>
            </a:fld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4121150" y="1299845"/>
            <a:ext cx="3028950" cy="562610"/>
            <a:chOff x="5836" y="2321"/>
            <a:chExt cx="4770" cy="886"/>
          </a:xfrm>
        </p:grpSpPr>
        <p:grpSp>
          <p:nvGrpSpPr>
            <p:cNvPr id="18" name="组合 17"/>
            <p:cNvGrpSpPr/>
            <p:nvPr/>
          </p:nvGrpSpPr>
          <p:grpSpPr>
            <a:xfrm>
              <a:off x="5836" y="2321"/>
              <a:ext cx="4770" cy="886"/>
              <a:chOff x="5836" y="2334"/>
              <a:chExt cx="4770" cy="886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6463" y="2334"/>
                <a:ext cx="2810" cy="864"/>
                <a:chOff x="6463" y="2334"/>
                <a:chExt cx="2810" cy="864"/>
              </a:xfrm>
            </p:grpSpPr>
            <p:sp>
              <p:nvSpPr>
                <p:cNvPr id="7" name="流程图: 摘录 6"/>
                <p:cNvSpPr/>
                <p:nvPr/>
              </p:nvSpPr>
              <p:spPr>
                <a:xfrm rot="16200000">
                  <a:off x="6281" y="2516"/>
                  <a:ext cx="846" cy="482"/>
                </a:xfrm>
                <a:prstGeom prst="flowChartExtract">
                  <a:avLst/>
                </a:prstGeom>
                <a:solidFill>
                  <a:srgbClr val="939393"/>
                </a:solidFill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959595"/>
                    </a:solidFill>
                    <a:cs typeface="Times New Roman" panose="02020603050405020304" pitchFamily="34" charset="0"/>
                  </a:endParaRPr>
                </a:p>
              </p:txBody>
            </p:sp>
            <p:grpSp>
              <p:nvGrpSpPr>
                <p:cNvPr id="12" name="组合 11"/>
                <p:cNvGrpSpPr/>
                <p:nvPr/>
              </p:nvGrpSpPr>
              <p:grpSpPr>
                <a:xfrm>
                  <a:off x="6945" y="2406"/>
                  <a:ext cx="2328" cy="793"/>
                  <a:chOff x="6945" y="2406"/>
                  <a:chExt cx="2328" cy="793"/>
                </a:xfrm>
              </p:grpSpPr>
              <p:sp>
                <p:nvSpPr>
                  <p:cNvPr id="8" name="椭圆 7"/>
                  <p:cNvSpPr/>
                  <p:nvPr/>
                </p:nvSpPr>
                <p:spPr>
                  <a:xfrm>
                    <a:off x="6945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9" name="椭圆 8"/>
                  <p:cNvSpPr/>
                  <p:nvPr/>
                </p:nvSpPr>
                <p:spPr>
                  <a:xfrm>
                    <a:off x="7516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10" name="椭圆 9"/>
                  <p:cNvSpPr/>
                  <p:nvPr/>
                </p:nvSpPr>
                <p:spPr>
                  <a:xfrm>
                    <a:off x="8042" y="2406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11" name="椭圆 10"/>
                  <p:cNvSpPr/>
                  <p:nvPr/>
                </p:nvSpPr>
                <p:spPr>
                  <a:xfrm>
                    <a:off x="8559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</p:grpSp>
          </p:grpSp>
          <p:sp>
            <p:nvSpPr>
              <p:cNvPr id="14" name="流程图: 摘录 13"/>
              <p:cNvSpPr/>
              <p:nvPr/>
            </p:nvSpPr>
            <p:spPr>
              <a:xfrm rot="16200000">
                <a:off x="5775" y="2479"/>
                <a:ext cx="748" cy="627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  <p:sp>
            <p:nvSpPr>
              <p:cNvPr id="15" name="流程图: 摘录 14"/>
              <p:cNvSpPr/>
              <p:nvPr/>
            </p:nvSpPr>
            <p:spPr>
              <a:xfrm rot="5400000">
                <a:off x="9217" y="2498"/>
                <a:ext cx="779" cy="666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  <p:sp>
            <p:nvSpPr>
              <p:cNvPr id="16" name="流程图: 摘录 15"/>
              <p:cNvSpPr/>
              <p:nvPr/>
            </p:nvSpPr>
            <p:spPr>
              <a:xfrm rot="5400000">
                <a:off x="9884" y="2466"/>
                <a:ext cx="779" cy="666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6825" y="2371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  <a:cs typeface="Times New Roman" panose="02020603050405020304" pitchFamily="34" charset="0"/>
                </a:rPr>
                <a:t>教材引入</a:t>
              </a:r>
            </a:p>
          </p:txBody>
        </p:sp>
      </p:grpSp>
      <p:sp>
        <p:nvSpPr>
          <p:cNvPr id="20" name="圆角矩形 19"/>
          <p:cNvSpPr/>
          <p:nvPr userDrawn="1"/>
        </p:nvSpPr>
        <p:spPr>
          <a:xfrm>
            <a:off x="506095" y="2009775"/>
            <a:ext cx="10949305" cy="383857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1096645" y="1085850"/>
            <a:ext cx="1581150" cy="466090"/>
            <a:chOff x="892" y="827"/>
            <a:chExt cx="2490" cy="734"/>
          </a:xfrm>
        </p:grpSpPr>
        <p:sp>
          <p:nvSpPr>
            <p:cNvPr id="4" name="圆角矩形标注 3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3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  <a:cs typeface="Times New Roman" panose="02020603050405020304" pitchFamily="34" charset="0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04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474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45" y="670560"/>
            <a:ext cx="6468110" cy="61239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24YWXKAXGKZT2T10.eps" descr="id:2147511038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610995" y="1685925"/>
            <a:ext cx="7553960" cy="42424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64945" y="913765"/>
            <a:ext cx="6439535" cy="6356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四、情节结构手法题答题“三步骤”</a:t>
            </a:r>
          </a:p>
        </p:txBody>
      </p:sp>
    </p:spTree>
    <p:extLst>
      <p:ext uri="{BB962C8B-B14F-4D97-AF65-F5344CB8AC3E}">
        <p14:creationId xmlns:p14="http://schemas.microsoft.com/office/powerpoint/2010/main" val="365139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10004425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   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作者用了哪些手法使小说结构紧凑?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14070" y="2107565"/>
            <a:ext cx="9865995" cy="600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情节前后照应。小说开头以悬念的方式提到女主人公觉得和对方似曾相识,结尾进行呼应。②利用书信来加快小说的叙述节奏。通过书信,将男女主人公的心灵迅速拉近。③利用景物进行前后勾连。雪、钢琴、蜡烛等景物反复出现并前后勾连、照应。④场景相对集中。通过压缩空间的方式,将场景集中到波塔波夫老人的花园、小屋。</a:t>
            </a:r>
          </a:p>
        </p:txBody>
      </p:sp>
    </p:spTree>
    <p:extLst>
      <p:ext uri="{BB962C8B-B14F-4D97-AF65-F5344CB8AC3E}">
        <p14:creationId xmlns:p14="http://schemas.microsoft.com/office/powerpoint/2010/main" val="428914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73100" y="954405"/>
            <a:ext cx="11346815" cy="57772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   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第一步:审题干,明手法。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题干中明确了小说“结构紧凑”的特点,要求考生分析作者运用了哪些手法使得小说具备了该特点。解答此题,可以从照应、重点物象、空间等方面入手。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第二步:析运用,说效果。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从照应方面来说,小说以介绍女主人公当前的境遇开始,以写女主人公的动作、神态结束,前后呼应;前文说女主人公对照片上的人有似曾相识之感,后文对此也进行了呼应。从物象方面来说,书信是文中特别重要的一个道具(物象),有书信,才有女主人公准备一切的行为,才有男女主人公后来相逢、相知等情节的发生。另外,文中一再写雪、钢琴、蜡烛等景物,这些景物反复出现,把情节紧密联系在一起。从空间方面来说,故事的发生地集中在波塔波夫老人的花园、房子,这种将故事发生的空间进行压缩的方式让场景更集中,也使小说结构显得更加紧凑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第三步:提精要,组答案。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提炼出答案要点,分条作答。</a:t>
            </a:r>
          </a:p>
        </p:txBody>
      </p:sp>
    </p:spTree>
    <p:extLst>
      <p:ext uri="{BB962C8B-B14F-4D97-AF65-F5344CB8AC3E}">
        <p14:creationId xmlns:p14="http://schemas.microsoft.com/office/powerpoint/2010/main" val="300265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10004425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这篇文章是怎样构思的?请简要分析。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14070" y="1913255"/>
            <a:ext cx="9865995" cy="600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①以收听朗诵开头,迅速切入主题,看似随意,实则是精心构思的;②以历史事实为依据,论述影响历史与世事流传的原因,紧扣主题,层层深入;③以明确鲁迅文章与道义共存的主旨收尾,前后照应,顺理成章。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9165" y="3693160"/>
            <a:ext cx="993076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【</a:t>
            </a:r>
            <a:r>
              <a:rPr lang="zh-CN" sz="240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  <a:sym typeface="+mn-ea"/>
              </a:rPr>
              <a:t>解析】</a:t>
            </a: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“怎样构思”类型的题目,考查的是一种逻辑思维,答题的步骤是“先……再……后”。通观全文,把作者之所以能有“时过境迁、情随事变”之感的原因、经过、结果按顺序表达出来即可。关键就在于抓住文章的线索,以情感为主线勾勒出作者的一个思维图。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859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757680"/>
            <a:ext cx="10004425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   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分析本文叙述上的特征。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14070" y="2707640"/>
            <a:ext cx="9865995" cy="600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①用第一人称,显得自然,真实,亲切。②通过孩子的视角,呈现天真有趣、温暖美好的一面。③按照时间顺序自然展开,叙述散文化,节奏舒缓。④注重对场景的细节描绘,细腻,生动,传神。</a:t>
            </a:r>
          </a:p>
        </p:txBody>
      </p:sp>
    </p:spTree>
    <p:extLst>
      <p:ext uri="{BB962C8B-B14F-4D97-AF65-F5344CB8AC3E}">
        <p14:creationId xmlns:p14="http://schemas.microsoft.com/office/powerpoint/2010/main" val="332493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73100" y="954405"/>
            <a:ext cx="11346815" cy="3881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  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第一步:准确判断。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根据题干可知,此题属于综合分析题,一般要从叙述人称、叙述视角、叙述顺序、叙述方式、叙述节奏、叙述腔调六个角度思考。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第二步:具体分析。</a:t>
            </a:r>
            <a:endParaRPr lang="zh-CN" sz="22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从叙述人称看,运用第一人称,真实可信;从叙述视角看,是通过孩子的视角;从叙述顺序看,是按照时间顺序展开的;从叙述节奏看,小说穿插了场景描写,使叙事节奏舒缓,有条不紊。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第三步:规范作答。</a:t>
            </a:r>
            <a:endParaRPr lang="zh-CN" sz="22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2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22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结合前面两步的分析,每个角度为一个要点,分条整理组织答案。</a:t>
            </a:r>
          </a:p>
        </p:txBody>
      </p:sp>
    </p:spTree>
    <p:extLst>
      <p:ext uri="{BB962C8B-B14F-4D97-AF65-F5344CB8AC3E}">
        <p14:creationId xmlns:p14="http://schemas.microsoft.com/office/powerpoint/2010/main" val="154482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667385" y="2555240"/>
            <a:ext cx="1046924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在课文《林教头风雪山神庙》中,节选部分第1段写当初林冲在东京救助李小二的情节,运用了插叙手法,通过插叙这一情节,为下文写李小二夫妇报恩埋下了伏笔。《祝福》一文在叙述顺序安排上运用倒叙手法,将祥林嫂悲惨的结局放在开头,巧妙地设置了悬念,使读者急于探求事情的原委,有一定的吸引力;并把“祝福”的景象和祥林嫂的死连在一起,形成强烈的对比,有震撼人心的效果,更好地突出了反封建的主题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393636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3" name="文本框 2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153160" y="923290"/>
            <a:ext cx="9404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sz="2400" b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题型5:情节结构手法(以教材《林教头风雪山神庙》《祝福》为例)</a:t>
            </a:r>
          </a:p>
        </p:txBody>
      </p:sp>
    </p:spTree>
    <p:extLst>
      <p:ext uri="{BB962C8B-B14F-4D97-AF65-F5344CB8AC3E}">
        <p14:creationId xmlns:p14="http://schemas.microsoft.com/office/powerpoint/2010/main" val="122621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44550" y="878840"/>
            <a:ext cx="7658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一、制造情节波澜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六技巧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”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844550" y="1437640"/>
          <a:ext cx="10502265" cy="47341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4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9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名称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释义及作用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1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抑扬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对写作对象或欲扬先抑,或欲抑先扬,然后陡然一转,出乎读者所料。作用:使文势曲折多变,使文章产生峰回路转、跌宕起伏的效果,增强文章的可读性。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9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悬念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作者为了激发读者紧张与期待的心情,在艺术处理上采取的一种积极手段。通俗地说,悬念是指在小说的叙述中先设置一个谜面,藏起谜底,在适当的时候再予以点破,满足读者的期待心理。作用:设置在开头,引领下文,引人入胜;设置在文末,有意料之外、情理之中之效;设置在矛盾处,勾连情节,深化内容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90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06755" y="696595"/>
          <a:ext cx="11112500" cy="6040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1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名称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释义及作用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856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误会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在文章的开头部分有意识地设置误会,把读者的思维引向相反的方向,从而造成悬念,到文章结尾时才点明真相。误会法主要有三种形式。①正反误会:本来是好人好事,误以为是坏人坏事。②一般误会:生活中的某人某事产生误会,由此产生故事情节。③互相误会:甲误会了乙,乙误会了甲。作用:①激发读者的阅读兴趣;②使文章情节富有戏剧性,波澜起伏;③凸显人物形象,有利于表现文章主题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2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对比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把两种对立的事物或者同一事物的两个不同方面放在一起相互比较。作用:渲染气氛、表现事物或突出主题。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22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衬托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通过描绘某一事物来表现另一事物的艺术手法,分为正衬和反衬两种。作用:使文章更生动,使人物、事物形象更突出,使主题更鲜明。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683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突转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3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在小说结尾部分,作者常常采用突转的方法形成情节上的某种“巧合”,或某种意料之外的反转,或者是人物性格的“急剧改变”。作用:收到意料之外、情理之中的效果,对表现小说主旨起到画龙点睛的作用。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55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39750" y="1467485"/>
          <a:ext cx="10909300" cy="4432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3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07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名称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释义及作用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00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线索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线索是贯穿整个作品情节发展的脉络,它可以是小说中的某个人物、某个事物,也可以是作者的情感、小说事件本身,还可以是故事发生的空间、时间。寻找线索时,可以借助小说标题、关键词(体现“人物出场”“时间变化”“事件演变”的词语)等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作用:使情节更加集中紧凑;使人物性格更加突出,人物形象更加丰满;使主题更加丰富,得以深化。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照应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照应是篇章间的某些内容和意思在不同位置上的互相关照与呼应。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作用:使情节连贯,脉络清晰,结构紧凑。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539750" y="9493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二、情节安排严密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四技巧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”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5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39750" y="1310640"/>
          <a:ext cx="10909300" cy="2860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3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07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名称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释义及作用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伏笔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伏笔是作者对将要在作品中出现的人物或事件,预先进行的提示或暗示。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作用:使全文前后呼应,结构更严谨,情节发展更合理,前后因果更分明。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93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铺垫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铺垫也称铺叙衬垫,指为了衬托主要人物或事物而铺叙另外的人物或事物以做衬垫。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作用:蓄积气势,突出主旨。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28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30885" y="878840"/>
            <a:ext cx="77482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1">
                <a:solidFill>
                  <a:srgbClr val="000000"/>
                </a:solidFill>
                <a:cs typeface="方正兰亭粗黑简体" charset="0"/>
              </a:rPr>
              <a:t>三、情节结构手法题设问形式及审题定向</a:t>
            </a:r>
            <a:endParaRPr lang="zh-CN" altLang="en-US" sz="2400" b="1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99465" y="1791335"/>
          <a:ext cx="10541635" cy="3684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05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1.(2020年浙江卷)作者用了哪些手法使小说结构紧凑?　　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        2.(2020年全国Ⅰ卷)海明威的“冰山”理论将文学作品同冰山类比,他说:“冰山在海面移动很庄严宏伟,这是因为它只有八分之一露在水面上。”本小说正是只描写了这露出水面的八分之一。请据此简要说明本小说的情节安排及其效果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题干中往往有“情节”“手法”“作用”“好处”等表答题方向的词语。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098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d2d5c0d-0c8c-4db3-993d-cbdf5e1feb36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d2d5c0d-0c8c-4db3-993d-cbdf5e1feb36}"/>
  <p:tag name="TABLE_ENDDRAG_ORIGIN_RECT" val="875*464"/>
  <p:tag name="TABLE_ENDDRAG_RECT" val="55*54*875*46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d2d5c0d-0c8c-4db3-993d-cbdf5e1feb36}"/>
  <p:tag name="TABLE_ENDDRAG_ORIGIN_RECT" val="859*407"/>
  <p:tag name="TABLE_ENDDRAG_RECT" val="42*115*859*40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d2d5c0d-0c8c-4db3-993d-cbdf5e1feb36}"/>
  <p:tag name="TABLE_ENDDRAG_ORIGIN_RECT" val="859*407"/>
  <p:tag name="TABLE_ENDDRAG_RECT" val="42*115*859*40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37dda0b-a451-4043-896b-9dc32b78522b}"/>
  <p:tag name="TABLE_ENDDRAG_ORIGIN_RECT" val="830*324"/>
  <p:tag name="TABLE_ENDDRAG_RECT" val="62*141*830*3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游ゴシック"/>
        <a:font script="Hang" typeface="맑은 고딕"/>
        <a:font script="Hans" typeface="Times New Roman"/>
        <a:font script="Hant" typeface="新細明體"/>
        <a:font script="Arab" typeface="Times New Roman"/>
        <a:font script="Hebr" typeface="Times New Roman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901</Words>
  <Application>Microsoft Office PowerPoint</Application>
  <PresentationFormat>宽屏</PresentationFormat>
  <Paragraphs>63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楷体</vt:lpstr>
      <vt:lpstr>微软雅黑</vt:lpstr>
      <vt:lpstr>幼圆</vt:lpstr>
      <vt:lpstr>Arial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群 振</dc:creator>
  <cp:lastModifiedBy>群 振</cp:lastModifiedBy>
  <cp:revision>1</cp:revision>
  <dcterms:created xsi:type="dcterms:W3CDTF">2023-10-17T13:28:36Z</dcterms:created>
  <dcterms:modified xsi:type="dcterms:W3CDTF">2023-10-17T13:30:48Z</dcterms:modified>
</cp:coreProperties>
</file>