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33" r:id="rId2"/>
    <p:sldId id="728" r:id="rId3"/>
    <p:sldId id="722" r:id="rId4"/>
    <p:sldId id="745" r:id="rId5"/>
    <p:sldId id="720" r:id="rId6"/>
    <p:sldId id="730" r:id="rId7"/>
    <p:sldId id="740" r:id="rId8"/>
    <p:sldId id="741" r:id="rId9"/>
    <p:sldId id="742" r:id="rId10"/>
    <p:sldId id="743" r:id="rId11"/>
    <p:sldId id="744" r:id="rId12"/>
    <p:sldId id="732" r:id="rId13"/>
    <p:sldId id="746" r:id="rId14"/>
    <p:sldId id="747" r:id="rId15"/>
    <p:sldId id="749" r:id="rId16"/>
    <p:sldId id="748" r:id="rId17"/>
    <p:sldId id="750" r:id="rId18"/>
    <p:sldId id="758" r:id="rId19"/>
    <p:sldId id="759" r:id="rId20"/>
    <p:sldId id="761" r:id="rId21"/>
    <p:sldId id="762" r:id="rId22"/>
    <p:sldId id="774" r:id="rId23"/>
    <p:sldId id="763" r:id="rId24"/>
    <p:sldId id="760" r:id="rId25"/>
    <p:sldId id="766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594F19-805C-36CC-732B-3141CCC3F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EE0565-C93C-C622-A92C-1AE1B2336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277B8E-546C-D817-7212-9E5A07D1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14E4D7-E8C8-C28A-5793-FC4603E6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32B08C-23E9-B173-0EBD-1EA57151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735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DE02A3-5B5F-B222-B92B-C55898AE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C319A9-002F-27FE-E088-C722BFFC8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6422F0B-C247-1330-36C5-5A5ED47DB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7E4C9B-E825-9D48-C0A6-5624FC938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D7826-87D1-85CB-117F-9D473AB3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77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2183AC3-061F-E414-AF20-07053E3E6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07EDB7A-6354-5E52-3B37-900CCF7C1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1C98AC-1963-C517-B3E8-AF246234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68A4A9-1BFF-E294-AC0B-CEDEB419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8835B1-EF29-BA36-F52D-499ACC2CA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2171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sterShapeName?linknodeid=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6" name="MasterShapeName?linknodeid="/>
          <p:cNvSpPr/>
          <p:nvPr/>
        </p:nvSpPr>
        <p:spPr>
          <a:xfrm>
            <a:off x="11375136" y="6144768"/>
            <a:ext cx="493776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endParaRPr lang="en-US" sz="2000" dirty="0">
              <a:ea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3004C286-373E-F0AF-A989-28F24B95A8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5430" y="60074"/>
            <a:ext cx="29527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84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MasterShapeName?linknodeid=" descr="preencode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grpSp>
        <p:nvGrpSpPr>
          <p:cNvPr id="6" name="组合 5"/>
          <p:cNvGrpSpPr/>
          <p:nvPr userDrawn="1"/>
        </p:nvGrpSpPr>
        <p:grpSpPr>
          <a:xfrm>
            <a:off x="838200" y="1049020"/>
            <a:ext cx="1581150" cy="466090"/>
            <a:chOff x="892" y="827"/>
            <a:chExt cx="2490" cy="734"/>
          </a:xfrm>
        </p:grpSpPr>
        <p:sp>
          <p:nvSpPr>
            <p:cNvPr id="7" name="圆角矩形标注 6"/>
            <p:cNvSpPr/>
            <p:nvPr/>
          </p:nvSpPr>
          <p:spPr>
            <a:xfrm>
              <a:off x="892" y="827"/>
              <a:ext cx="2181" cy="735"/>
            </a:xfrm>
            <a:prstGeom prst="wedgeRoundRectCallout">
              <a:avLst>
                <a:gd name="adj1" fmla="val -41323"/>
                <a:gd name="adj2" fmla="val 92660"/>
                <a:gd name="adj3" fmla="val 16667"/>
              </a:avLst>
            </a:prstGeom>
            <a:solidFill>
              <a:srgbClr val="909090"/>
            </a:solidFill>
            <a:ln>
              <a:solidFill>
                <a:srgbClr val="000000">
                  <a:alpha val="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892" y="827"/>
              <a:ext cx="2491" cy="735"/>
            </a:xfrm>
            <a:prstGeom prst="rect">
              <a:avLst/>
            </a:prstGeom>
            <a:noFill/>
            <a:ln>
              <a:solidFill>
                <a:srgbClr val="000000">
                  <a:alpha val="0"/>
                </a:srgbClr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zh-CN" altLang="en-US" sz="2400" b="1">
                  <a:solidFill>
                    <a:schemeClr val="bg1"/>
                  </a:solidFill>
                  <a:latin typeface="幼圆" panose="02010509060101010101" charset="-122"/>
                  <a:ea typeface="幼圆" panose="02010509060101010101" charset="-122"/>
                </a:rPr>
                <a:t>技法演示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238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F07C0F-42C0-7932-EC94-AD8202CA1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CB5CBB-BA27-C496-3261-CBACD7EE0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B75945F-D26B-AFEB-0416-AF294FCF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501978-FC9B-4A9C-8234-D4399F6B9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2B3312C-232E-7AED-2348-96BA0FCE7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101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067D47-E60F-E910-A69B-A02A61554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31D075-8F44-360A-C41C-53FE59979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E865D72-EEF3-8215-6CCD-68AD79D29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295D55-1FDB-C0A9-2CFC-E8E07B7A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C6976F-AAEF-F025-52D6-5AD2A6C42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923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5C1839-651E-48FE-666D-598E73A7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336BD9-5449-FCEE-F96C-D0E99C4CBE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D4FB953-A20F-E27D-1C9A-7EC31E9B5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A36FA9-588C-C271-878D-2F51A045F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C1B3D25-AC48-32B4-AF06-54B8C6BD7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6BD3F98-8AB0-BA36-567E-8F09517E0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104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9399B6-7500-5E6B-D4D6-E7F7E9A0A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71374A0-25CD-F607-00B7-2D6344E4B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2A1573B-6D9D-21D4-1836-D8D28E954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7385858-3FE0-C408-2719-999CDA32E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14C69D9-E162-ED14-5998-8670D2088E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DA84A9D-3552-D921-BE90-F13117CB4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F691BCB-A1D2-2D26-48AF-5A9F3E844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D694C1D-C514-B9BC-6573-8F098B0E5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285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827472-FB59-860F-96F3-F4A0B2BCB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EC6F1EE-8865-81B6-E408-41586A3D3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BE03A94-9949-78D1-189B-BBF4C19FF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9EFCDFA-7066-DCF8-6573-036A66A9A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141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90F8883-55E0-B34E-5FFB-FC2F1B58E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3DAE9F9-F9AF-BD9B-70B9-00707C4B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77BB17F-AA04-1778-26C7-2E3A4C35C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858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449060-E1D9-55D5-DD2F-F3CE51FC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EFD94-F8CB-BC6E-7ABB-5B705A1EC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E1C44C9-7170-66C2-44FB-84F520246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34F2750-532A-B775-3BE1-1C35E07E0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8AB92F-5178-AB49-9941-722644B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223F0C-B0DA-A3EE-226A-3BE7171C9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893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5C7CD8-660A-67BB-E680-181F59617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C3B4800-CFE0-CB07-BB4C-7BB8ED9A90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59B2580-04FE-E2F5-26F3-422372050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53D8C02-93A2-A4E6-CA78-BF2ED8DD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2543C0-1564-AB01-CBEE-D4D31E4CE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248376F-37AA-F351-2D18-84CB0F449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86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4C4FCD-3F37-E9DF-C442-D6860353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BB13872-1274-4D74-6314-94E49E1D2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A36783A-9045-A550-04DE-5E04377EB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0E912-318B-4361-BF74-6C64C0E1A28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C67014-806D-1239-B6FD-A657F46D1B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AE29EC-83A8-BDAC-3DE0-7FB1B0C96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A3281-BB0B-4C80-81E9-5AE2C856DF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027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045" y="670560"/>
            <a:ext cx="6468110" cy="61239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4104005" y="1482090"/>
            <a:ext cx="1784350" cy="548640"/>
            <a:chOff x="6463" y="2334"/>
            <a:chExt cx="2810" cy="864"/>
          </a:xfrm>
        </p:grpSpPr>
        <p:sp>
          <p:nvSpPr>
            <p:cNvPr id="7" name="流程图: 摘录 6"/>
            <p:cNvSpPr/>
            <p:nvPr/>
          </p:nvSpPr>
          <p:spPr>
            <a:xfrm rot="16200000">
              <a:off x="6281" y="2516"/>
              <a:ext cx="846" cy="482"/>
            </a:xfrm>
            <a:prstGeom prst="flowChartExtract">
              <a:avLst/>
            </a:prstGeom>
            <a:solidFill>
              <a:srgbClr val="939393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959595"/>
                </a:solidFill>
              </a:endParaRP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6945" y="2406"/>
              <a:ext cx="2328" cy="793"/>
              <a:chOff x="6945" y="2406"/>
              <a:chExt cx="2328" cy="793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6945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7516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8042" y="2406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8559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文本框 1"/>
          <p:cNvSpPr txBox="1"/>
          <p:nvPr/>
        </p:nvSpPr>
        <p:spPr>
          <a:xfrm>
            <a:off x="666750" y="2277110"/>
            <a:ext cx="9989185" cy="1894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            </a:t>
            </a:r>
            <a:endParaRPr sz="2400" b="0">
              <a:solidFill>
                <a:srgbClr val="000000"/>
              </a:solidFill>
              <a:latin typeface="Times New Roman" panose="02020603050405020304" pitchFamily="34" charset="0"/>
              <a:ea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476885" y="2277110"/>
            <a:ext cx="10949305" cy="270192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3705860" y="1489710"/>
            <a:ext cx="3028950" cy="554990"/>
            <a:chOff x="5836" y="2346"/>
            <a:chExt cx="4770" cy="874"/>
          </a:xfrm>
        </p:grpSpPr>
        <p:sp>
          <p:nvSpPr>
            <p:cNvPr id="3" name="文本框 2"/>
            <p:cNvSpPr txBox="1"/>
            <p:nvPr/>
          </p:nvSpPr>
          <p:spPr>
            <a:xfrm>
              <a:off x="6836" y="2346"/>
              <a:ext cx="259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bg1"/>
                  </a:solidFill>
                  <a:latin typeface="幼圆" panose="02010509060101010101" charset="-122"/>
                  <a:ea typeface="幼圆" panose="02010509060101010101" charset="-122"/>
                </a:rPr>
                <a:t>教材引入</a:t>
              </a:r>
            </a:p>
          </p:txBody>
        </p:sp>
        <p:sp>
          <p:nvSpPr>
            <p:cNvPr id="14" name="流程图: 摘录 13"/>
            <p:cNvSpPr/>
            <p:nvPr/>
          </p:nvSpPr>
          <p:spPr>
            <a:xfrm rot="16200000">
              <a:off x="5775" y="2479"/>
              <a:ext cx="748" cy="627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流程图: 摘录 14"/>
            <p:cNvSpPr/>
            <p:nvPr/>
          </p:nvSpPr>
          <p:spPr>
            <a:xfrm rot="5400000">
              <a:off x="9217" y="2498"/>
              <a:ext cx="779" cy="666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流程图: 摘录 15"/>
            <p:cNvSpPr/>
            <p:nvPr/>
          </p:nvSpPr>
          <p:spPr>
            <a:xfrm rot="5400000">
              <a:off x="9884" y="2466"/>
              <a:ext cx="779" cy="666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3121660" y="901700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sz="28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题型2:赏析环境描写手法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0890" y="2580005"/>
            <a:ext cx="10361295" cy="19888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　　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小说中环境描写的手法在教材课文中经常出现,如《祝福》一文开头两段描写鲁镇的“祝福”景象:晚云的闪光、爆竹的钝响、幽微的火药香和忙碌的人们。这些环境描写调动了读者的视觉、听觉和嗅觉,渲染了鲁镇年终“祝福”热闹忙碌的气氛,写得层次分明,具体形象,使人如见其景,如闻其声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739775"/>
            <a:ext cx="10361295" cy="229616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一、环境描写手法及角度</a:t>
            </a:r>
          </a:p>
          <a:p>
            <a:pPr indent="0">
              <a:lnSpc>
                <a:spcPct val="150000"/>
              </a:lnSpc>
            </a:pP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       环境描写的手法是指作者在交代环境时运用的各种技巧,包括描写的具体方法、描写的角度等。考题有的侧重考查具体方法,有的侧重考查描写角度,更多的则是综合性考查。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48995" y="3126740"/>
            <a:ext cx="7818755" cy="60515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1.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环境描写手法</a:t>
            </a:r>
            <a:endParaRPr lang="zh-CN" altLang="en-US" sz="2400" b="1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graphicFrame>
        <p:nvGraphicFramePr>
          <p:cNvPr id="21" name="表格 20"/>
          <p:cNvGraphicFramePr/>
          <p:nvPr>
            <p:custDataLst>
              <p:tags r:id="rId1"/>
            </p:custDataLst>
          </p:nvPr>
        </p:nvGraphicFramePr>
        <p:xfrm>
          <a:off x="848995" y="3671570"/>
          <a:ext cx="10081260" cy="1888617"/>
        </p:xfrm>
        <a:graphic>
          <a:graphicData uri="http://schemas.openxmlformats.org/drawingml/2006/table">
            <a:tbl>
              <a:tblPr/>
              <a:tblGrid>
                <a:gridCol w="166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0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修辞手法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①比喻,②夸张,③拟人,④对偶,⑤排比,⑥反复,⑦借代,⑧设问,⑨反问,⑩引用,    双关,   ⑫对比,</a:t>
                      </a: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⑬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衬托(正衬和反衬)。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其他表达技巧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①情景交融、借景抒情:渲染气氛、推动情节发展、烘托人物心理、烘托人物形象、象征社会环境、烘托思想感情。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2" name="图片 21"/>
          <p:cNvPicPr/>
          <p:nvPr/>
        </p:nvPicPr>
        <p:blipFill>
          <a:blip r:embed="rId3"/>
          <a:stretch>
            <a:fillRect/>
          </a:stretch>
        </p:blipFill>
        <p:spPr>
          <a:xfrm>
            <a:off x="4207510" y="4330700"/>
            <a:ext cx="227330" cy="273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096000" y="577215"/>
            <a:ext cx="5080000" cy="598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r">
              <a:lnSpc>
                <a:spcPct val="150000"/>
              </a:lnSpc>
            </a:pPr>
            <a:r>
              <a:rPr lang="en-US" sz="22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</a:t>
            </a:r>
            <a:r>
              <a:rPr lang="zh-CN" sz="22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续表</a:t>
            </a:r>
            <a:r>
              <a:rPr lang="en-US" sz="22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)</a:t>
            </a:r>
            <a:endParaRPr lang="en-US" altLang="en-US" sz="2200" b="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25145" y="1176655"/>
          <a:ext cx="10856595" cy="5468493"/>
        </p:xfrm>
        <a:graphic>
          <a:graphicData uri="http://schemas.openxmlformats.org/drawingml/2006/table">
            <a:tbl>
              <a:tblPr/>
              <a:tblGrid>
                <a:gridCol w="1231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5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204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其他表达技巧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②托物言志(象征)、虚实结合:使表达更加含蓄,有意在言外之妙,而且能使文章内涵丰富,富有哲理,给人启迪。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③动静结合、化静为动:使表达更形象生动,富有感染力。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④对比、衬托(正衬和反衬):突出所描写事物的特点,突出作者的某种感情,深化文章的主题。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⑤白描:用字简练,不加渲染和烘托,有简洁传神的表达效果。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⑥细描(细节描写):细致刻画某事物,突出事物的主要特点,使文章内容更加丰富,便于表达感情。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⑦抑扬:先抑后扬或先扬后抑。其作用是使文章曲折有波澜,突出喜欢、赞美或批评、讽刺的感情。另外还有以小见大、侧面烘托、点面结合、以点带面等表达技巧。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739775"/>
            <a:ext cx="10361295" cy="229616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     2.环境描写角度</a:t>
            </a:r>
          </a:p>
          <a:p>
            <a:pPr indent="0"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(1)感觉角度:视觉、听觉、味觉、嗅觉、触觉等。</a:t>
            </a:r>
          </a:p>
          <a:p>
            <a:pPr indent="0"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(2)观察角度:定点观察、移步换景。</a:t>
            </a:r>
          </a:p>
          <a:p>
            <a:pPr indent="0"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(3)写景顺序:远近结合、高低结合、内外结合等。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48995" y="3126740"/>
            <a:ext cx="7818755" cy="60515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二、赏析环境描写手法题设问形式及审题定向</a:t>
            </a:r>
          </a:p>
        </p:txBody>
      </p:sp>
      <p:graphicFrame>
        <p:nvGraphicFramePr>
          <p:cNvPr id="21" name="表格 20"/>
          <p:cNvGraphicFramePr/>
          <p:nvPr>
            <p:custDataLst>
              <p:tags r:id="rId1"/>
            </p:custDataLst>
          </p:nvPr>
        </p:nvGraphicFramePr>
        <p:xfrm>
          <a:off x="848995" y="3671570"/>
          <a:ext cx="10081260" cy="2125155"/>
        </p:xfrm>
        <a:graphic>
          <a:graphicData uri="http://schemas.openxmlformats.org/drawingml/2006/table">
            <a:tbl>
              <a:tblPr/>
              <a:tblGrid>
                <a:gridCol w="166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0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设问形式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1.分析文中画波浪线部分的景物描写的手法。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2.小说中第×段在景物描写上有何特点?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审题定向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题干中有“写景”“环境描写”“写景特色”“表现特色”“手法”“技法”等词。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2" name="图片 21"/>
          <p:cNvPicPr/>
          <p:nvPr/>
        </p:nvPicPr>
        <p:blipFill>
          <a:blip r:embed="rId3"/>
          <a:stretch>
            <a:fillRect/>
          </a:stretch>
        </p:blipFill>
        <p:spPr>
          <a:xfrm>
            <a:off x="3902075" y="3338830"/>
            <a:ext cx="133350" cy="133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/>
          <p:cNvPicPr/>
          <p:nvPr/>
        </p:nvPicPr>
        <p:blipFill>
          <a:blip r:embed="rId3"/>
          <a:stretch>
            <a:fillRect/>
          </a:stretch>
        </p:blipFill>
        <p:spPr>
          <a:xfrm>
            <a:off x="3902075" y="3338830"/>
            <a:ext cx="133350" cy="133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560" y="989330"/>
            <a:ext cx="6901180" cy="544258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73125" y="1048385"/>
            <a:ext cx="8923020" cy="70929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sz="24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文中画线部分描写了峡谷的险峻气势,请分析其表现特色。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73125" y="1994535"/>
            <a:ext cx="9307195" cy="16586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400" b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0"/>
              </a:rPr>
              <a:t>【答案】</a:t>
            </a:r>
            <a:r>
              <a:rPr sz="2400" b="0">
                <a:solidFill>
                  <a:srgbClr val="FF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①以壁顶为观察点,运用白描和细节描写相结合的手法;②变换视角,从视觉、听觉、内心感受多方面进行描写,使人如临其境。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82625" y="954405"/>
            <a:ext cx="11337290" cy="5677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              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第一步:审题干,定考向。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  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本题题干比较隐晦,但“峡谷的险峻气势”已经把环境的特点表述出来了,前面有关键词“描写”,后面有关键词“表现特色”,可见这道题是关于描写特色方面的题目,可以把题干变换一种问法:文中画线部分用了什么描写手法表现峡谷的险峻气势?这样就更能明确题目是考查描写手法的,然后调动知识储备,从不同方面考虑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       </a:t>
            </a:r>
            <a:r>
              <a:rPr lang="en-US" alt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第二步:定角度,找对应。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        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从细节、动静、修辞等技巧角度和观察点、写景的顺序等写景角度出发,在画横线部分找到对应内容。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        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(1)描写技巧角度。“怒江自西北天际亮亮而来,深远似涓涓细流,隐隐喧声腾上来,着一派森气”,既有粗笔勾勒整体之气势,又有“亮亮”“隐隐”等细处着墨,突出了峡谷的险峻气势,这是白描与细描相结合的手法。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82625" y="954405"/>
            <a:ext cx="1069911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              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(2)写景角度。①观察角度:“万丈绝壁飞快垂下去,马帮原来就在这壁顶上”,可见是以壁顶为观察点的定点观察。②感觉角度:“怒江自西北天际亮亮而来”是视觉描写;“深远似涓涓细流,隐隐喧声腾上来”是听觉描写;“俯望那江,蓦地心中一颤,再不敢向下探视”是感觉描写,为内心感受。③写景顺序:先写“万丈绝壁飞快垂下去”,再写“俯望那江……不敢向下探视”,可见写景顺序是由高到低;从“怒江自西北天际……着一派森气”可以看出写景顺序是由远及近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第三步:依模板,规范答。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按照“手法+分析+效果”的形式组织答案。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4104005" y="1482090"/>
            <a:ext cx="1784350" cy="548640"/>
            <a:chOff x="6463" y="2334"/>
            <a:chExt cx="2810" cy="864"/>
          </a:xfrm>
        </p:grpSpPr>
        <p:sp>
          <p:nvSpPr>
            <p:cNvPr id="7" name="流程图: 摘录 6"/>
            <p:cNvSpPr/>
            <p:nvPr/>
          </p:nvSpPr>
          <p:spPr>
            <a:xfrm rot="16200000">
              <a:off x="6281" y="2516"/>
              <a:ext cx="846" cy="482"/>
            </a:xfrm>
            <a:prstGeom prst="flowChartExtract">
              <a:avLst/>
            </a:prstGeom>
            <a:solidFill>
              <a:srgbClr val="939393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959595"/>
                </a:solidFill>
              </a:endParaRP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6945" y="2406"/>
              <a:ext cx="2328" cy="793"/>
              <a:chOff x="6945" y="2406"/>
              <a:chExt cx="2328" cy="793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6945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7516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8042" y="2406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8559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文本框 1"/>
          <p:cNvSpPr txBox="1"/>
          <p:nvPr/>
        </p:nvSpPr>
        <p:spPr>
          <a:xfrm>
            <a:off x="666750" y="2277110"/>
            <a:ext cx="9989185" cy="1894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            </a:t>
            </a:r>
            <a:endParaRPr sz="2400" b="0">
              <a:solidFill>
                <a:srgbClr val="000000"/>
              </a:solidFill>
              <a:latin typeface="Times New Roman" panose="02020603050405020304" pitchFamily="34" charset="0"/>
              <a:ea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476885" y="2277110"/>
            <a:ext cx="10949305" cy="440436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3705860" y="1489710"/>
            <a:ext cx="3028950" cy="554990"/>
            <a:chOff x="5836" y="2346"/>
            <a:chExt cx="4770" cy="874"/>
          </a:xfrm>
        </p:grpSpPr>
        <p:sp>
          <p:nvSpPr>
            <p:cNvPr id="3" name="文本框 2"/>
            <p:cNvSpPr txBox="1"/>
            <p:nvPr/>
          </p:nvSpPr>
          <p:spPr>
            <a:xfrm>
              <a:off x="6836" y="2346"/>
              <a:ext cx="259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bg1"/>
                  </a:solidFill>
                  <a:latin typeface="幼圆" panose="02010509060101010101" charset="-122"/>
                  <a:ea typeface="幼圆" panose="02010509060101010101" charset="-122"/>
                </a:rPr>
                <a:t>教材引入</a:t>
              </a:r>
            </a:p>
          </p:txBody>
        </p:sp>
        <p:sp>
          <p:nvSpPr>
            <p:cNvPr id="14" name="流程图: 摘录 13"/>
            <p:cNvSpPr/>
            <p:nvPr/>
          </p:nvSpPr>
          <p:spPr>
            <a:xfrm rot="16200000">
              <a:off x="5775" y="2479"/>
              <a:ext cx="748" cy="627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流程图: 摘录 14"/>
            <p:cNvSpPr/>
            <p:nvPr/>
          </p:nvSpPr>
          <p:spPr>
            <a:xfrm rot="5400000">
              <a:off x="9217" y="2498"/>
              <a:ext cx="779" cy="666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流程图: 摘录 15"/>
            <p:cNvSpPr/>
            <p:nvPr/>
          </p:nvSpPr>
          <p:spPr>
            <a:xfrm rot="5400000">
              <a:off x="9884" y="2466"/>
              <a:ext cx="779" cy="666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3121660" y="901700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题型3:分析环境描写的作用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69595" y="2372995"/>
            <a:ext cx="10361295" cy="19888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　　</a:t>
            </a:r>
            <a:r>
              <a:rPr lang="en-US" altLang="zh-CN" sz="22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祝福》中四次写到雪,五次写到“祝福”,既有自然环境描写,又有社会环境描写。如文末描写雪,写雪下得大而猛(环境的特点),属于自然环境描写,寄托了“我”对亡灵最沉重的哀悼(作者的情感),将其最大的哀痛显示于读者面前,这种感情与“祝福”时家家户户的欢乐喜庆格格不入,强烈的反差带给读者强烈的艺术震撼(对读者的作用),深化了小说的悲剧主题(对主旨的作用)。结尾再现“祝福”的景象,属于社会环境描写,祥林嫂死的惨象和天地圣众“豫备给鲁镇的人们以无限的幸福”的气氛,形成鲜明的对照,表达了“我”对“祝福”的悲愤与嘲讽,揭示了祥林嫂悲剧的社会根源,深化了揭露旧社会封建礼教杀人本质的主题(主旨),同时在布局上首尾呼应,使小说的结构臻于完善(情节)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739775"/>
            <a:ext cx="10361295" cy="7569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一、思考环境描写的作用“四方面”</a:t>
            </a:r>
            <a:endParaRPr lang="en-US" altLang="zh-CN" sz="2400" b="0">
              <a:solidFill>
                <a:srgbClr val="000000"/>
              </a:solidFill>
              <a:latin typeface="Times New Roman" panose="02020603050405020304" pitchFamily="34" charset="0"/>
              <a:ea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859155" y="1356995"/>
          <a:ext cx="10497820" cy="5407660"/>
        </p:xfrm>
        <a:graphic>
          <a:graphicData uri="http://schemas.openxmlformats.org/drawingml/2006/table">
            <a:tbl>
              <a:tblPr/>
              <a:tblGrid>
                <a:gridCol w="1496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1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方面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作用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环境方面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①交代故事发生的时间或地点;②暗示社会环境,如背景、习俗、思想观念及人与人之间的关系等;③渲染气氛,奠定情感基调。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人物方面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①烘托人物性格、心理;②表现人物身份、地位、性格等;③暗示人物命运。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168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情节方面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①暗示或推动情节的发展;②为后文情节的发展做铺垫或制造悬念;③作为情节发展的线索;④与标题相呼应,诠释标题的内涵;⑤开头的环境描写,引出下文××内容(为下文××做铺垫),与结尾相呼应;⑥结尾的环境描写,与上文××内容相呼应,使结构完整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138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主题方面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①象征(或暗示)主题;②深化主旨。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1257300"/>
            <a:ext cx="10361295" cy="45999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　　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环境为人物活动和情节展开提供了时空条件,它服务于小说的形象、情节和主题。环境描写是高考考查小说阅读的题型之一,其命题角度有三个:概括环境特点、赏析环境描写手法、分析环境作用。这三个角度往往有两种呈现形式:一是环境描写的手法和作用相结合,二是环境的特点和作用相结合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739775"/>
            <a:ext cx="10361295" cy="7569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二、根据位置判定环境描写的作用</a:t>
            </a: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702945" y="1496695"/>
          <a:ext cx="10218420" cy="4719447"/>
        </p:xfrm>
        <a:graphic>
          <a:graphicData uri="http://schemas.openxmlformats.org/drawingml/2006/table">
            <a:tbl>
              <a:tblPr/>
              <a:tblGrid>
                <a:gridCol w="1378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9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位置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作用</a:t>
                      </a:r>
                      <a:endPara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小说开头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“以景开篇”,如鲁迅《祝福》开头对鲁镇“祝福”景象的描写,有交代时代背景、渲染气氛、衬托人物心情等作用。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小说结尾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“以景作结”,如鲁迅《祝福》结尾写鲁镇“祝福”的景象,有呼应开头、突出主题等作用。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小说主背景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如果环境描写作为小说的主背景,那么其作用很可能是一种象征。如海明威《老人与海》中的“大海”,便是人生的象征;老人与海的斗争,是人与自己命运的斗争。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人物出场前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为人物出场做铺垫,暗示人物身份。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739775"/>
            <a:ext cx="10361295" cy="7569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二、根据位置判定环境描写的作用</a:t>
            </a: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702945" y="1496695"/>
          <a:ext cx="10218420" cy="1551814"/>
        </p:xfrm>
        <a:graphic>
          <a:graphicData uri="http://schemas.openxmlformats.org/drawingml/2006/table">
            <a:tbl>
              <a:tblPr/>
              <a:tblGrid>
                <a:gridCol w="2957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0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位置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作用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人物描写中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烘托人物心理,揭示人物性格和预示人物命运。</a:t>
                      </a: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某个情节中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推动情节发展,或暗示情节发展趋向。</a:t>
                      </a: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048000" y="321373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0070" y="1638935"/>
            <a:ext cx="10361295" cy="7569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三、分析环境作用题设问形式及审题定向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702945" y="2243455"/>
          <a:ext cx="10446385" cy="3701670"/>
        </p:xfrm>
        <a:graphic>
          <a:graphicData uri="http://schemas.openxmlformats.org/drawingml/2006/table">
            <a:tbl>
              <a:tblPr/>
              <a:tblGrid>
                <a:gridCol w="1341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4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244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设问形式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1.(2021年浙江卷)第2段描写环境有何用意?</a:t>
                      </a:r>
                    </a:p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2.(2019年全国Ⅱ卷)小说中的卢森堡公园苗圃在情节发展中有重要作用,这种作用体现在哪些方面?请结合作品简要分析。</a:t>
                      </a:r>
                    </a:p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3.(2019年全国Ⅲ卷)小说中有多处景物描写,请分析其功能。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683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NEU-BZ-S92" charset="0"/>
                        </a:rPr>
                        <a:t>审题定向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解答环境描写作用题,要分析环境描写对小说三要素及主题、读者的作用。题干中往往有“分析”“赏析”等作答动词和“环境(景物)描写”“作用”等表答题方向的名词。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048000" y="1689735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1915" y="302895"/>
            <a:ext cx="7678420" cy="61626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160145" y="961390"/>
            <a:ext cx="855916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400" b="0">
                <a:solidFill>
                  <a:schemeClr val="accent1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0"/>
              </a:rPr>
              <a:t>例</a:t>
            </a:r>
            <a:r>
              <a:rPr lang="en-US" sz="2400" b="0">
                <a:solidFill>
                  <a:schemeClr val="accent1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0"/>
              </a:rPr>
              <a:t>3  </a:t>
            </a:r>
            <a:r>
              <a:rPr sz="24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(2021年浙江卷)(文本见学习任务2中例</a:t>
            </a:r>
            <a:r>
              <a:rPr lang="en-US" sz="24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3</a:t>
            </a:r>
            <a:r>
              <a:rPr sz="24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)第2段描写环境有何用意?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59815" y="2599690"/>
            <a:ext cx="9307195" cy="16586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400" b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0"/>
              </a:rPr>
              <a:t>【答案】</a:t>
            </a:r>
            <a:r>
              <a:rPr sz="2400" b="0">
                <a:solidFill>
                  <a:srgbClr val="FF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①交代背景,强调环境的恶劣,突出守护边疆荒漠土地的艰难。②衬托人物,用恶劣的环境衬托主人公守卫疆土的顽强精神。③暗示主题,通过写整天乱跑的风“挨打”,揭示坚守边疆土地的重要性。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80695" y="746760"/>
            <a:ext cx="11710670" cy="5767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              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第一步:审题干,明要求。</a:t>
            </a:r>
            <a:endParaRPr lang="zh-CN" sz="220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题干中的关键信息是“环境”“用意”,由此可以判断出该题为环境描写作用题;由“第2段”可知,分析环境描写的作用,要在该段找重要信息。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　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　第二步:定角度,找对应。</a:t>
            </a:r>
            <a:endParaRPr lang="zh-CN" sz="220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(1)环境角度:写“树像绿狮子,毛发纷乱,疯狂地扑打风”,写风“发出长长的哨音,又跌落到洼地里,发出猛兽似的嗥叫”,体现出自然环境的恶劣。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(2)人物角度:自然环境越是恶劣,越能够衬托出主人公守卫疆土的顽强精神。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(3)主题角度:文中老头说的“树抽打它们呢,树是老天爷的鞭子,老天爷要抽它们,它们只能哇哇乱叫”“谁让它们乱跑,老天爷可容不得谁整天乱跑”,揭示出小说的主题,强调坚守边疆土地的重要性。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</a:t>
            </a:r>
            <a:r>
              <a:rPr 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第三步:分条列,规范答。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2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</a:t>
            </a:r>
            <a:r>
              <a:rPr lang="zh-CN" sz="22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抓住上述三种思考角度,整理答案时,要避免空洞答题,比如“营造氛围”“渲染气氛”“为下文做铺垫”等,要进行具体分析。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4104005" y="1482090"/>
            <a:ext cx="1784350" cy="548640"/>
            <a:chOff x="6463" y="2334"/>
            <a:chExt cx="2810" cy="864"/>
          </a:xfrm>
        </p:grpSpPr>
        <p:sp>
          <p:nvSpPr>
            <p:cNvPr id="7" name="流程图: 摘录 6"/>
            <p:cNvSpPr/>
            <p:nvPr/>
          </p:nvSpPr>
          <p:spPr>
            <a:xfrm rot="16200000">
              <a:off x="6281" y="2516"/>
              <a:ext cx="846" cy="482"/>
            </a:xfrm>
            <a:prstGeom prst="flowChartExtract">
              <a:avLst/>
            </a:prstGeom>
            <a:solidFill>
              <a:srgbClr val="939393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959595"/>
                </a:solidFill>
              </a:endParaRP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6945" y="2406"/>
              <a:ext cx="2328" cy="793"/>
              <a:chOff x="6945" y="2406"/>
              <a:chExt cx="2328" cy="793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6945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7516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8042" y="2406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8559" y="2421"/>
                <a:ext cx="714" cy="778"/>
              </a:xfrm>
              <a:prstGeom prst="ellipse">
                <a:avLst/>
              </a:prstGeom>
              <a:solidFill>
                <a:srgbClr val="939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文本框 1"/>
          <p:cNvSpPr txBox="1"/>
          <p:nvPr/>
        </p:nvSpPr>
        <p:spPr>
          <a:xfrm>
            <a:off x="666750" y="2277110"/>
            <a:ext cx="9989185" cy="1894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            </a:t>
            </a:r>
            <a:endParaRPr sz="2400" b="0">
              <a:solidFill>
                <a:srgbClr val="000000"/>
              </a:solidFill>
              <a:latin typeface="Times New Roman" panose="02020603050405020304" pitchFamily="34" charset="0"/>
              <a:ea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476885" y="2277110"/>
            <a:ext cx="10949305" cy="383857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3705860" y="1489710"/>
            <a:ext cx="3028950" cy="554990"/>
            <a:chOff x="5836" y="2346"/>
            <a:chExt cx="4770" cy="874"/>
          </a:xfrm>
        </p:grpSpPr>
        <p:sp>
          <p:nvSpPr>
            <p:cNvPr id="3" name="文本框 2"/>
            <p:cNvSpPr txBox="1"/>
            <p:nvPr/>
          </p:nvSpPr>
          <p:spPr>
            <a:xfrm>
              <a:off x="6836" y="2346"/>
              <a:ext cx="259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bg1"/>
                  </a:solidFill>
                  <a:latin typeface="幼圆" panose="02010509060101010101" charset="-122"/>
                  <a:ea typeface="幼圆" panose="02010509060101010101" charset="-122"/>
                </a:rPr>
                <a:t>教材引入</a:t>
              </a:r>
            </a:p>
          </p:txBody>
        </p:sp>
        <p:sp>
          <p:nvSpPr>
            <p:cNvPr id="14" name="流程图: 摘录 13"/>
            <p:cNvSpPr/>
            <p:nvPr/>
          </p:nvSpPr>
          <p:spPr>
            <a:xfrm rot="16200000">
              <a:off x="5775" y="2479"/>
              <a:ext cx="748" cy="627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流程图: 摘录 14"/>
            <p:cNvSpPr/>
            <p:nvPr/>
          </p:nvSpPr>
          <p:spPr>
            <a:xfrm rot="5400000">
              <a:off x="9217" y="2498"/>
              <a:ext cx="779" cy="666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流程图: 摘录 15"/>
            <p:cNvSpPr/>
            <p:nvPr/>
          </p:nvSpPr>
          <p:spPr>
            <a:xfrm rot="5400000">
              <a:off x="9884" y="2466"/>
              <a:ext cx="779" cy="666"/>
            </a:xfrm>
            <a:prstGeom prst="flowChartExtract">
              <a:avLst/>
            </a:prstGeom>
            <a:solidFill>
              <a:srgbClr val="939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3121660" y="901700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题型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1: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概括环境特点</a:t>
            </a:r>
            <a:endParaRPr lang="zh-CN" altLang="en-US" sz="2400" b="1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70890" y="2580005"/>
            <a:ext cx="10361295" cy="26162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　　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《祝福》中有多处自然环境描写和社会环境描写:自然环境主要是对雪景的描写,突出了雪“大而乱”的特点;社会环境是对人物活动的场所和时间、人物所做的事情、人物活动的状态特点、人际关系、地域风情等方面的描写,体现了鲁镇的忙碌、隆重、落后以及封建势力和封建迷信思想依旧统治着农村的特点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5310" y="1257300"/>
            <a:ext cx="10361295" cy="45999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一、环境描写的分类</a:t>
            </a:r>
          </a:p>
          <a:p>
            <a:pPr indent="0"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　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1.自然环境描写: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对日月星辰、山川河流、花草树木、鸟兽鱼虫、时序节令、风雨雪霜等自然景物的描写,包括人物活动的时间、地点、季节、天气、景物等。</a:t>
            </a:r>
          </a:p>
          <a:p>
            <a:pPr indent="0"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 　　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2.社会环境描写:</a:t>
            </a:r>
            <a:r>
              <a:rPr lang="en-US" altLang="zh-CN" sz="2400" b="0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对人物活动、事件发生、情节展开的社会背景和历史条件,地方的风土人情、时代风貌、社会关系、政治、经济等的描写,主要是交代人物的生存环境、社会关系等。它包括的范围很广,小至房间住所、一街一巷,大至城市地区;它涉及的内容很多,可以是室内的布局、陈设,住宅内外的装饰布置,也可以是当地的风土人情等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01065" y="103441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方正兰亭粗黑简体" charset="0"/>
              </a:rPr>
              <a:t>二、环境特点题设问形式及审题定向</a:t>
            </a:r>
            <a:endParaRPr lang="zh-CN" altLang="en-US" sz="2400" b="1">
              <a:solidFill>
                <a:srgbClr val="000000"/>
              </a:solidFill>
              <a:latin typeface="Times New Roman" panose="02020603050405020304" pitchFamily="34" charset="0"/>
              <a:cs typeface="方正兰亭粗黑简体" charset="0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996950" y="1786255"/>
          <a:ext cx="10287635" cy="3344418"/>
        </p:xfrm>
        <a:graphic>
          <a:graphicData uri="http://schemas.openxmlformats.org/drawingml/2006/table">
            <a:tbl>
              <a:tblPr/>
              <a:tblGrid>
                <a:gridCol w="102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62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6118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Times New Roman" panose="02020603050405020304" pitchFamily="34" charset="0"/>
                          <a:cs typeface="Times New Roman" panose="02020603050405020304" pitchFamily="34" charset="0"/>
                        </a:rPr>
                        <a:t>设问形式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1.(2018年江苏卷)小哥儿俩是在什么样的家庭环境中成长的?请简要分析。</a:t>
                      </a: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  <a:sym typeface="+mn-ea"/>
                        </a:rPr>
                        <a:t>　　</a:t>
                      </a: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2.(2014年重庆卷)文中第②段的环境描写,突出了古城怎样的特点?这对塑造陈皮匠的形象有何作用?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636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Times New Roman" panose="02020603050405020304" pitchFamily="34" charset="0"/>
                          <a:cs typeface="Times New Roman" panose="02020603050405020304" pitchFamily="34" charset="0"/>
                        </a:rPr>
                        <a:t>审题定向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200" b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cs typeface="Times New Roman" panose="02020603050405020304" pitchFamily="34" charset="0"/>
                        </a:rPr>
                        <a:t>　　环境特点概括题题干中往往有“概括”“分析”等作答动词和“环境”“景物”“特点”等表答题方向的名词。</a:t>
                      </a:r>
                      <a:endParaRPr lang="en-US" altLang="en-US" sz="2200" b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NEU-BZ-S92" charset="0"/>
                        <a:cs typeface="Times New Roman" panose="02020603050405020304" pitchFamily="34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24YWXKAXGKZT2T11.eps" descr="id:2147511081;FounderCES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470660" y="1736725"/>
            <a:ext cx="7303770" cy="446849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586740" y="953770"/>
            <a:ext cx="5080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34" charset="0"/>
                <a:ea typeface="Times New Roman" panose="02020603050405020304" pitchFamily="34" charset="0"/>
                <a:cs typeface="Times New Roman" panose="02020603050405020304" pitchFamily="34" charset="0"/>
              </a:rPr>
              <a:t>三、概括环境特点题答题“三步骤”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73125" y="1048385"/>
            <a:ext cx="8923020" cy="70929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sz="2400" b="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小哥儿俩是在什么样的家庭环境中成长的?请简要分析。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82345" y="1975485"/>
            <a:ext cx="9307195" cy="16586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400" b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0"/>
              </a:rPr>
              <a:t>【答案】</a:t>
            </a:r>
            <a:r>
              <a:rPr sz="2400" b="0">
                <a:solidFill>
                  <a:srgbClr val="FF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①经济状况良好,家里有厨子和花园等;②文化氛围浓厚,家里有书房,经常看戏,父母注重教育等;③人际关系和谐,父母尊重孩子,兄弟友爱,主仆融洽等。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05840" y="954405"/>
            <a:ext cx="1101407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               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第一步:审题干,分类型。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从题干中的“家庭环境”可知,这是一道社会环境特点概括题。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　　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第二步:依类型,找角度。</a:t>
            </a:r>
            <a:endParaRPr lang="zh-CN" sz="240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从本文看,概括小哥儿俩成长的家庭环境可以从“经济状况、文化氛围、人际关系”三个角度入手。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(1)从“经济状况”的角度,原文“王厨子此时正走过来,他说:‘少爷们,那野猫黑夜是不出来的,明儿早上它来了,我替你们狠狠地打它一顿吧’”“后院地上的草还带着露珠儿……”说明家中有花园,有厨子等,可见经济状况良好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(2)从“文化氛围”的角度,原文“饭后爸爸同叔叔去听戏,因为昨天已经答应带孩子们一块去的,于是就雇了三辆人力车上戏园去了”“爸爸早躲进书房去了”说明家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17575" y="1513205"/>
            <a:ext cx="1101407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中有书房,父亲带孩子看戏,可见文化氛围浓厚。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(3)从“人际关系”的角度,原文“‘那野猫好像有了身子,不要打太狠了,吓吓它就算了。’妈妈低声吩咐厨子”说明母亲有爱心,主仆关系融洽;母亲给孩子卷春卷,尊重孩子做的决定;兄弟间有共同的爱好,而且彼此友好。可见整个家庭的人际关系是融洽的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第三步:抓修饰,做归纳。</a:t>
            </a:r>
            <a:endParaRPr lang="zh-CN" sz="2400">
              <a:solidFill>
                <a:srgbClr val="000000"/>
              </a:solidFill>
              <a:latin typeface="Times New Roman" panose="02020603050405020304" pitchFamily="34" charset="0"/>
              <a:cs typeface="Times New Roman" panose="02020603050405020304" pitchFamily="34" charset="0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  <a:sym typeface="+mn-ea"/>
              </a:rPr>
              <a:t>　　</a:t>
            </a:r>
            <a:r>
              <a:rPr lang="zh-CN" sz="2400">
                <a:solidFill>
                  <a:srgbClr val="000000"/>
                </a:solidFill>
                <a:latin typeface="Times New Roman" panose="02020603050405020304" pitchFamily="34" charset="0"/>
                <a:cs typeface="Times New Roman" panose="02020603050405020304" pitchFamily="34" charset="0"/>
              </a:rPr>
              <a:t>上述句子中诸多的修饰性描述显示了“家庭环境”的特点,如“听戏”“书房”显示出家庭文化氛围浓厚,“低声”等词则显示出主仆关系融洽。抓住这些修饰性词语,规范作答即可。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9c668ef-0575-4dc7-a8e5-a46ba847e89a}"/>
  <p:tag name="TABLE_ENDDRAG_ORIGIN_RECT" val="810*256"/>
  <p:tag name="TABLE_ENDDRAG_RECT" val="78*140*810*2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ab14564-4a53-42bd-9d4f-4d7676f8ec29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4*388"/>
  <p:tag name="TABLE_ENDDRAG_RECT" val="41*92*854*3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ab14564-4a53-42bd-9d4f-4d7676f8ec29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995ad0f-060d-4635-aaac-9f82a5b61892}"/>
  <p:tag name="TABLE_ENDDRAG_ORIGIN_RECT" val="826*417"/>
  <p:tag name="TABLE_ENDDRAG_RECT" val="67*106*826*4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9dd1b23-5ff5-4753-87df-8f8e85cf3cb9}"/>
  <p:tag name="TABLE_ENDDRAG_ORIGIN_RECT" val="804*72"/>
  <p:tag name="TABLE_ENDDRAG_RECT" val="55*117*804*7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9dd1b23-5ff5-4753-87df-8f8e85cf3cb9}"/>
  <p:tag name="TABLE_ENDDRAG_ORIGIN_RECT" val="804*72"/>
  <p:tag name="TABLE_ENDDRAG_RECT" val="55*117*804*7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1fb9812-06dd-4858-ae23-71c42db04e86}"/>
  <p:tag name="TABLE_ENDDRAG_ORIGIN_RECT" val="822*232"/>
  <p:tag name="TABLE_ENDDRAG_RECT" val="55*296*822*23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1835</Words>
  <Application>Microsoft Office PowerPoint</Application>
  <PresentationFormat>宽屏</PresentationFormat>
  <Paragraphs>118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1" baseType="lpstr">
      <vt:lpstr>等线</vt:lpstr>
      <vt:lpstr>等线 Light</vt:lpstr>
      <vt:lpstr>幼圆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群 振</dc:creator>
  <cp:lastModifiedBy>群 振</cp:lastModifiedBy>
  <cp:revision>1</cp:revision>
  <dcterms:created xsi:type="dcterms:W3CDTF">2023-10-17T13:32:03Z</dcterms:created>
  <dcterms:modified xsi:type="dcterms:W3CDTF">2023-10-17T13:33:34Z</dcterms:modified>
</cp:coreProperties>
</file>