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733" r:id="rId2"/>
    <p:sldId id="329" r:id="rId3"/>
    <p:sldId id="258" r:id="rId4"/>
    <p:sldId id="260" r:id="rId5"/>
    <p:sldId id="325" r:id="rId6"/>
    <p:sldId id="330" r:id="rId7"/>
    <p:sldId id="331" r:id="rId8"/>
    <p:sldId id="333" r:id="rId9"/>
    <p:sldId id="326" r:id="rId10"/>
    <p:sldId id="335" r:id="rId11"/>
    <p:sldId id="342" r:id="rId12"/>
    <p:sldId id="343" r:id="rId13"/>
    <p:sldId id="344" r:id="rId14"/>
    <p:sldId id="336" r:id="rId15"/>
    <p:sldId id="345" r:id="rId16"/>
    <p:sldId id="337" r:id="rId17"/>
    <p:sldId id="346" r:id="rId18"/>
    <p:sldId id="354" r:id="rId19"/>
    <p:sldId id="355" r:id="rId20"/>
    <p:sldId id="356" r:id="rId21"/>
    <p:sldId id="348" r:id="rId22"/>
    <p:sldId id="349" r:id="rId23"/>
    <p:sldId id="332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92134-AF40-4BE5-A22E-38A29C6DB083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25495-E5C5-4C07-90FD-A21748324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72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594F19-805C-36CC-732B-3141CCC3F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EE0565-C93C-C622-A92C-1AE1B2336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77B8E-546C-D817-7212-9E5A07D1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14E4D7-E8C8-C28A-5793-FC4603E6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32B08C-23E9-B173-0EBD-1EA57151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35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DE02A3-5B5F-B222-B92B-C55898AE7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C319A9-002F-27FE-E088-C722BFFC8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422F0B-C247-1330-36C5-5A5ED47D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7E4C9B-E825-9D48-C0A6-5624FC93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FD7826-87D1-85CB-117F-9D473AB3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77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2183AC3-061F-E414-AF20-07053E3E6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7EDB7A-6354-5E52-3B37-900CCF7C1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1C98AC-1963-C517-B3E8-AF2462343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68A4A9-1BFF-E294-AC0B-CEDEB4192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8835B1-EF29-BA36-F52D-499ACC2CA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171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04C286-373E-F0AF-A989-28F24B95A8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430" y="60074"/>
            <a:ext cx="2952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84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08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752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38200" y="1049020"/>
            <a:ext cx="1581150" cy="466090"/>
            <a:chOff x="892" y="827"/>
            <a:chExt cx="2490" cy="734"/>
          </a:xfrm>
        </p:grpSpPr>
        <p:sp>
          <p:nvSpPr>
            <p:cNvPr id="7" name="圆角矩形标注 6"/>
            <p:cNvSpPr/>
            <p:nvPr/>
          </p:nvSpPr>
          <p:spPr>
            <a:xfrm>
              <a:off x="892" y="827"/>
              <a:ext cx="2181" cy="735"/>
            </a:xfrm>
            <a:prstGeom prst="wedgeRoundRectCallout">
              <a:avLst>
                <a:gd name="adj1" fmla="val -41323"/>
                <a:gd name="adj2" fmla="val 92660"/>
                <a:gd name="adj3" fmla="val 16667"/>
              </a:avLst>
            </a:prstGeom>
            <a:solidFill>
              <a:srgbClr val="909090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92" y="827"/>
              <a:ext cx="2491" cy="735"/>
            </a:xfrm>
            <a:prstGeom prst="rect">
              <a:avLst/>
            </a:prstGeom>
            <a:noFill/>
            <a:ln>
              <a:solidFill>
                <a:srgbClr val="000000">
                  <a:alpha val="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技法演示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87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F07C0F-42C0-7932-EC94-AD8202CA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CB5CBB-BA27-C496-3261-CBACD7EE0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75945F-D26B-AFEB-0416-AF294FCF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501978-FC9B-4A9C-8234-D4399F6B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B3312C-232E-7AED-2348-96BA0FCE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01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067D47-E60F-E910-A69B-A02A6155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31D075-8F44-360A-C41C-53FE59979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865D72-EEF3-8215-6CCD-68AD79D2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295D55-1FDB-C0A9-2CFC-E8E07B7A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C6976F-AAEF-F025-52D6-5AD2A6C42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23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5C1839-651E-48FE-666D-598E73A7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336BD9-5449-FCEE-F96C-D0E99C4CB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4FB953-A20F-E27D-1C9A-7EC31E9B5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A36FA9-588C-C271-878D-2F51A045F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1B3D25-AC48-32B4-AF06-54B8C6BD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6BD3F98-8AB0-BA36-567E-8F09517E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04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9399B6-7500-5E6B-D4D6-E7F7E9A0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1374A0-25CD-F607-00B7-2D6344E4B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2A1573B-6D9D-21D4-1836-D8D28E954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385858-3FE0-C408-2719-999CDA32E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14C69D9-E162-ED14-5998-8670D2088E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DA84A9D-3552-D921-BE90-F13117CB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691BCB-A1D2-2D26-48AF-5A9F3E844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D694C1D-C514-B9BC-6573-8F098B0E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85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827472-FB59-860F-96F3-F4A0B2BCB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C6F1EE-8865-81B6-E408-41586A3D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E03A94-9949-78D1-189B-BBF4C19F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9EFCDFA-7066-DCF8-6573-036A66A9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41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90F8883-55E0-B34E-5FFB-FC2F1B58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DAE9F9-F9AF-BD9B-70B9-00707C4BD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7BB17F-AA04-1778-26C7-2E3A4C35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58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449060-E1D9-55D5-DD2F-F3CE51FC3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0EFD94-F8CB-BC6E-7ABB-5B705A1EC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E1C44C9-7170-66C2-44FB-84F520246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4F2750-532A-B775-3BE1-1C35E07E0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68AB92F-5178-AB49-9941-722644BC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223F0C-B0DA-A3EE-226A-3BE7171C9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893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5C7CD8-660A-67BB-E680-181F59617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C3B4800-CFE0-CB07-BB4C-7BB8ED9A90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9B2580-04FE-E2F5-26F3-422372050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53D8C02-93A2-A4E6-CA78-BF2ED8DD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22543C0-1564-AB01-CBEE-D4D31E4C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48376F-37AA-F351-2D18-84CB0F44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86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C4C4FCD-3F37-E9DF-C442-D6860353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B13872-1274-4D74-6314-94E49E1D2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36783A-9045-A550-04DE-5E04377EB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C67014-806D-1239-B6FD-A657F46D1B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AE29EC-83A8-BDAC-3DE0-7FB1B0C96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27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notesSlide" Target="../notesSlides/notesSlide1.xml"/><Relationship Id="rId7" Type="http://schemas.openxmlformats.org/officeDocument/2006/relationships/slide" Target="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6" Type="http://schemas.openxmlformats.org/officeDocument/2006/relationships/slide" Target="slide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045" y="670560"/>
            <a:ext cx="6468110" cy="61239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48995" y="832485"/>
            <a:ext cx="10062845" cy="49168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老董抬着头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也静静地看着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说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橡树。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老董说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这么多年了。这是寿数长的树啊。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老董说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我刚刚到南京的时候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老师傅们就带我到这里来。后来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我每年都来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有时候自己来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有时和人结伴。有一次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我和你爷爷一起来。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你爷爷那次带了画架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就支在那里。老董抬起胳膊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指了指一个地方。那里是一人高的芦苇丛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在微风中摇荡。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你爷爷说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这是个好地方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有难得的风景啊。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他说这个话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已经是三十年前了。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 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老董的目光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渐渐变得肃穆。他抬起头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喃喃说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老馆长</a:t>
            </a:r>
            <a:r>
              <a:rPr lang="en-US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,</a:t>
            </a:r>
            <a:r>
              <a:rPr lang="zh-CN" sz="2400" b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我带您的后人来了。</a:t>
            </a:r>
            <a:endParaRPr lang="zh-CN" sz="2400" b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endParaRPr lang="en-US" altLang="en-US" sz="2400" b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3125" y="1048385"/>
            <a:ext cx="8923020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本文画线部分表达了老董怎样的心情?请结合本文简要分析。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28065" y="2237740"/>
            <a:ext cx="93071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①多年后面对自己职业起点时的人生感慨;②带老馆长后人重游旧地时对老前辈的深切怀念;③对岁月如梭、世事沧桑的生命感悟。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0661015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第一步:瞻前顾后,初步感知人物心理。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前文写老董反复试验染蓝技术,可见其对职业的热爱和精益求精的精神;后文写老董去捡橡碗,染蓝成功,可见其传承前辈技艺的担当精神。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第二步:分清描写,抓关键词梳理作答。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“老董说,我刚刚到南京的时候,老师傅们就带我到这里来”,说明橡树林是老董职业的起点,面对这个职业起点,老董心里充满了对旧时光的感慨之情;②老董指给“我”看爷爷作画的地方,表明老董对前辈的深切怀念;③“他说这个话,已经是三十年前了”,这一句话表明老董内心有一种岁月如梭、世事沧桑的生命感悟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0100" y="930275"/>
            <a:ext cx="91205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五、概括分析人物形象特点题设问形式及审题定向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800100" y="1673860"/>
          <a:ext cx="10346055" cy="3406712"/>
        </p:xfrm>
        <a:graphic>
          <a:graphicData uri="http://schemas.openxmlformats.org/drawingml/2006/table">
            <a:tbl>
              <a:tblPr/>
              <a:tblGrid>
                <a:gridCol w="1135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426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1.(2022年全国甲卷)老胡这一人物形象有哪些特点?请结合文本一简要分析。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2.(2020年全国Ⅱ卷)老董的匠人精神主要体现在哪些方面?请结合本文简要分析。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题干中往往有“形象”“特点”“精神”“体现在哪些方面”等表答题方向的词语。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37155" y="208915"/>
            <a:ext cx="5546725" cy="65087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3125" y="1048385"/>
            <a:ext cx="8923020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sz="2400" b="0">
                <a:solidFill>
                  <a:schemeClr val="accent1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2 </a:t>
            </a: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(2020年全国Ⅱ卷)(文本见学习任务4例1)老董的匠人精神主要体现在哪些方面?请结合本文简要分析。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873125" y="2220595"/>
          <a:ext cx="9846945" cy="4868355"/>
        </p:xfrm>
        <a:graphic>
          <a:graphicData uri="http://schemas.openxmlformats.org/drawingml/2006/table">
            <a:tbl>
              <a:tblPr/>
              <a:tblGrid>
                <a:gridCol w="89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541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思考角度</a:t>
                      </a:r>
                      <a:endParaRPr lang="en-US" altLang="en-US" sz="2400" b="0">
                        <a:solidFill>
                          <a:schemeClr val="tx1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从叙述的角度看,小说开头通过“小龙”的叙述,交代了老董在研讨会上公开叫板请来的专家,并立下军令状,可概括出他“坚持行业规矩”的匠人精神。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400" b="0">
                          <a:solidFill>
                            <a:schemeClr val="tx1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从描写的角度看,小说中描写了父亲与老董就修书是否值得的对话,从老董坚定的回答中可以看出他“恪守职业操守”的匠人精神。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400" b="0">
                          <a:solidFill>
                            <a:schemeClr val="tx1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从情节的角度看,小说后半部分写老董反复试验,从不气馁,最后终于染出蓝绢,完成了修复工作的情节,体现出老董“修书精益求精”的匠人精神。</a:t>
                      </a:r>
                      <a:endParaRPr lang="en-US" altLang="en-US" sz="2400" b="0">
                        <a:solidFill>
                          <a:schemeClr val="tx1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279525" y="1438910"/>
            <a:ext cx="93071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　①坚持行业规矩。不忘“不遇良工,宁存故物”的古训,为此甚至敢于跟权威“叫板”。②恪守职业操守。敬畏与热爱自己的职业,为了一本书,即使再次失去来之不易的工作,也认为值得。③修书精益求精。为染蓝绢不断试验,最终完成修复任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85591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3 </a:t>
            </a: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(2020年江苏卷)阅读下面的文字,完成后面的题目。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11855" y="16986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少　　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8690" y="224790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sz="2400" b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刘庆邦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4060" y="2797175"/>
            <a:ext cx="10490200" cy="25787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春节刚刚过去,地上还到处能看到破碎的炮屑。人们见面互相说的是“年又跑远了”之类的话,散布的是失落的空气。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河生两只手往两只袄袖筒里互相一插,靠在院墙外的一棵苦楝树下。从远处很难分辨出他的实际年龄,只有走近了才会看清,他不过是个十二三岁的男孩子。他鼻子饱饱的,脸蛋儿鼓鼓的,一切还没真正长开。只是他的眼神有些忧郁。</a:t>
            </a:r>
          </a:p>
          <a:p>
            <a:pPr indent="0">
              <a:lnSpc>
                <a:spcPct val="150000"/>
              </a:lnSpc>
            </a:pPr>
            <a:r>
              <a:rPr lang="en-US"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他刚刚听说了姐姐定亲的事。姐姐定亲,就意味着姐姐将变成别人家的人,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232535" y="1048385"/>
            <a:ext cx="8923020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请简要分析姐姐这一人物形象。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73125" y="1757680"/>
            <a:ext cx="101834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　</a:t>
            </a:r>
            <a:r>
              <a:rPr lang="zh-CN"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从不让别人欺负弟弟、给弟弟做洋布裤子等,可见她是一个关心弟弟、呵护弟弟的好姐姐;②从接受退学决定、卖干草补贴家用等,可见她是一个吃苦耐劳、体贴家人的好女儿;③从定亲后坐着出神、打听摸鱼的人、被退亲后流泪等,可见她是一个情感细腻、内心自尊、向往美好生活的好姑娘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6485" y="4636770"/>
            <a:ext cx="997077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</a:pP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【</a:t>
            </a:r>
            <a:r>
              <a:rPr lang="zh-CN"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解析】</a:t>
            </a: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小说虽然是写河生的成长,但其主要情节是姐姐定亲和被退亲,因而,分析姐姐这一人物形象,一方面,要以姐姐对家庭、对弟弟、对婚姻的言行和心理为依据,另一方面,要参考河生对姐姐及姐姐的婚姻的态度。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667385" y="2378710"/>
            <a:ext cx="10626090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　　《祝福》中运用多种手法刻画祥林嫂这一人物形象。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(1)肖像描写。对祥林嫂的肖像描写主要体现在她初到鲁镇、再到鲁镇和死前与“我”相遇时的衣着打扮、脸色、精神状态等方面,刻画出一个勤劳、朴实、善良、温顺、要求极低、易于满足、慢慢走向死亡的妇女形象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(2)语言描写。如祥林嫂与“我”就“有无魂灵”问题的对话,体现出其在封建迷信思想的桎梏下矛盾的心理。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(3)动作描写。反对再嫁时的“逃”“撞”,怕被分身时的“捐”,怀疑魂灵时的“问”,表现出祥林嫂强烈的抗争意识,但在强大的封建礼教和迷信的影响下,终归失败。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(4)侧面烘托和衬托。有“祝福”场景的烘托,还有其他人物(如柳妈)的衬托。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434848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8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题型2:鉴赏塑造形象的手法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40860" y="1489710"/>
            <a:ext cx="1647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教材引入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6" name="文本框 5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111377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6435"/>
              </a:lnSpc>
            </a:pPr>
            <a:r>
              <a:rPr lang="en-US" sz="4000" b="1" dirty="0">
                <a:solidFill>
                  <a:srgbClr val="0072E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学习任务4:把握小说形象</a:t>
            </a:r>
          </a:p>
          <a:p>
            <a:pPr algn="ctr" latinLnBrk="1">
              <a:lnSpc>
                <a:spcPts val="6435"/>
              </a:lnSpc>
            </a:pPr>
            <a:r>
              <a:rPr lang="en-US" sz="4000" b="1" dirty="0">
                <a:solidFill>
                  <a:srgbClr val="0072E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(以教材《祝福》为例)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0100" y="930275"/>
            <a:ext cx="912050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一、小说中塑造形象的常见手法</a:t>
            </a: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1.正面描写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967740" y="1880235"/>
          <a:ext cx="10296525" cy="3836670"/>
        </p:xfrm>
        <a:graphic>
          <a:graphicData uri="http://schemas.openxmlformats.org/drawingml/2006/table">
            <a:tbl>
              <a:tblPr/>
              <a:tblGrid>
                <a:gridCol w="1261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4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描写手法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特点、作用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肖像描写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肖像描写是对人物形象的外部特征的描写,包括人物的容貌、身材、服饰等。它对于人物性格和人物形象的完整体现有着重要的烘托作用。从人物肖像描写入手,可以迅速掌握人物的外在特征、身份、地位、教养,甚至内在性格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语言描写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小说的语言描写包括对话和独白。个性化的对话可以显示人物的不同性格。富有特征的内心独白可以透视人物隐秘的内心,从而展现人物性格特点。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487045" y="653415"/>
          <a:ext cx="11257280" cy="5962523"/>
        </p:xfrm>
        <a:graphic>
          <a:graphicData uri="http://schemas.openxmlformats.org/drawingml/2006/table">
            <a:tbl>
              <a:tblPr/>
              <a:tblGrid>
                <a:gridCol w="137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描写手法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特点、作用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48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动作描写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动作描写是指作者对人物富有性格特征的动作所做的生动、具体的描绘。人物的行为动作是人物的思想感情的外在显现,是人物性格的具体展露。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心理描写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心理描写能直接表现人物的思想和内在情感(矛盾、焦虑、担心、喜悦、兴奋等),表现人物性格,推动情节发展,可以使人物“深刻化”,在人物描写中具有重要的意义。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神态描写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神态描写专指脸部表情,描写时要用表示表情、神态的词语,例如哭丧着脸、专注的神情等。神态描写可以表现人物性格,突出人物品格;展示人物的内心,反映人物的命运;透视时代印记。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98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细节描写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细节描写是指对文学作品中的人物、环境或事件的某一局部、某一特征、某一细微事实所做的具体、深入的描写,能细腻地展示人物的某一特征。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0100" y="579755"/>
            <a:ext cx="912050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2.侧面描写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侧面描写又叫间接描写,是从侧面烘托人物形象,通过对周围人物或环境的描绘来表现所要描写的对象,使其形象鲜明突出。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二、形象塑造手法题设问形式及审题定向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948055" y="2823845"/>
          <a:ext cx="10448925" cy="4023360"/>
        </p:xfrm>
        <a:graphic>
          <a:graphicData uri="http://schemas.openxmlformats.org/drawingml/2006/table">
            <a:tbl>
              <a:tblPr/>
              <a:tblGrid>
                <a:gridCol w="700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1.(2019年全国Ⅰ卷)鲁迅说:“我们从古以来,就有埋头苦干的人,有拼命硬干的人,有为民请命的人,有舍身求法的人,……这就是中国的脊梁。”请谈谈本文是如何具体塑造这样的“中国的脊梁”的。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2.(2019年全国Ⅱ卷)请以老舞蹈师形象为例,谈谈小说塑造人物形象时运用了哪些表现手法。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考查从正面描写人物的方法,题干中往往有“形象”“手法”“技巧”等表答题方向的名词;考查从侧面描写人物的方法,题干中往往有“间接”“侧面”等表答题方向的词语。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8245" y="370840"/>
            <a:ext cx="7031990" cy="6487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9312" y="2569464"/>
            <a:ext cx="411480" cy="411480"/>
          </a:xfrm>
          <a:prstGeom prst="rect">
            <a:avLst/>
          </a:prstGeom>
        </p:spPr>
      </p:pic>
      <p:pic>
        <p:nvPicPr>
          <p:cNvPr id="4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9312" y="3355848"/>
            <a:ext cx="411480" cy="411480"/>
          </a:xfrm>
          <a:prstGeom prst="rect">
            <a:avLst/>
          </a:prstGeom>
        </p:spPr>
      </p:pic>
      <p:pic>
        <p:nvPicPr>
          <p:cNvPr id="5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9312" y="4151376"/>
            <a:ext cx="411480" cy="411480"/>
          </a:xfrm>
          <a:prstGeom prst="rect">
            <a:avLst/>
          </a:prstGeom>
        </p:spPr>
      </p:pic>
      <p:pic>
        <p:nvPicPr>
          <p:cNvPr id="6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3592" y="3072384"/>
            <a:ext cx="8604504" cy="82296"/>
          </a:xfrm>
          <a:prstGeom prst="rect">
            <a:avLst/>
          </a:prstGeom>
        </p:spPr>
      </p:pic>
      <p:pic>
        <p:nvPicPr>
          <p:cNvPr id="7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3592" y="3858768"/>
            <a:ext cx="8604504" cy="82296"/>
          </a:xfrm>
          <a:prstGeom prst="rect">
            <a:avLst/>
          </a:prstGeom>
        </p:spPr>
      </p:pic>
      <p:pic>
        <p:nvPicPr>
          <p:cNvPr id="8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3592" y="4645152"/>
            <a:ext cx="8604504" cy="82296"/>
          </a:xfrm>
          <a:prstGeom prst="rect">
            <a:avLst/>
          </a:prstGeom>
        </p:spPr>
      </p:pic>
      <p:sp>
        <p:nvSpPr>
          <p:cNvPr id="9" name="C_3#62da1db03.fixed?linknodeid=3de1bbd86&amp;vbadefaultcenterpage=1&amp;parentnodeid=31ca67ec3">
            <a:hlinkClick r:id="rId6" action="ppaction://hlinksldjump"/>
          </p:cNvPr>
          <p:cNvSpPr/>
          <p:nvPr/>
        </p:nvSpPr>
        <p:spPr>
          <a:xfrm>
            <a:off x="4215384" y="2543810"/>
            <a:ext cx="3767328" cy="49022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indent="0" algn="l"/>
            <a:r>
              <a:rPr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题型1:概括分析形象的特点</a:t>
            </a:r>
          </a:p>
        </p:txBody>
      </p:sp>
      <p:sp>
        <p:nvSpPr>
          <p:cNvPr id="10" name="C_3#62da1db03.fixed?linknodeid=6422a3f59&amp;vbadefaultcenterpage=1&amp;parentnodeid=31ca67ec3">
            <a:hlinkClick r:id="rId7" action="ppaction://hlinksldjump"/>
          </p:cNvPr>
          <p:cNvSpPr/>
          <p:nvPr/>
        </p:nvSpPr>
        <p:spPr>
          <a:xfrm>
            <a:off x="4215384" y="3321050"/>
            <a:ext cx="3767328" cy="49022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indent="0" algn="ctr"/>
            <a:r>
              <a:rPr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题型2:鉴赏塑造形象的手法</a:t>
            </a:r>
            <a:endParaRPr lang="en-US" sz="2400" dirty="0"/>
          </a:p>
        </p:txBody>
      </p:sp>
      <p:sp>
        <p:nvSpPr>
          <p:cNvPr id="11" name="C_3#62da1db03.fixed?linknodeid=237341358&amp;vbadefaultcenterpage=1&amp;parentnodeid=31ca67ec3">
            <a:hlinkClick r:id="rId7" action="ppaction://hlinksldjump"/>
          </p:cNvPr>
          <p:cNvSpPr/>
          <p:nvPr/>
        </p:nvSpPr>
        <p:spPr>
          <a:xfrm>
            <a:off x="4215384" y="4116578"/>
            <a:ext cx="3767328" cy="49022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indent="0" algn="l"/>
            <a:r>
              <a:rPr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题型3:赏析不同形象的作用</a:t>
            </a:r>
            <a:endParaRPr lang="en-US" sz="2400" dirty="0"/>
          </a:p>
        </p:txBody>
      </p:sp>
      <p:sp>
        <p:nvSpPr>
          <p:cNvPr id="12" name="矩形 11">
            <a:hlinkClick r:id="rId8" action="ppaction://hlinksldjump"/>
          </p:cNvPr>
          <p:cNvSpPr/>
          <p:nvPr/>
        </p:nvSpPr>
        <p:spPr>
          <a:xfrm>
            <a:off x="3593465" y="3154680"/>
            <a:ext cx="5890895" cy="70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hlinkClick r:id="" action="ppaction://noaction"/>
          </p:cNvPr>
          <p:cNvSpPr/>
          <p:nvPr/>
        </p:nvSpPr>
        <p:spPr>
          <a:xfrm>
            <a:off x="3593465" y="3941445"/>
            <a:ext cx="4860925" cy="78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C_3_BD#62da1db03.fixed?vbadefaultcenterpage=1&amp;parentnodeid=31ca67ec3"/>
          <p:cNvSpPr/>
          <p:nvPr>
            <p:custDataLst>
              <p:tags r:id="rId1"/>
            </p:custDataLst>
          </p:nvPr>
        </p:nvSpPr>
        <p:spPr>
          <a:xfrm>
            <a:off x="1893570" y="504190"/>
            <a:ext cx="9155430" cy="72898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5740"/>
              </a:lnSpc>
            </a:pPr>
            <a:r>
              <a:rPr lang="en-US" sz="3000" b="1" dirty="0">
                <a:solidFill>
                  <a:srgbClr val="FFFFFF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学习主题二　现代文阅读Ⅱ——文学类文本阅读(小说)</a:t>
            </a:r>
          </a:p>
        </p:txBody>
      </p:sp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667385" y="255524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　　根据《祝福》一文中鲁迅对祥林嫂的各种描写、生存环境的刻画、情节的安排等多个角度,分析概括祥林嫂这一人物形象的特征:祥林嫂是旧中国农村劳动妇女的典型,她勤劳、善良、安分守己,想依靠自己的努力劳动生存下去;但在旧社会中她不能掌握自己的命运,她被践踏,被迫害,被愚弄,被鄙视,最终为旧社会所吞噬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346583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题型1:概括分析形象的特点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40860" y="1489710"/>
            <a:ext cx="1647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教材引入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6" name="文本框 5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310" y="739775"/>
            <a:ext cx="10361295" cy="459994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一、区分人物形象的两组概念 　　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 分析人物的形象特征,需辨别两种不同。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一是“人物形象”与“精神品质”不同。人物形象由外在形象和内在品质两部分组成。外在形象包括外貌、身份、地位、生活背景,内在品质包括人物的性格、精神品质、能力、喜好等。概括人物形象既包括外在形象,也包括内在品质。精神品质是人物形象的重要组成部分,重在分析人物的道德修养等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二是“性格特点”与“形象特点”不同。“性格特点”包括人的心理情感、待人接物、品行操守、生活态度和价值观等较宽泛的内容;而“形象特点”以“性格特点”为中心,可以把人的外在形象等特点考虑进去。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0100" y="93027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二、分析人物形象的两类术语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800100" y="1409700"/>
          <a:ext cx="10168890" cy="4582795"/>
        </p:xfrm>
        <a:graphic>
          <a:graphicData uri="http://schemas.openxmlformats.org/drawingml/2006/table">
            <a:tbl>
              <a:tblPr/>
              <a:tblGrid>
                <a:gridCol w="811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Times New Roman" panose="02020603050405020304" pitchFamily="34" charset="0"/>
                          <a:cs typeface="Times New Roman" panose="02020603050405020304" pitchFamily="34" charset="0"/>
                        </a:rPr>
                        <a:t>类型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Times New Roman" panose="02020603050405020304" pitchFamily="34" charset="0"/>
                          <a:cs typeface="Times New Roman" panose="02020603050405020304" pitchFamily="34" charset="0"/>
                        </a:rPr>
                        <a:t>术语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58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Times New Roman" panose="02020603050405020304" pitchFamily="34" charset="0"/>
                          <a:cs typeface="Times New Roman" panose="02020603050405020304" pitchFamily="34" charset="0"/>
                        </a:rPr>
                        <a:t>正面人物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Times New Roman" panose="02020603050405020304" pitchFamily="34" charset="0"/>
                          <a:cs typeface="Times New Roman" panose="02020603050405020304" pitchFamily="34" charset="0"/>
                        </a:rPr>
                        <a:t>　　正直、公正、勤劳、善良、乐于助人、宽容大度、严于律己、深谋远虑、有志气、有作为、专一、坚强、勇敢、忠贞、诚实、谦虚、清高、节俭、廉洁、博学、一视同仁、执法如山、刚正不阿、克己奉公、忍辱负重、表里如一、贫贱不移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643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Times New Roman" panose="02020603050405020304" pitchFamily="34" charset="0"/>
                          <a:cs typeface="Times New Roman" panose="02020603050405020304" pitchFamily="34" charset="0"/>
                        </a:rPr>
                        <a:t>反面人物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Times New Roman" panose="02020603050405020304" pitchFamily="34" charset="0"/>
                          <a:cs typeface="Times New Roman" panose="02020603050405020304" pitchFamily="34" charset="0"/>
                        </a:rPr>
                        <a:t>　　自私、懒惰、凶残、冷酷、冲动、莽撞、暴躁、畏缩、胆小、冷漠、多疑、迂腐、贪婪、卑鄙无耻、奴颜媚骨、处心积虑、阴险狡诈、鼠目寸光、钩心斗角、财迷心窍、朝三暮四、油腔滑调、笑里藏刀、胸无点墨、沽名钓誉、不学无术、欺世盗名、胡作非为、自命不凡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0100" y="930275"/>
            <a:ext cx="91205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三、分析人物心理题设问形式及审题定向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800100" y="1673860"/>
          <a:ext cx="10346055" cy="3354070"/>
        </p:xfrm>
        <a:graphic>
          <a:graphicData uri="http://schemas.openxmlformats.org/drawingml/2006/table">
            <a:tbl>
              <a:tblPr/>
              <a:tblGrid>
                <a:gridCol w="1135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426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1.(2020年全国Ⅰ卷)两人在喝完酒离开客栈前有一段一再相约的对话,请结合上下文分析对话者的心理。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2.(2020年全国Ⅱ卷)本文画线部分表达了老董怎样的心情?请结合本文简要分析。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题干中往往有“心理”“心情”“心情变化”等表答题方向的词语。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79040" y="400685"/>
            <a:ext cx="8890000" cy="60572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85591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1 </a:t>
            </a: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(2020年全国Ⅱ卷)阅读下面的文字,完成后面的题目。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11855" y="16986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书匠(节选)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8690" y="224790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sz="2400" b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葛　亮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8375" y="2797175"/>
            <a:ext cx="10255885" cy="25787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秋天的时候,我父亲接到了小龙的电话。</a:t>
            </a:r>
          </a:p>
          <a:p>
            <a:pPr indent="0">
              <a:lnSpc>
                <a:spcPct val="150000"/>
              </a:lnSpc>
            </a:pPr>
            <a:r>
              <a:rPr 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小龙说,毛羽,这个老董,差点没把我气死。</a:t>
            </a:r>
          </a:p>
          <a:p>
            <a:pPr indent="0">
              <a:lnSpc>
                <a:spcPct val="150000"/>
              </a:lnSpc>
            </a:pPr>
            <a:r>
              <a:rPr 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父亲问他怎么回事。</a:t>
            </a:r>
          </a:p>
          <a:p>
            <a:pPr indent="0">
              <a:lnSpc>
                <a:spcPct val="150000"/>
              </a:lnSpc>
            </a:pPr>
            <a:r>
              <a:rPr 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他说,馆里昨天开了一个古籍修复的研讨会,请了许多业界有声望的学者。我好心让老董列席,他竟然和那些权威叫起板来。说起来,还是因为馆里来了本清雍正国子监刊本《论语》,很稀见。可是书皮烧毁了一多半,给修复带来很大难度。省外的专家,都主张将整页书皮换掉。没承想老董跟人家轴上了,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a95fac5-f4c2-485d-91d3-57acbe057a01}"/>
  <p:tag name="TABLE_ENDDRAG_ORIGIN_RECT" val="800*359"/>
  <p:tag name="TABLE_ENDDRAG_RECT" val="63*112*800*3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0064b9-7e0a-47d6-8544-e029d6064e54}"/>
  <p:tag name="TABLE_ENDDRAG_ORIGIN_RECT" val="814*264"/>
  <p:tag name="TABLE_ENDDRAG_RECT" val="63*131*814*26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0064b9-7e0a-47d6-8544-e029d6064e54}"/>
  <p:tag name="TABLE_ENDDRAG_ORIGIN_RECT" val="814*264"/>
  <p:tag name="TABLE_ENDDRAG_RECT" val="63*131*814*26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75*311"/>
  <p:tag name="TABLE_ENDDRAG_RECT" val="68*174*775*311"/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0326241-99ce-447e-910d-6f6759018141}"/>
  <p:tag name="TABLE_ENDDRAG_ORIGIN_RECT" val="810*187"/>
  <p:tag name="TABLE_ENDDRAG_RECT" val="76*148*810*18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0326241-99ce-447e-910d-6f6759018141}"/>
  <p:tag name="TABLE_ENDDRAG_ORIGIN_RECT" val="886*512"/>
  <p:tag name="TABLE_ENDDRAG_RECT" val="38*52*886*5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06b4efd-c31e-4505-a9e3-131c5b2d02ea}"/>
  <p:tag name="TABLE_ENDDRAG_ORIGIN_RECT" val="822*293"/>
  <p:tag name="TABLE_ENDDRAG_RECT" val="74*222*822*29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1285</Words>
  <Application>Microsoft Office PowerPoint</Application>
  <PresentationFormat>宽屏</PresentationFormat>
  <Paragraphs>105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等线</vt:lpstr>
      <vt:lpstr>等线 Light</vt:lpstr>
      <vt:lpstr>仿宋</vt:lpstr>
      <vt:lpstr>楷体</vt:lpstr>
      <vt:lpstr>微软雅黑</vt:lpstr>
      <vt:lpstr>幼圆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群 振</dc:creator>
  <cp:lastModifiedBy>振 群</cp:lastModifiedBy>
  <cp:revision>4</cp:revision>
  <dcterms:created xsi:type="dcterms:W3CDTF">2023-10-17T13:32:03Z</dcterms:created>
  <dcterms:modified xsi:type="dcterms:W3CDTF">2023-10-24T12:44:20Z</dcterms:modified>
</cp:coreProperties>
</file>