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23"/>
  </p:notesMasterIdLst>
  <p:sldIdLst>
    <p:sldId id="733" r:id="rId2"/>
    <p:sldId id="355" r:id="rId3"/>
    <p:sldId id="356" r:id="rId4"/>
    <p:sldId id="348" r:id="rId5"/>
    <p:sldId id="349" r:id="rId6"/>
    <p:sldId id="332" r:id="rId7"/>
    <p:sldId id="366" r:id="rId8"/>
    <p:sldId id="365" r:id="rId9"/>
    <p:sldId id="372" r:id="rId10"/>
    <p:sldId id="373" r:id="rId11"/>
    <p:sldId id="374" r:id="rId12"/>
    <p:sldId id="357" r:id="rId13"/>
    <p:sldId id="358" r:id="rId14"/>
    <p:sldId id="375" r:id="rId15"/>
    <p:sldId id="376" r:id="rId16"/>
    <p:sldId id="359" r:id="rId17"/>
    <p:sldId id="360" r:id="rId18"/>
    <p:sldId id="377" r:id="rId19"/>
    <p:sldId id="378" r:id="rId20"/>
    <p:sldId id="384" r:id="rId21"/>
    <p:sldId id="385" r:id="rId2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459A7D-3DC1-43A9-8F08-EF903C70A2D0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0FE9CF-6A5B-48D0-A954-02DA62FE05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4709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0684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sp>
        <p:nvSpPr>
          <p:cNvPr id="6" name="MasterShapeName?linknodeid="/>
          <p:cNvSpPr/>
          <p:nvPr/>
        </p:nvSpPr>
        <p:spPr>
          <a:xfrm>
            <a:off x="11375136" y="6144768"/>
            <a:ext cx="493776" cy="402336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endParaRPr lang="en-US" sz="2000" dirty="0">
              <a:ea typeface="Times New Roman" panose="02020603050405020304" pitchFamily="34" charset="0"/>
              <a:cs typeface="Times New Roman" panose="02020603050405020304" pitchFamily="34" charset="0"/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3004C286-373E-F0AF-A989-28F24B95A8A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5430" y="60074"/>
            <a:ext cx="295275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99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ck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8048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MasterShapeName?linknodeid=" descr="preencoded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grpSp>
        <p:nvGrpSpPr>
          <p:cNvPr id="6" name="组合 5"/>
          <p:cNvGrpSpPr/>
          <p:nvPr userDrawn="1"/>
        </p:nvGrpSpPr>
        <p:grpSpPr>
          <a:xfrm>
            <a:off x="838200" y="1049020"/>
            <a:ext cx="1581150" cy="466090"/>
            <a:chOff x="892" y="827"/>
            <a:chExt cx="2490" cy="734"/>
          </a:xfrm>
        </p:grpSpPr>
        <p:sp>
          <p:nvSpPr>
            <p:cNvPr id="7" name="圆角矩形标注 6"/>
            <p:cNvSpPr/>
            <p:nvPr/>
          </p:nvSpPr>
          <p:spPr>
            <a:xfrm>
              <a:off x="892" y="827"/>
              <a:ext cx="2181" cy="735"/>
            </a:xfrm>
            <a:prstGeom prst="wedgeRoundRectCallout">
              <a:avLst>
                <a:gd name="adj1" fmla="val -41323"/>
                <a:gd name="adj2" fmla="val 92660"/>
                <a:gd name="adj3" fmla="val 16667"/>
              </a:avLst>
            </a:prstGeom>
            <a:solidFill>
              <a:srgbClr val="909090"/>
            </a:solidFill>
            <a:ln>
              <a:solidFill>
                <a:srgbClr val="000000">
                  <a:alpha val="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892" y="827"/>
              <a:ext cx="2491" cy="735"/>
            </a:xfrm>
            <a:prstGeom prst="rect">
              <a:avLst/>
            </a:prstGeom>
            <a:noFill/>
            <a:ln>
              <a:solidFill>
                <a:srgbClr val="000000">
                  <a:alpha val="0"/>
                </a:srgbClr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zh-CN" altLang="en-US" sz="2400" b="1">
                  <a:solidFill>
                    <a:schemeClr val="bg1"/>
                  </a:solidFill>
                  <a:latin typeface="幼圆" panose="02010509060101010101" charset="-122"/>
                  <a:ea typeface="幼圆" panose="02010509060101010101" charset="-122"/>
                </a:rPr>
                <a:t>技法演示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62707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xin?subject=chinese#pid=61cee0cd2f6b727a3c817f68#tid=61d6a50223790e08a39c6a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1949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323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1695" y="847725"/>
            <a:ext cx="969010" cy="491490"/>
          </a:xfrm>
          <a:prstGeom prst="rect">
            <a:avLst/>
          </a:prstGeom>
        </p:spPr>
      </p:pic>
      <p:pic>
        <p:nvPicPr>
          <p:cNvPr id="7" name="图片 6" descr="背景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MasterShapeName?linknodeid="/>
          <p:cNvSpPr/>
          <p:nvPr userDrawn="1"/>
        </p:nvSpPr>
        <p:spPr>
          <a:xfrm>
            <a:off x="850392" y="3858768"/>
            <a:ext cx="3794760" cy="640080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高考第一轮复习</a:t>
            </a:r>
            <a:endParaRPr lang="en-US" sz="3600" dirty="0">
              <a:ea typeface="Times New Roman" panose="02020603050405020304" pitchFamily="34" charset="0"/>
              <a:cs typeface="Times New Roman" panose="02020603050405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178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304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594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pic>
        <p:nvPicPr>
          <p:cNvPr id="3" name="MasterShapeName?linknodeid=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3888" y="164592"/>
            <a:ext cx="1325880" cy="429768"/>
          </a:xfrm>
          <a:prstGeom prst="rect">
            <a:avLst/>
          </a:prstGeom>
        </p:spPr>
      </p:pic>
      <p:sp>
        <p:nvSpPr>
          <p:cNvPr id="4" name="MasterShapeName?linknodeid=back_to_first_catalog">
            <a:hlinkClick r:id="" action="ppaction://noaction"/>
          </p:cNvPr>
          <p:cNvSpPr/>
          <p:nvPr/>
        </p:nvSpPr>
        <p:spPr>
          <a:xfrm>
            <a:off x="10835640" y="182880"/>
            <a:ext cx="713232" cy="402336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r>
              <a:rPr lang="en-US" sz="2000" b="1" dirty="0">
                <a:solidFill>
                  <a:srgbClr val="2255EE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目录</a:t>
            </a:r>
            <a:endParaRPr lang="en-US" sz="2000" dirty="0">
              <a:ea typeface="Times New Roman" panose="02020603050405020304" pitchFamily="34" charset="0"/>
              <a:cs typeface="Times New Roman" panose="02020603050405020304" pitchFamily="34" charset="0"/>
            </a:endParaRPr>
          </a:p>
        </p:txBody>
      </p:sp>
      <p:pic>
        <p:nvPicPr>
          <p:cNvPr id="5" name="MasterShapeName?linknodeid=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38560" y="6080760"/>
            <a:ext cx="521208" cy="521208"/>
          </a:xfrm>
          <a:prstGeom prst="rect">
            <a:avLst/>
          </a:prstGeom>
        </p:spPr>
      </p:pic>
      <p:sp>
        <p:nvSpPr>
          <p:cNvPr id="6" name="MasterShapeName?linknodeid="/>
          <p:cNvSpPr/>
          <p:nvPr/>
        </p:nvSpPr>
        <p:spPr>
          <a:xfrm>
            <a:off x="11375136" y="6144768"/>
            <a:ext cx="493776" cy="402336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fld id="{70C90A28-778A-4587-8B40-C2A3785DFDBB}" type="slidenum">
              <a:rPr lang="en-US" sz="2000" b="1" smtClean="0">
                <a:solidFill>
                  <a:srgbClr val="FFFFFF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‹#›</a:t>
            </a:fld>
            <a:endParaRPr lang="en-US" sz="2000" dirty="0">
              <a:ea typeface="Times New Roman" panose="02020603050405020304" pitchFamily="34" charset="0"/>
              <a:cs typeface="Times New Roman" panose="02020603050405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153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pic>
        <p:nvPicPr>
          <p:cNvPr id="3" name="MasterShapeName?linknodeid=" descr="preencoded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533888" y="164592"/>
            <a:ext cx="1325880" cy="429768"/>
          </a:xfrm>
          <a:prstGeom prst="rect">
            <a:avLst/>
          </a:prstGeom>
        </p:spPr>
      </p:pic>
      <p:sp>
        <p:nvSpPr>
          <p:cNvPr id="4" name="MasterShapeName?linknodeid=back_to_first_catalog">
            <a:hlinkClick r:id="" action="ppaction://noaction"/>
          </p:cNvPr>
          <p:cNvSpPr/>
          <p:nvPr userDrawn="1"/>
        </p:nvSpPr>
        <p:spPr>
          <a:xfrm>
            <a:off x="10835640" y="182880"/>
            <a:ext cx="713232" cy="402336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r>
              <a:rPr lang="en-US" sz="2000" b="1" dirty="0">
                <a:solidFill>
                  <a:srgbClr val="2255EE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目录</a:t>
            </a:r>
            <a:endParaRPr lang="en-US" sz="2000" dirty="0">
              <a:ea typeface="Times New Roman" panose="02020603050405020304" pitchFamily="34" charset="0"/>
              <a:cs typeface="Times New Roman" panose="02020603050405020304" pitchFamily="34" charset="0"/>
            </a:endParaRPr>
          </a:p>
        </p:txBody>
      </p:sp>
      <p:pic>
        <p:nvPicPr>
          <p:cNvPr id="5" name="MasterShapeName?linknodeid=" descr="preencoded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338560" y="6080760"/>
            <a:ext cx="521208" cy="521208"/>
          </a:xfrm>
          <a:prstGeom prst="rect">
            <a:avLst/>
          </a:prstGeom>
        </p:spPr>
      </p:pic>
      <p:sp>
        <p:nvSpPr>
          <p:cNvPr id="6" name="MasterShapeName?linknodeid="/>
          <p:cNvSpPr/>
          <p:nvPr userDrawn="1"/>
        </p:nvSpPr>
        <p:spPr>
          <a:xfrm>
            <a:off x="11375136" y="6144768"/>
            <a:ext cx="493776" cy="402336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fld id="{70C90A28-778A-4587-8B40-C2A3785DFDBB}" type="slidenum">
              <a:rPr lang="en-US" sz="2000" b="1" smtClean="0">
                <a:solidFill>
                  <a:srgbClr val="FFFFFF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‹#›</a:t>
            </a:fld>
            <a:endParaRPr lang="en-US" sz="2000" dirty="0">
              <a:ea typeface="Times New Roman" panose="02020603050405020304" pitchFamily="34" charset="0"/>
              <a:cs typeface="Times New Roman" panose="02020603050405020304" pitchFamily="34" charset="0"/>
            </a:endParaRPr>
          </a:p>
        </p:txBody>
      </p:sp>
      <p:grpSp>
        <p:nvGrpSpPr>
          <p:cNvPr id="19" name="组合 18"/>
          <p:cNvGrpSpPr/>
          <p:nvPr userDrawn="1"/>
        </p:nvGrpSpPr>
        <p:grpSpPr>
          <a:xfrm>
            <a:off x="4121150" y="1299845"/>
            <a:ext cx="3028950" cy="562610"/>
            <a:chOff x="5836" y="2321"/>
            <a:chExt cx="4770" cy="886"/>
          </a:xfrm>
        </p:grpSpPr>
        <p:grpSp>
          <p:nvGrpSpPr>
            <p:cNvPr id="18" name="组合 17"/>
            <p:cNvGrpSpPr/>
            <p:nvPr/>
          </p:nvGrpSpPr>
          <p:grpSpPr>
            <a:xfrm>
              <a:off x="5836" y="2321"/>
              <a:ext cx="4770" cy="886"/>
              <a:chOff x="5836" y="2334"/>
              <a:chExt cx="4770" cy="886"/>
            </a:xfrm>
          </p:grpSpPr>
          <p:grpSp>
            <p:nvGrpSpPr>
              <p:cNvPr id="13" name="组合 12"/>
              <p:cNvGrpSpPr/>
              <p:nvPr/>
            </p:nvGrpSpPr>
            <p:grpSpPr>
              <a:xfrm>
                <a:off x="6463" y="2334"/>
                <a:ext cx="2810" cy="864"/>
                <a:chOff x="6463" y="2334"/>
                <a:chExt cx="2810" cy="864"/>
              </a:xfrm>
            </p:grpSpPr>
            <p:sp>
              <p:nvSpPr>
                <p:cNvPr id="7" name="流程图: 摘录 6"/>
                <p:cNvSpPr/>
                <p:nvPr/>
              </p:nvSpPr>
              <p:spPr>
                <a:xfrm rot="16200000">
                  <a:off x="6281" y="2516"/>
                  <a:ext cx="846" cy="482"/>
                </a:xfrm>
                <a:prstGeom prst="flowChartExtract">
                  <a:avLst/>
                </a:prstGeom>
                <a:solidFill>
                  <a:srgbClr val="939393"/>
                </a:solidFill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rgbClr val="959595"/>
                    </a:solidFill>
                    <a:cs typeface="Times New Roman" panose="02020603050405020304" pitchFamily="34" charset="0"/>
                  </a:endParaRPr>
                </a:p>
              </p:txBody>
            </p:sp>
            <p:grpSp>
              <p:nvGrpSpPr>
                <p:cNvPr id="12" name="组合 11"/>
                <p:cNvGrpSpPr/>
                <p:nvPr/>
              </p:nvGrpSpPr>
              <p:grpSpPr>
                <a:xfrm>
                  <a:off x="6945" y="2406"/>
                  <a:ext cx="2328" cy="793"/>
                  <a:chOff x="6945" y="2406"/>
                  <a:chExt cx="2328" cy="793"/>
                </a:xfrm>
              </p:grpSpPr>
              <p:sp>
                <p:nvSpPr>
                  <p:cNvPr id="8" name="椭圆 7"/>
                  <p:cNvSpPr/>
                  <p:nvPr/>
                </p:nvSpPr>
                <p:spPr>
                  <a:xfrm>
                    <a:off x="6945" y="2421"/>
                    <a:ext cx="714" cy="778"/>
                  </a:xfrm>
                  <a:prstGeom prst="ellipse">
                    <a:avLst/>
                  </a:prstGeom>
                  <a:solidFill>
                    <a:srgbClr val="93939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cs typeface="Times New Roman" panose="02020603050405020304" pitchFamily="34" charset="0"/>
                    </a:endParaRPr>
                  </a:p>
                </p:txBody>
              </p:sp>
              <p:sp>
                <p:nvSpPr>
                  <p:cNvPr id="9" name="椭圆 8"/>
                  <p:cNvSpPr/>
                  <p:nvPr/>
                </p:nvSpPr>
                <p:spPr>
                  <a:xfrm>
                    <a:off x="7516" y="2421"/>
                    <a:ext cx="714" cy="778"/>
                  </a:xfrm>
                  <a:prstGeom prst="ellipse">
                    <a:avLst/>
                  </a:prstGeom>
                  <a:solidFill>
                    <a:srgbClr val="93939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cs typeface="Times New Roman" panose="02020603050405020304" pitchFamily="34" charset="0"/>
                    </a:endParaRPr>
                  </a:p>
                </p:txBody>
              </p:sp>
              <p:sp>
                <p:nvSpPr>
                  <p:cNvPr id="10" name="椭圆 9"/>
                  <p:cNvSpPr/>
                  <p:nvPr/>
                </p:nvSpPr>
                <p:spPr>
                  <a:xfrm>
                    <a:off x="8042" y="2406"/>
                    <a:ext cx="714" cy="778"/>
                  </a:xfrm>
                  <a:prstGeom prst="ellipse">
                    <a:avLst/>
                  </a:prstGeom>
                  <a:solidFill>
                    <a:srgbClr val="93939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cs typeface="Times New Roman" panose="02020603050405020304" pitchFamily="34" charset="0"/>
                    </a:endParaRPr>
                  </a:p>
                </p:txBody>
              </p:sp>
              <p:sp>
                <p:nvSpPr>
                  <p:cNvPr id="11" name="椭圆 10"/>
                  <p:cNvSpPr/>
                  <p:nvPr/>
                </p:nvSpPr>
                <p:spPr>
                  <a:xfrm>
                    <a:off x="8559" y="2421"/>
                    <a:ext cx="714" cy="778"/>
                  </a:xfrm>
                  <a:prstGeom prst="ellipse">
                    <a:avLst/>
                  </a:prstGeom>
                  <a:solidFill>
                    <a:srgbClr val="93939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cs typeface="Times New Roman" panose="02020603050405020304" pitchFamily="34" charset="0"/>
                    </a:endParaRPr>
                  </a:p>
                </p:txBody>
              </p:sp>
            </p:grpSp>
          </p:grpSp>
          <p:sp>
            <p:nvSpPr>
              <p:cNvPr id="14" name="流程图: 摘录 13"/>
              <p:cNvSpPr/>
              <p:nvPr/>
            </p:nvSpPr>
            <p:spPr>
              <a:xfrm rot="16200000">
                <a:off x="5775" y="2479"/>
                <a:ext cx="748" cy="627"/>
              </a:xfrm>
              <a:prstGeom prst="flowChartExtract">
                <a:avLst/>
              </a:prstGeom>
              <a:solidFill>
                <a:srgbClr val="9393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Times New Roman" panose="02020603050405020304" pitchFamily="34" charset="0"/>
                </a:endParaRPr>
              </a:p>
            </p:txBody>
          </p:sp>
          <p:sp>
            <p:nvSpPr>
              <p:cNvPr id="15" name="流程图: 摘录 14"/>
              <p:cNvSpPr/>
              <p:nvPr/>
            </p:nvSpPr>
            <p:spPr>
              <a:xfrm rot="5400000">
                <a:off x="9217" y="2498"/>
                <a:ext cx="779" cy="666"/>
              </a:xfrm>
              <a:prstGeom prst="flowChartExtract">
                <a:avLst/>
              </a:prstGeom>
              <a:solidFill>
                <a:srgbClr val="9393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Times New Roman" panose="02020603050405020304" pitchFamily="34" charset="0"/>
                </a:endParaRPr>
              </a:p>
            </p:txBody>
          </p:sp>
          <p:sp>
            <p:nvSpPr>
              <p:cNvPr id="16" name="流程图: 摘录 15"/>
              <p:cNvSpPr/>
              <p:nvPr/>
            </p:nvSpPr>
            <p:spPr>
              <a:xfrm rot="5400000">
                <a:off x="9884" y="2466"/>
                <a:ext cx="779" cy="666"/>
              </a:xfrm>
              <a:prstGeom prst="flowChartExtract">
                <a:avLst/>
              </a:prstGeom>
              <a:solidFill>
                <a:srgbClr val="9393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Times New Roman" panose="02020603050405020304" pitchFamily="34" charset="0"/>
                </a:endParaRPr>
              </a:p>
            </p:txBody>
          </p:sp>
        </p:grpSp>
        <p:sp>
          <p:nvSpPr>
            <p:cNvPr id="17" name="文本框 16"/>
            <p:cNvSpPr txBox="1"/>
            <p:nvPr/>
          </p:nvSpPr>
          <p:spPr>
            <a:xfrm>
              <a:off x="6825" y="2371"/>
              <a:ext cx="2595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>
                  <a:solidFill>
                    <a:schemeClr val="bg1"/>
                  </a:solidFill>
                  <a:latin typeface="幼圆" panose="02010509060101010101" charset="-122"/>
                  <a:ea typeface="幼圆" panose="02010509060101010101" charset="-122"/>
                  <a:cs typeface="Times New Roman" panose="02020603050405020304" pitchFamily="34" charset="0"/>
                </a:rPr>
                <a:t>教材引入</a:t>
              </a:r>
            </a:p>
          </p:txBody>
        </p:sp>
      </p:grpSp>
      <p:sp>
        <p:nvSpPr>
          <p:cNvPr id="20" name="圆角矩形 19"/>
          <p:cNvSpPr/>
          <p:nvPr userDrawn="1"/>
        </p:nvSpPr>
        <p:spPr>
          <a:xfrm>
            <a:off x="506095" y="2009775"/>
            <a:ext cx="10949305" cy="3838575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Times New Roman" panose="02020603050405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83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grpSp>
        <p:nvGrpSpPr>
          <p:cNvPr id="6" name="组合 5"/>
          <p:cNvGrpSpPr/>
          <p:nvPr userDrawn="1"/>
        </p:nvGrpSpPr>
        <p:grpSpPr>
          <a:xfrm>
            <a:off x="1096645" y="1085850"/>
            <a:ext cx="1581150" cy="466090"/>
            <a:chOff x="892" y="827"/>
            <a:chExt cx="2490" cy="734"/>
          </a:xfrm>
        </p:grpSpPr>
        <p:sp>
          <p:nvSpPr>
            <p:cNvPr id="4" name="圆角矩形标注 3"/>
            <p:cNvSpPr/>
            <p:nvPr/>
          </p:nvSpPr>
          <p:spPr>
            <a:xfrm>
              <a:off x="892" y="827"/>
              <a:ext cx="2181" cy="735"/>
            </a:xfrm>
            <a:prstGeom prst="wedgeRoundRectCallout">
              <a:avLst>
                <a:gd name="adj1" fmla="val -41323"/>
                <a:gd name="adj2" fmla="val 92660"/>
                <a:gd name="adj3" fmla="val 16667"/>
              </a:avLst>
            </a:prstGeom>
            <a:solidFill>
              <a:srgbClr val="909090"/>
            </a:solidFill>
            <a:ln>
              <a:solidFill>
                <a:srgbClr val="000000">
                  <a:alpha val="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Times New Roman" panose="02020603050405020304" pitchFamily="34" charset="0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892" y="827"/>
              <a:ext cx="2491" cy="735"/>
            </a:xfrm>
            <a:prstGeom prst="rect">
              <a:avLst/>
            </a:prstGeom>
            <a:noFill/>
            <a:ln>
              <a:solidFill>
                <a:srgbClr val="000000">
                  <a:alpha val="0"/>
                </a:srgbClr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zh-CN" altLang="en-US" sz="2400" b="1">
                  <a:solidFill>
                    <a:schemeClr val="bg1"/>
                  </a:solidFill>
                  <a:latin typeface="幼圆" panose="02010509060101010101" charset="-122"/>
                  <a:ea typeface="幼圆" panose="02010509060101010101" charset="-122"/>
                  <a:cs typeface="Times New Roman" panose="02020603050405020304" pitchFamily="34" charset="0"/>
                </a:rPr>
                <a:t>技法演示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81049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4747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tags" Target="../tags/tag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8045" y="670560"/>
            <a:ext cx="6468110" cy="612394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858520" y="954405"/>
            <a:ext cx="11161395" cy="4523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400" b="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             </a:t>
            </a:r>
            <a:endParaRPr lang="zh-CN" sz="2400">
              <a:solidFill>
                <a:srgbClr val="000000"/>
              </a:solidFill>
              <a:latin typeface="Times New Roman" panose="02020603050405020304" pitchFamily="34" charset="0"/>
              <a:cs typeface="Times New Roman" panose="02020603050405020304" pitchFamily="34" charset="0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 </a:t>
            </a:r>
            <a:r>
              <a:rPr lang="zh-CN"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侧面描写:通过禹与众大员的对比来塑造人物形象。众大员“大排筵宴”,而禹和他的随员们却“乞丐似的”;众大员脱离实际,而禹却实事求是,调查实情;众大员因循守旧,禹却改革进取。这些对比,突出了禹和随员们埋头苦干和躬身为民的精神,凸显了他们“中国的脊梁”形象。</a:t>
            </a: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 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第三步:析效果,组答案。</a:t>
            </a:r>
            <a:endParaRPr lang="zh-CN" sz="2400">
              <a:solidFill>
                <a:srgbClr val="000000"/>
              </a:solidFill>
              <a:latin typeface="Times New Roman" panose="02020603050405020304" pitchFamily="34" charset="0"/>
              <a:cs typeface="Times New Roman" panose="02020603050405020304" pitchFamily="34" charset="0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 </a:t>
            </a:r>
            <a:r>
              <a:rPr lang="zh-CN"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根据第二步的分析,概括出正面、侧面描写以及形成的表达效果,然后分条组织答案。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4104005" y="1482090"/>
            <a:ext cx="1784350" cy="548640"/>
            <a:chOff x="6463" y="2334"/>
            <a:chExt cx="2810" cy="864"/>
          </a:xfrm>
        </p:grpSpPr>
        <p:sp>
          <p:nvSpPr>
            <p:cNvPr id="7" name="流程图: 摘录 6"/>
            <p:cNvSpPr/>
            <p:nvPr/>
          </p:nvSpPr>
          <p:spPr>
            <a:xfrm rot="16200000">
              <a:off x="6281" y="2516"/>
              <a:ext cx="846" cy="482"/>
            </a:xfrm>
            <a:prstGeom prst="flowChartExtract">
              <a:avLst/>
            </a:prstGeom>
            <a:solidFill>
              <a:srgbClr val="939393"/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959595"/>
                </a:solidFill>
              </a:endParaRPr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6945" y="2406"/>
              <a:ext cx="2328" cy="793"/>
              <a:chOff x="6945" y="2406"/>
              <a:chExt cx="2328" cy="793"/>
            </a:xfrm>
          </p:grpSpPr>
          <p:sp>
            <p:nvSpPr>
              <p:cNvPr id="8" name="椭圆 7"/>
              <p:cNvSpPr/>
              <p:nvPr/>
            </p:nvSpPr>
            <p:spPr>
              <a:xfrm>
                <a:off x="6945" y="2421"/>
                <a:ext cx="714" cy="778"/>
              </a:xfrm>
              <a:prstGeom prst="ellipse">
                <a:avLst/>
              </a:prstGeom>
              <a:solidFill>
                <a:srgbClr val="9393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" name="椭圆 8"/>
              <p:cNvSpPr/>
              <p:nvPr/>
            </p:nvSpPr>
            <p:spPr>
              <a:xfrm>
                <a:off x="7516" y="2421"/>
                <a:ext cx="714" cy="778"/>
              </a:xfrm>
              <a:prstGeom prst="ellipse">
                <a:avLst/>
              </a:prstGeom>
              <a:solidFill>
                <a:srgbClr val="9393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椭圆 9"/>
              <p:cNvSpPr/>
              <p:nvPr/>
            </p:nvSpPr>
            <p:spPr>
              <a:xfrm>
                <a:off x="8042" y="2406"/>
                <a:ext cx="714" cy="778"/>
              </a:xfrm>
              <a:prstGeom prst="ellipse">
                <a:avLst/>
              </a:prstGeom>
              <a:solidFill>
                <a:srgbClr val="9393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8559" y="2421"/>
                <a:ext cx="714" cy="778"/>
              </a:xfrm>
              <a:prstGeom prst="ellipse">
                <a:avLst/>
              </a:prstGeom>
              <a:solidFill>
                <a:srgbClr val="9393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3" name="文本框 2"/>
          <p:cNvSpPr txBox="1"/>
          <p:nvPr/>
        </p:nvSpPr>
        <p:spPr>
          <a:xfrm>
            <a:off x="667385" y="2481580"/>
            <a:ext cx="9989185" cy="18948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>
              <a:lnSpc>
                <a:spcPct val="150000"/>
              </a:lnSpc>
            </a:pPr>
            <a:r>
              <a:rPr lang="en-US" altLang="zh-CN" sz="24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　　鲁迅的小说《祝福》中的人物形象及其作用如下。</a:t>
            </a:r>
          </a:p>
          <a:p>
            <a:pPr indent="0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　　</a:t>
            </a:r>
            <a:r>
              <a:rPr lang="en-US" altLang="zh-CN" sz="24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1.人物主次。①祥林嫂是主要人物,是故事情节的中心。②鲁四老爷、柳妈、“我”等是次要人物,与主角发生或同一或相对立的关联。</a:t>
            </a:r>
          </a:p>
          <a:p>
            <a:pPr indent="0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　　</a:t>
            </a:r>
            <a:r>
              <a:rPr lang="en-US" altLang="zh-CN" sz="24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2.情节事件设置。①小说中的“我”是故事讲述者、观察者,是第一人称叙述者。②鲁镇上那些听阿毛故事的人是事件旁观者,不影响故事的走向。③祥林嫂与鲁四老爷等封建势力是冲突的参与者,冲突双方有阶级冲突、性格冲突。④柳妈、卫老婆子是情节推动者,推动情节发展。</a:t>
            </a:r>
          </a:p>
          <a:p>
            <a:pPr indent="0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　　</a:t>
            </a:r>
            <a:endParaRPr lang="en-US" altLang="zh-CN" sz="2400" b="0">
              <a:solidFill>
                <a:srgbClr val="000000"/>
              </a:solidFill>
              <a:latin typeface="Times New Roman" panose="02020603050405020304" pitchFamily="34" charset="0"/>
              <a:ea typeface="Times New Roman" panose="02020603050405020304" pitchFamily="34" charset="0"/>
              <a:cs typeface="Times New Roman" panose="02020603050405020304" pitchFamily="34" charset="0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476885" y="2277110"/>
            <a:ext cx="10949305" cy="4288790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0" name="文本框 99"/>
          <p:cNvSpPr txBox="1"/>
          <p:nvPr/>
        </p:nvSpPr>
        <p:spPr>
          <a:xfrm>
            <a:off x="2663190" y="923290"/>
            <a:ext cx="597281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sz="28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题型3:赏析不同形象的作用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340860" y="1489710"/>
            <a:ext cx="16478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schemeClr val="bg1"/>
                </a:solidFill>
                <a:latin typeface="幼圆" panose="02010509060101010101" charset="-122"/>
                <a:ea typeface="幼圆" panose="02010509060101010101" charset="-122"/>
              </a:rPr>
              <a:t>教材引入</a:t>
            </a:r>
          </a:p>
        </p:txBody>
      </p:sp>
      <p:grpSp>
        <p:nvGrpSpPr>
          <p:cNvPr id="17" name="组合 16"/>
          <p:cNvGrpSpPr/>
          <p:nvPr/>
        </p:nvGrpSpPr>
        <p:grpSpPr>
          <a:xfrm>
            <a:off x="3705860" y="1489710"/>
            <a:ext cx="3028950" cy="554990"/>
            <a:chOff x="5836" y="2346"/>
            <a:chExt cx="4770" cy="874"/>
          </a:xfrm>
        </p:grpSpPr>
        <p:sp>
          <p:nvSpPr>
            <p:cNvPr id="6" name="文本框 5"/>
            <p:cNvSpPr txBox="1"/>
            <p:nvPr/>
          </p:nvSpPr>
          <p:spPr>
            <a:xfrm>
              <a:off x="6836" y="2346"/>
              <a:ext cx="2595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>
                  <a:solidFill>
                    <a:schemeClr val="bg1"/>
                  </a:solidFill>
                  <a:latin typeface="幼圆" panose="02010509060101010101" charset="-122"/>
                  <a:ea typeface="幼圆" panose="02010509060101010101" charset="-122"/>
                </a:rPr>
                <a:t>教材引入</a:t>
              </a:r>
            </a:p>
          </p:txBody>
        </p:sp>
        <p:sp>
          <p:nvSpPr>
            <p:cNvPr id="14" name="流程图: 摘录 13"/>
            <p:cNvSpPr/>
            <p:nvPr/>
          </p:nvSpPr>
          <p:spPr>
            <a:xfrm rot="16200000">
              <a:off x="5775" y="2479"/>
              <a:ext cx="748" cy="627"/>
            </a:xfrm>
            <a:prstGeom prst="flowChartExtract">
              <a:avLst/>
            </a:prstGeom>
            <a:solidFill>
              <a:srgbClr val="9393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流程图: 摘录 14"/>
            <p:cNvSpPr/>
            <p:nvPr/>
          </p:nvSpPr>
          <p:spPr>
            <a:xfrm rot="5400000">
              <a:off x="9217" y="2498"/>
              <a:ext cx="779" cy="666"/>
            </a:xfrm>
            <a:prstGeom prst="flowChartExtract">
              <a:avLst/>
            </a:prstGeom>
            <a:solidFill>
              <a:srgbClr val="9393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流程图: 摘录 15"/>
            <p:cNvSpPr/>
            <p:nvPr/>
          </p:nvSpPr>
          <p:spPr>
            <a:xfrm rot="5400000">
              <a:off x="9884" y="2466"/>
              <a:ext cx="779" cy="666"/>
            </a:xfrm>
            <a:prstGeom prst="flowChartExtract">
              <a:avLst/>
            </a:prstGeom>
            <a:solidFill>
              <a:srgbClr val="9393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ransition>
    <p:split dir="in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667385" y="2513330"/>
            <a:ext cx="9989185" cy="18948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>
              <a:lnSpc>
                <a:spcPct val="150000"/>
              </a:lnSpc>
            </a:pPr>
            <a:r>
              <a:rPr lang="en-US" altLang="zh-CN" sz="24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　　3.人物关系。①柳妈、祥林嫂的婆婆是主要人物的陪衬者,与主人公有相同或不同之处,可正衬,可反衬。②卫老婆子是为众多人物“穿针引线”的联系者,联系人物,使各方因她而“相遇”。</a:t>
            </a:r>
          </a:p>
          <a:p>
            <a:pPr indent="0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　　</a:t>
            </a:r>
            <a:r>
              <a:rPr lang="en-US" altLang="zh-CN" sz="24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4.主题情感。“我”是情感抒发者、觉悟者,通过情感的抒发来表现主旨。</a:t>
            </a:r>
          </a:p>
        </p:txBody>
      </p:sp>
      <p:sp>
        <p:nvSpPr>
          <p:cNvPr id="4" name="圆角矩形 3"/>
          <p:cNvSpPr/>
          <p:nvPr/>
        </p:nvSpPr>
        <p:spPr>
          <a:xfrm>
            <a:off x="476885" y="2235200"/>
            <a:ext cx="10949305" cy="3083560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667385" y="983615"/>
            <a:ext cx="9989185" cy="18948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>
              <a:lnSpc>
                <a:spcPct val="150000"/>
              </a:lnSpc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一、解答主要人物作用题“三关注”</a:t>
            </a:r>
          </a:p>
          <a:p>
            <a:pPr indent="0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　　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1.关注其对情节的作用。</a:t>
            </a:r>
            <a:r>
              <a:rPr lang="en-US" altLang="zh-CN" sz="24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分析主要人物的性格特点,考虑其对情节的推进作用。看人物性格发生变化时,情节是否发生了变化。</a:t>
            </a:r>
          </a:p>
          <a:p>
            <a:pPr indent="0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　　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2.关注其对主题的作用。</a:t>
            </a:r>
            <a:r>
              <a:rPr lang="en-US" altLang="zh-CN" sz="24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分析人物形象的典型性,考虑其对文章主题的作用,即作者塑造人物的用意:反映社会现实和寄托情感。</a:t>
            </a:r>
          </a:p>
          <a:p>
            <a:pPr indent="0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　　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3.关注其对社会的作用。</a:t>
            </a:r>
            <a:r>
              <a:rPr lang="en-US" altLang="zh-CN" sz="24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分析人物形象的社会意义,结合社会现实深切理解人物对当代社会的思想指导等方面的作用,以及分析人物形象的艺术价值和给人们带来的某种启示,这也是作者真正的写作意图。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667385" y="983615"/>
            <a:ext cx="9989185" cy="18948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>
              <a:lnSpc>
                <a:spcPct val="150000"/>
              </a:lnSpc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二、次要人物的作用</a:t>
            </a:r>
          </a:p>
          <a:p>
            <a:pPr indent="0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        次要人物即陪衬人物或线索人物,其作用一般有:①对主要人物起陪衬作用;②是贯穿全文的线索,特别是采用第一人称叙述的小说中的“我”,多起到叙述和见证的作用,增加小说的真实性;③推动情节发展或使情节陡转;④营造氛围,奠定情感基调;⑤同主要人物一同揭示或凸显主旨。</a:t>
            </a:r>
          </a:p>
          <a:p>
            <a:pPr indent="0">
              <a:lnSpc>
                <a:spcPct val="150000"/>
              </a:lnSpc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三、物象的作用</a:t>
            </a:r>
            <a:endParaRPr lang="en-US" altLang="zh-CN" sz="2400">
              <a:solidFill>
                <a:srgbClr val="000000"/>
              </a:solidFill>
              <a:latin typeface="Times New Roman" panose="02020603050405020304" pitchFamily="34" charset="0"/>
              <a:ea typeface="Times New Roman" panose="02020603050405020304" pitchFamily="34" charset="0"/>
              <a:cs typeface="Times New Roman" panose="02020603050405020304" pitchFamily="34" charset="0"/>
            </a:endParaRPr>
          </a:p>
          <a:p>
            <a:pPr indent="0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 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小说引入特别重要的物象,其基本作用有:①突出人物性格;②揭示、深化主题;③反复出现,串起相关情节,从而成为全文的线索,使文章结构更加严谨;④衬托环境,或者具有象征意义。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667385" y="983615"/>
            <a:ext cx="9989185" cy="18948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>
              <a:lnSpc>
                <a:spcPct val="150000"/>
              </a:lnSpc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四、小说中的“我”的作用</a:t>
            </a:r>
          </a:p>
          <a:p>
            <a:pPr indent="0">
              <a:lnSpc>
                <a:spcPct val="150000"/>
              </a:lnSpc>
            </a:pPr>
            <a:r>
              <a:rPr lang="en-US" altLang="zh-CN" sz="24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        ①对主要人物起衬托作用,使主要人物形象更加鲜明。②推动情节发展,反复出现成为贯穿全文的线索,串联情节。③暗示社会环境或深化主旨、升华主题。④为主要人物的活动提供具体环境,起到渲染氛围、奠定感情基调的作用。⑤自身的意义和作用。如小说中的“我”是第一人称,有见证故事发展、增强小说真实性的作用。</a:t>
            </a:r>
          </a:p>
          <a:p>
            <a:pPr indent="0">
              <a:lnSpc>
                <a:spcPct val="150000"/>
              </a:lnSpc>
            </a:pPr>
            <a:endParaRPr lang="en-US" altLang="zh-CN" sz="2400" b="1">
              <a:solidFill>
                <a:srgbClr val="000000"/>
              </a:solidFill>
              <a:latin typeface="Times New Roman" panose="02020603050405020304" pitchFamily="34" charset="0"/>
              <a:ea typeface="Times New Roman" panose="02020603050405020304" pitchFamily="34" charset="0"/>
              <a:cs typeface="Times New Roman" panose="020206030504050203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50900" y="628015"/>
            <a:ext cx="60960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0">
              <a:lnSpc>
                <a:spcPct val="150000"/>
              </a:lnSpc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五、赏析形象作用题设问形式及审题定向</a:t>
            </a: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722630" y="1276350"/>
          <a:ext cx="10531475" cy="5605780"/>
        </p:xfrm>
        <a:graphic>
          <a:graphicData uri="http://schemas.openxmlformats.org/drawingml/2006/table">
            <a:tbl>
              <a:tblPr/>
              <a:tblGrid>
                <a:gridCol w="697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0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531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19175">
                <a:tc rowSpan="2"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主要人物作用</a:t>
                      </a:r>
                      <a:endPara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设问形式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(2015年浙江卷)你认为作者刻画“捡烂纸的老头”这一人物有什么用意?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Times New Roman" panose="02020603050405020304" pitchFamily="34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917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审题定向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考查主要人物在小说中的作用,题干中往往有“分析”“简析”等作答动词和“人物形象”“主要人物”“作用”“用意”等表答题方向的名词。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Times New Roman" panose="02020603050405020304" pitchFamily="34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9905">
                <a:tc rowSpan="2"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次要人物作用</a:t>
                      </a:r>
                      <a:endPara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设问形式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(2016年全国Ⅲ卷)“我”在小说中的主要作用是什么?请简要分析。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Times New Roman" panose="02020603050405020304" pitchFamily="34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917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审题定向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考查次要人物在小说中的作用,题干中往往有“分析”“简析”等作答动词和“次要人物”“作用”等表答题方向的名词。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Times New Roman" panose="02020603050405020304" pitchFamily="34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9175">
                <a:tc rowSpan="2"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物象作用</a:t>
                      </a:r>
                      <a:endPara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设问形式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(2020年新高考Ⅱ卷)本文多次提到“板凳”,这是富有意味的细节。请分析这里“板凳”的用意。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Times New Roman" panose="02020603050405020304" pitchFamily="34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917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审题定向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考查物象在小说中的作用,题干中往往有“分析”“简析”等作答动词和“××物象”“作用”“好处”“意图”等表答题方向的名词。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Times New Roman" panose="02020603050405020304" pitchFamily="34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82650" y="779145"/>
            <a:ext cx="7562850" cy="5495925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160145" y="961390"/>
            <a:ext cx="855916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2400" b="0">
                <a:solidFill>
                  <a:schemeClr val="accent1"/>
                </a:solidFill>
                <a:latin typeface="Times New Roman" panose="02020603050405020304" pitchFamily="34" charset="0"/>
                <a:ea typeface="宋体" panose="02010600030101010101" pitchFamily="2" charset="-122"/>
                <a:cs typeface="Times New Roman" panose="02020603050405020304" pitchFamily="34" charset="0"/>
              </a:rPr>
              <a:t>例</a:t>
            </a:r>
            <a:r>
              <a:rPr lang="en-US" altLang="zh-CN" sz="2400" b="0">
                <a:solidFill>
                  <a:schemeClr val="accent1"/>
                </a:solidFill>
                <a:latin typeface="Times New Roman" panose="02020603050405020304" pitchFamily="34" charset="0"/>
                <a:ea typeface="宋体" panose="02010600030101010101" pitchFamily="2" charset="-122"/>
                <a:cs typeface="Times New Roman" panose="02020603050405020304" pitchFamily="34" charset="0"/>
              </a:rPr>
              <a:t>5 </a:t>
            </a:r>
            <a:r>
              <a:rPr sz="2400" b="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(2020年新高考Ⅱ卷)阅读下面的文字,完成后面的题目。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411855" y="1698625"/>
            <a:ext cx="5080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 algn="ctr"/>
            <a:r>
              <a:rPr sz="24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大师(节选)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488690" y="2247900"/>
            <a:ext cx="5080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 algn="ctr"/>
            <a:r>
              <a:rPr lang="zh-CN" sz="2400" b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双雪涛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34060" y="2797175"/>
            <a:ext cx="10490200" cy="257873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>
              <a:lnSpc>
                <a:spcPct val="150000"/>
              </a:lnSpc>
            </a:pPr>
            <a:r>
              <a:rPr lang="en-US" altLang="zh-CN" sz="2400" b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    </a:t>
            </a:r>
            <a:r>
              <a:rPr sz="2400" b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①母亲还在的时候,我就跟着父亲出去下棋,父亲走在前面,我在后面给背着板凳。母亲常说:儿子,你也不学好,让你妈还活不活?我说:妈,作业也写完了,去看大人玩,算个什么事儿啊。你好好活着。就背上板凳跟着父亲走。父亲从不邀我,也不撵我,愿意跟着走就走,不跟着也不等,自己拿起板凳放在自行车后座,骑上车走。只是看了两年,父亲的棋路还没看懂,大树下,修车摊,西瓜摊,公园里,看父亲下棋,大多是赢,有时也输,一般都输在最后一盘。终于有一天,我好像明白了一些,回家的路上,下起了雪,我把板凳抱在怀里,肩膀靠着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873125" y="1048385"/>
            <a:ext cx="10324465" cy="70929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>
              <a:lnSpc>
                <a:spcPct val="150000"/>
              </a:lnSpc>
            </a:pPr>
            <a:r>
              <a:rPr lang="en-US" sz="2400" b="0">
                <a:latin typeface="Times New Roman" panose="02020603050405020304" pitchFamily="34" charset="0"/>
                <a:cs typeface="Times New Roman" panose="02020603050405020304" pitchFamily="34" charset="0"/>
              </a:rPr>
              <a:t>       </a:t>
            </a:r>
            <a:r>
              <a:rPr sz="2400" b="0">
                <a:latin typeface="Times New Roman" panose="02020603050405020304" pitchFamily="34" charset="0"/>
                <a:cs typeface="Times New Roman" panose="02020603050405020304" pitchFamily="34" charset="0"/>
              </a:rPr>
              <a:t>本文多次提到“板凳”,这是富有意味的细节。请分析这里“板凳”的用意。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745490" y="1875790"/>
            <a:ext cx="10183495" cy="1658620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>
              <a:lnSpc>
                <a:spcPct val="150000"/>
              </a:lnSpc>
            </a:pPr>
            <a:r>
              <a:rPr sz="2400" b="0">
                <a:solidFill>
                  <a:srgbClr val="FF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　</a:t>
            </a:r>
            <a:r>
              <a:rPr lang="zh-CN" sz="2400" b="0">
                <a:solidFill>
                  <a:srgbClr val="FF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【答案】</a:t>
            </a:r>
            <a:r>
              <a:rPr sz="2400" b="0">
                <a:solidFill>
                  <a:srgbClr val="FF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①细节真实:板凳作为家常用品,与父亲的形象、身份及街头下棋的场景相符,富有日常生活气息。②以板凳反映心理:“我”给父亲背板凳,跟他去下棋,既是儿子又像徒弟,包含着“我”对父亲的敬仰心理。③含有一定寓意:学“仕”之后背着两个板凳出去,意味着“我”得到了父亲的认可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4104005" y="1482090"/>
            <a:ext cx="1784350" cy="548640"/>
            <a:chOff x="6463" y="2334"/>
            <a:chExt cx="2810" cy="864"/>
          </a:xfrm>
        </p:grpSpPr>
        <p:sp>
          <p:nvSpPr>
            <p:cNvPr id="7" name="流程图: 摘录 6"/>
            <p:cNvSpPr/>
            <p:nvPr/>
          </p:nvSpPr>
          <p:spPr>
            <a:xfrm rot="16200000">
              <a:off x="6281" y="2516"/>
              <a:ext cx="846" cy="482"/>
            </a:xfrm>
            <a:prstGeom prst="flowChartExtract">
              <a:avLst/>
            </a:prstGeom>
            <a:solidFill>
              <a:srgbClr val="939393"/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959595"/>
                </a:solidFill>
              </a:endParaRPr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6945" y="2406"/>
              <a:ext cx="2328" cy="793"/>
              <a:chOff x="6945" y="2406"/>
              <a:chExt cx="2328" cy="793"/>
            </a:xfrm>
          </p:grpSpPr>
          <p:sp>
            <p:nvSpPr>
              <p:cNvPr id="8" name="椭圆 7"/>
              <p:cNvSpPr/>
              <p:nvPr/>
            </p:nvSpPr>
            <p:spPr>
              <a:xfrm>
                <a:off x="6945" y="2421"/>
                <a:ext cx="714" cy="778"/>
              </a:xfrm>
              <a:prstGeom prst="ellipse">
                <a:avLst/>
              </a:prstGeom>
              <a:solidFill>
                <a:srgbClr val="9393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" name="椭圆 8"/>
              <p:cNvSpPr/>
              <p:nvPr/>
            </p:nvSpPr>
            <p:spPr>
              <a:xfrm>
                <a:off x="7516" y="2421"/>
                <a:ext cx="714" cy="778"/>
              </a:xfrm>
              <a:prstGeom prst="ellipse">
                <a:avLst/>
              </a:prstGeom>
              <a:solidFill>
                <a:srgbClr val="9393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椭圆 9"/>
              <p:cNvSpPr/>
              <p:nvPr/>
            </p:nvSpPr>
            <p:spPr>
              <a:xfrm>
                <a:off x="8042" y="2406"/>
                <a:ext cx="714" cy="778"/>
              </a:xfrm>
              <a:prstGeom prst="ellipse">
                <a:avLst/>
              </a:prstGeom>
              <a:solidFill>
                <a:srgbClr val="9393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8559" y="2421"/>
                <a:ext cx="714" cy="778"/>
              </a:xfrm>
              <a:prstGeom prst="ellipse">
                <a:avLst/>
              </a:prstGeom>
              <a:solidFill>
                <a:srgbClr val="9393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3" name="文本框 2"/>
          <p:cNvSpPr txBox="1"/>
          <p:nvPr/>
        </p:nvSpPr>
        <p:spPr>
          <a:xfrm>
            <a:off x="667385" y="2378710"/>
            <a:ext cx="10626090" cy="18948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2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　　《祝福》中运用多种手法刻画祥林嫂这一人物形象。</a:t>
            </a:r>
          </a:p>
          <a:p>
            <a:pPr indent="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　　</a:t>
            </a:r>
            <a:r>
              <a:rPr lang="en-US" altLang="zh-CN" sz="22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(1)肖像描写。对祥林嫂的肖像描写主要体现在她初到鲁镇、再到鲁镇和死前与“我”相遇时的衣着打扮、脸色、精神状态等方面,刻画出一个勤劳、朴实、善良、温顺、要求极低、易于满足、慢慢走向死亡的妇女形象。</a:t>
            </a:r>
          </a:p>
          <a:p>
            <a:pPr indent="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　　</a:t>
            </a:r>
            <a:r>
              <a:rPr lang="en-US" altLang="zh-CN" sz="22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(2)语言描写。如祥林嫂与“我”就“有无魂灵”问题的对话,体现出其在封建迷信思想的桎梏下矛盾的心理。</a:t>
            </a:r>
          </a:p>
          <a:p>
            <a:pPr indent="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　　</a:t>
            </a:r>
            <a:r>
              <a:rPr lang="en-US" altLang="zh-CN" sz="22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(3)动作描写。反对再嫁时的“逃”“撞”,怕被分身时的“捐”,怀疑魂灵时的“问”,表现出祥林嫂强烈的抗争意识,但在强大的封建礼教和迷信的影响下,终归失败。</a:t>
            </a:r>
          </a:p>
          <a:p>
            <a:pPr indent="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　　</a:t>
            </a:r>
            <a:r>
              <a:rPr lang="en-US" altLang="zh-CN" sz="22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(4)侧面烘托和衬托。有“祝福”场景的烘托,还有其他人物(如柳妈)的衬托。</a:t>
            </a:r>
          </a:p>
        </p:txBody>
      </p:sp>
      <p:sp>
        <p:nvSpPr>
          <p:cNvPr id="4" name="圆角矩形 3"/>
          <p:cNvSpPr/>
          <p:nvPr/>
        </p:nvSpPr>
        <p:spPr>
          <a:xfrm>
            <a:off x="476885" y="2277110"/>
            <a:ext cx="10949305" cy="4348480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0" name="文本框 99"/>
          <p:cNvSpPr txBox="1"/>
          <p:nvPr/>
        </p:nvSpPr>
        <p:spPr>
          <a:xfrm>
            <a:off x="2663190" y="923290"/>
            <a:ext cx="597281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sz="28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题型2:鉴赏塑造形象的手法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340860" y="1489710"/>
            <a:ext cx="16478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schemeClr val="bg1"/>
                </a:solidFill>
                <a:latin typeface="幼圆" panose="02010509060101010101" charset="-122"/>
                <a:ea typeface="幼圆" panose="02010509060101010101" charset="-122"/>
              </a:rPr>
              <a:t>教材引入</a:t>
            </a:r>
          </a:p>
        </p:txBody>
      </p:sp>
      <p:grpSp>
        <p:nvGrpSpPr>
          <p:cNvPr id="17" name="组合 16"/>
          <p:cNvGrpSpPr/>
          <p:nvPr/>
        </p:nvGrpSpPr>
        <p:grpSpPr>
          <a:xfrm>
            <a:off x="3705860" y="1489710"/>
            <a:ext cx="3028950" cy="554990"/>
            <a:chOff x="5836" y="2346"/>
            <a:chExt cx="4770" cy="874"/>
          </a:xfrm>
        </p:grpSpPr>
        <p:sp>
          <p:nvSpPr>
            <p:cNvPr id="6" name="文本框 5"/>
            <p:cNvSpPr txBox="1"/>
            <p:nvPr/>
          </p:nvSpPr>
          <p:spPr>
            <a:xfrm>
              <a:off x="6836" y="2346"/>
              <a:ext cx="2595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>
                  <a:solidFill>
                    <a:schemeClr val="bg1"/>
                  </a:solidFill>
                  <a:latin typeface="幼圆" panose="02010509060101010101" charset="-122"/>
                  <a:ea typeface="幼圆" panose="02010509060101010101" charset="-122"/>
                </a:rPr>
                <a:t>教材引入</a:t>
              </a:r>
            </a:p>
          </p:txBody>
        </p:sp>
        <p:sp>
          <p:nvSpPr>
            <p:cNvPr id="14" name="流程图: 摘录 13"/>
            <p:cNvSpPr/>
            <p:nvPr/>
          </p:nvSpPr>
          <p:spPr>
            <a:xfrm rot="16200000">
              <a:off x="5775" y="2479"/>
              <a:ext cx="748" cy="627"/>
            </a:xfrm>
            <a:prstGeom prst="flowChartExtract">
              <a:avLst/>
            </a:prstGeom>
            <a:solidFill>
              <a:srgbClr val="9393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流程图: 摘录 14"/>
            <p:cNvSpPr/>
            <p:nvPr/>
          </p:nvSpPr>
          <p:spPr>
            <a:xfrm rot="5400000">
              <a:off x="9217" y="2498"/>
              <a:ext cx="779" cy="666"/>
            </a:xfrm>
            <a:prstGeom prst="flowChartExtract">
              <a:avLst/>
            </a:prstGeom>
            <a:solidFill>
              <a:srgbClr val="9393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流程图: 摘录 15"/>
            <p:cNvSpPr/>
            <p:nvPr/>
          </p:nvSpPr>
          <p:spPr>
            <a:xfrm rot="5400000">
              <a:off x="9884" y="2466"/>
              <a:ext cx="779" cy="666"/>
            </a:xfrm>
            <a:prstGeom prst="flowChartExtract">
              <a:avLst/>
            </a:prstGeom>
            <a:solidFill>
              <a:srgbClr val="9393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ransition>
    <p:split dir="in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005840" y="954405"/>
            <a:ext cx="11014075" cy="56311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400" b="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                </a:t>
            </a:r>
            <a:r>
              <a:rPr sz="2400" b="1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第一步:审题干,明题型。</a:t>
            </a:r>
            <a:endParaRPr sz="2400">
              <a:solidFill>
                <a:srgbClr val="000000"/>
              </a:solidFill>
              <a:latin typeface="Times New Roman" panose="02020603050405020304" pitchFamily="34" charset="0"/>
              <a:cs typeface="Times New Roman" panose="02020603050405020304" pitchFamily="34" charset="0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        </a:t>
            </a:r>
            <a:r>
              <a:rPr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题干已经明确了“板凳”这一物象,“用意”二字也说明本题属于分析物象作用型题目。</a:t>
            </a: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 </a:t>
            </a:r>
            <a:r>
              <a:rPr sz="2400" b="1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第二步:定角度,找对应。</a:t>
            </a: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 </a:t>
            </a:r>
            <a:r>
              <a:rPr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(1)情节方面:①使故事情节真实可信。“板凳”是一个与本文情境十分贴合的细节事物,父亲常常外出下棋,总是在“大树下,修车摊,西瓜摊,公园里”下棋,并且必须自己带上板凳,因此“板凳”是一个真实而富有生活气息的事物。②推动情节发展。“我”背“板凳”的变化,也反映出“我”与父亲之间关系的改变。如:一开始,“父亲从不邀我,也不撵我,愿意跟着走就走,不跟着也不等,自己拿起板凳放在自行车后座,骑上车走”,可见父亲一开始对“我”的态度并不热切,只是顺其自然;“从那以后出去,背上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005840" y="954405"/>
            <a:ext cx="11014075" cy="4523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400" b="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                </a:t>
            </a:r>
            <a:r>
              <a:rPr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板凳,可见父亲此时已经认可了“我”作为他徒弟的身份,让“我”干徒弟侍奉老师的活儿。</a:t>
            </a: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 </a:t>
            </a:r>
            <a:r>
              <a:rPr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(2)人物方面:“父亲走在前面,我在后面给背着板凳”,“我”为父亲背“板凳”,展现出“我”对父亲的仰慕之情。“我”总是愿意跟着父亲去看他下棋,为他背板凳,这不仅体现了儿子对父亲的崇敬之情,更有“我”对父亲精湛棋艺的仰慕,反映出“我”亦子亦徒的真实心理。</a:t>
            </a: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 </a:t>
            </a:r>
            <a:r>
              <a:rPr sz="2400" b="1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第三步:分条目,规范答。</a:t>
            </a: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 </a:t>
            </a:r>
            <a:r>
              <a:rPr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先写出总的作用,然后结合文本内容具体分析。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800100" y="930275"/>
            <a:ext cx="9120505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一、小说中塑造形象的常见手法</a:t>
            </a:r>
          </a:p>
          <a:p>
            <a:pPr indent="0"/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1.正面描写</a:t>
            </a:r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967740" y="1880235"/>
          <a:ext cx="10296525" cy="3836670"/>
        </p:xfrm>
        <a:graphic>
          <a:graphicData uri="http://schemas.openxmlformats.org/drawingml/2006/table">
            <a:tbl>
              <a:tblPr/>
              <a:tblGrid>
                <a:gridCol w="12617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34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描写手法</a:t>
                      </a:r>
                      <a:endPara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特点、作用</a:t>
                      </a:r>
                      <a:endPara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395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肖像描写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肖像描写是对人物形象的外部特征的描写,包括人物的容貌、身材、服饰等。它对于人物性格和人物形象的完整体现有着重要的烘托作用。从人物肖像描写入手,可以迅速掌握人物的外在特征、身份、地位、教养,甚至内在性格。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Times New Roman" panose="02020603050405020304" pitchFamily="34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395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语言描写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小说的语言描写包括对话和独白。个性化的对话可以显示人物的不同性格。富有特征的内心独白可以透视人物隐秘的内心,从而展现人物性格特点。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Times New Roman" panose="02020603050405020304" pitchFamily="34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487045" y="653415"/>
          <a:ext cx="11257280" cy="5962523"/>
        </p:xfrm>
        <a:graphic>
          <a:graphicData uri="http://schemas.openxmlformats.org/drawingml/2006/table">
            <a:tbl>
              <a:tblPr/>
              <a:tblGrid>
                <a:gridCol w="1379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77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292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描写手法</a:t>
                      </a:r>
                      <a:endPara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特点、作用</a:t>
                      </a:r>
                      <a:endPara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948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动作描写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动作描写是指作者对人物富有性格特征的动作所做的生动、具体的描绘。人物的行为动作是人物的思想感情的外在显现,是人物性格的具体展露。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Times New Roman" panose="02020603050405020304" pitchFamily="34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876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心理描写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心理描写能直接表现人物的思想和内在情感(矛盾、焦虑、担心、喜悦、兴奋等),表现人物性格,推动情节发展,可以使人物“深刻化”,在人物描写中具有重要的意义。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0876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神态描写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神态描写专指脸部表情,描写时要用表示表情、神态的词语,例如哭丧着脸、专注的神情等。神态描写可以表现人物性格,突出人物品格;展示人物的内心,反映人物的命运;透视时代印记。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987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细节描写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细节描写是指对文学作品中的人物、环境或事件的某一局部、某一特征、某一细微事实所做的具体、深入的描写,能细腻地展示人物的某一特征。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800100" y="579755"/>
            <a:ext cx="9120505" cy="2306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  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    2.侧面描写</a:t>
            </a:r>
            <a:endParaRPr lang="en-US" altLang="zh-CN" sz="2400">
              <a:solidFill>
                <a:srgbClr val="000000"/>
              </a:solidFill>
              <a:latin typeface="Times New Roman" panose="02020603050405020304" pitchFamily="34" charset="0"/>
              <a:ea typeface="Times New Roman" panose="02020603050405020304" pitchFamily="34" charset="0"/>
              <a:cs typeface="Times New Roman" panose="02020603050405020304" pitchFamily="34" charset="0"/>
            </a:endParaRPr>
          </a:p>
          <a:p>
            <a:pPr indent="0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侧面描写又叫间接描写,是从侧面烘托人物形象,通过对周围人物或环境的描绘来表现所要描写的对象,使其形象鲜明突出。</a:t>
            </a:r>
          </a:p>
          <a:p>
            <a:pPr indent="0">
              <a:lnSpc>
                <a:spcPct val="150000"/>
              </a:lnSpc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二、形象塑造手法题设问形式及审题定向</a:t>
            </a:r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948055" y="2823845"/>
          <a:ext cx="10448925" cy="4023360"/>
        </p:xfrm>
        <a:graphic>
          <a:graphicData uri="http://schemas.openxmlformats.org/drawingml/2006/table">
            <a:tbl>
              <a:tblPr/>
              <a:tblGrid>
                <a:gridCol w="7004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48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460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设问形式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1.(2019年全国Ⅰ卷)鲁迅说:“我们从古以来,就有埋头苦干的人,有拼命硬干的人,有为民请命的人,有舍身求法的人,……这就是中国的脊梁。”请谈谈本文是如何具体塑造这样的“中国的脊梁”的。</a:t>
                      </a:r>
                    </a:p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  <a:sym typeface="+mn-ea"/>
                        </a:rPr>
                        <a:t>　　</a:t>
                      </a: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2.(2019年全国Ⅱ卷)请以老舞蹈师形象为例,谈谈小说塑造人物形象时运用了哪些表现手法。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Times New Roman" panose="02020603050405020304" pitchFamily="34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876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审题定向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考查从正面描写人物的方法,题干中往往有“形象”“手法”“技巧”等表答题方向的名词;考查从侧面描写人物的方法,题干中往往有“间接”“侧面”等表答题方向的词语。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Times New Roman" panose="02020603050405020304" pitchFamily="34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68245" y="370840"/>
            <a:ext cx="7031990" cy="648716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160145" y="961390"/>
            <a:ext cx="855916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2400" b="0">
                <a:solidFill>
                  <a:schemeClr val="accent1"/>
                </a:solidFill>
                <a:latin typeface="Times New Roman" panose="02020603050405020304" pitchFamily="34" charset="0"/>
                <a:ea typeface="宋体" panose="02010600030101010101" pitchFamily="2" charset="-122"/>
                <a:cs typeface="Times New Roman" panose="02020603050405020304" pitchFamily="34" charset="0"/>
              </a:rPr>
              <a:t>例</a:t>
            </a:r>
            <a:r>
              <a:rPr lang="en-US" altLang="zh-CN" sz="2400" b="0">
                <a:solidFill>
                  <a:schemeClr val="accent1"/>
                </a:solidFill>
                <a:latin typeface="Times New Roman" panose="02020603050405020304" pitchFamily="34" charset="0"/>
                <a:ea typeface="宋体" panose="02010600030101010101" pitchFamily="2" charset="-122"/>
                <a:cs typeface="Times New Roman" panose="02020603050405020304" pitchFamily="34" charset="0"/>
              </a:rPr>
              <a:t>4 </a:t>
            </a:r>
            <a:r>
              <a:rPr sz="2400" b="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(2019年全国Ⅰ卷)阅读下面的文字,完成后面的题目。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323590" y="1639570"/>
            <a:ext cx="5080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 algn="ctr"/>
            <a:r>
              <a:rPr sz="24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理水(节选)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488690" y="2247900"/>
            <a:ext cx="5080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 algn="ctr"/>
            <a:r>
              <a:rPr lang="zh-CN" sz="2400" b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鲁　迅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34060" y="2797175"/>
            <a:ext cx="10490200" cy="257873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>
              <a:lnSpc>
                <a:spcPct val="150000"/>
              </a:lnSpc>
            </a:pPr>
            <a:r>
              <a:rPr lang="en-US" altLang="zh-CN" sz="2400" b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    </a:t>
            </a:r>
            <a:r>
              <a:rPr sz="2400" b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当两位大员回到京都的时候,别的考察员也大抵陆续回来了,只有禹还在外。他们在家里休息了几天,水利局的同事们就在局里大排筵宴,替他们接风。这一天真是车水马龙,不到黄昏时候,主客就全都到齐了,院子里却已经点起庭燎来,鼎中的牛肉香,一直透到门外虎贲的鼻子跟前,大家就一齐咽口水。酒过三巡,大员们就讲了一些水乡沿途的风景,芦花似雪,泥水如金,黄鳝膏腴,青苔滑溜……微醺之后,才取出大家采集了来的民食来,都装着细巧的木匣子,盖上写着文字,有的是伏羲八卦体,有的是仓颉鬼哭体,大家就先来赏鉴这些字,争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873125" y="1048385"/>
            <a:ext cx="9854565" cy="70929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>
              <a:lnSpc>
                <a:spcPct val="150000"/>
              </a:lnSpc>
            </a:pPr>
            <a:r>
              <a:rPr lang="en-US" sz="2400" b="0">
                <a:latin typeface="Times New Roman" panose="02020603050405020304" pitchFamily="34" charset="0"/>
                <a:cs typeface="Times New Roman" panose="02020603050405020304" pitchFamily="34" charset="0"/>
              </a:rPr>
              <a:t>       </a:t>
            </a:r>
            <a:r>
              <a:rPr sz="2400" b="0">
                <a:latin typeface="Times New Roman" panose="02020603050405020304" pitchFamily="34" charset="0"/>
                <a:cs typeface="Times New Roman" panose="02020603050405020304" pitchFamily="34" charset="0"/>
              </a:rPr>
              <a:t>鲁迅说:“我们从古以来,就有埋头苦干的人,有拼命硬干的人,有为民请命的人,有舍身求法的人,……这就是中国的脊梁。”请谈谈本文是如何具体塑造这样的“中国的脊梁”的。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873125" y="2817495"/>
            <a:ext cx="10183495" cy="1658620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>
              <a:lnSpc>
                <a:spcPct val="150000"/>
              </a:lnSpc>
            </a:pPr>
            <a:r>
              <a:rPr sz="2400" b="0">
                <a:solidFill>
                  <a:srgbClr val="FF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　</a:t>
            </a:r>
            <a:r>
              <a:rPr lang="zh-CN" sz="2400" b="0">
                <a:solidFill>
                  <a:srgbClr val="FF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【答案】</a:t>
            </a:r>
            <a:r>
              <a:rPr sz="2400" b="0">
                <a:solidFill>
                  <a:srgbClr val="FF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①肖像(外貌)描写,将禹及其随员描写为“乞丐似的大汉”,写出禹艰苦卓绝的实干家形象;②语言描写,文中的禹坚毅寡言,而一旦说话则刚直有力;③对比手法,作者始终在同众大员的对比中塑造禹及其随员,从而凸显其“中国的脊梁”的形象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005840" y="954405"/>
            <a:ext cx="11014075" cy="56311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400" b="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                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 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第一步:审题干,明方向。</a:t>
            </a:r>
            <a:endParaRPr lang="zh-CN" sz="2400">
              <a:solidFill>
                <a:srgbClr val="000000"/>
              </a:solidFill>
              <a:latin typeface="Times New Roman" panose="02020603050405020304" pitchFamily="34" charset="0"/>
              <a:cs typeface="Times New Roman" panose="02020603050405020304" pitchFamily="34" charset="0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        </a:t>
            </a:r>
            <a:r>
              <a:rPr lang="zh-CN"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题干中明确提出了“如何具体塑造”,意在考查人物形象的塑造手法,要从正、侧面描写的角度分析塑造手法。</a:t>
            </a: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 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第二步:找对应,细分析。</a:t>
            </a:r>
            <a:endParaRPr lang="zh-CN" sz="2400">
              <a:solidFill>
                <a:srgbClr val="000000"/>
              </a:solidFill>
              <a:latin typeface="Times New Roman" panose="02020603050405020304" pitchFamily="34" charset="0"/>
              <a:cs typeface="Times New Roman" panose="02020603050405020304" pitchFamily="34" charset="0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 </a:t>
            </a:r>
            <a:r>
              <a:rPr lang="zh-CN"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正面描写:①肖像描写:写群像,“一群乞丐似的大汉,面目黧黑,衣服破旧”,写个像——禹,“面貌黑瘦”“不穿袜子,满脚底都是栗子一般的老茧”, 写出了艰苦卓绝的实干家形象。②语言描写:文中两次写禹“一声也不响”,而他一旦说话,则刚直有力,尤其是最后的表态“我要说的是我查了山泽的情形……非‘导’不可!”表现了他沉着、坚定、务实,有远见卓识。对禹的语言描写,塑造了他关心民间疾苦的形象。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60326241-99ce-447e-910d-6f6759018141}"/>
  <p:tag name="TABLE_ENDDRAG_ORIGIN_RECT" val="810*187"/>
  <p:tag name="TABLE_ENDDRAG_RECT" val="76*148*810*18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60326241-99ce-447e-910d-6f6759018141}"/>
  <p:tag name="TABLE_ENDDRAG_ORIGIN_RECT" val="886*512"/>
  <p:tag name="TABLE_ENDDRAG_RECT" val="38*52*886*5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a06b4efd-c31e-4505-a9e3-131c5b2d02ea}"/>
  <p:tag name="TABLE_ENDDRAG_ORIGIN_RECT" val="822*293"/>
  <p:tag name="TABLE_ENDDRAG_RECT" val="74*222*822*29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6d17054b-341a-4f5f-8d41-1e20b81c828a}"/>
  <p:tag name="TABLE_ENDDRAG_ORIGIN_RECT" val="829*441"/>
  <p:tag name="TABLE_ENDDRAG_RECT" val="56*109*829*441"/>
</p:tagLst>
</file>

<file path=ppt/theme/theme1.xml><?xml version="1.0" encoding="utf-8"?>
<a:theme xmlns:a="http://schemas.openxmlformats.org/drawingml/2006/main" name="教学课件制作 QQ 425673604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游ゴシック"/>
        <a:font script="Hang" typeface="맑은 고딕"/>
        <a:font script="Hans" typeface="Times New Roman"/>
        <a:font script="Hant" typeface="新細明體"/>
        <a:font script="Arab" typeface="Times New Roman"/>
        <a:font script="Hebr" typeface="Times New Roman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1430</Words>
  <Application>Microsoft Office PowerPoint</Application>
  <PresentationFormat>宽屏</PresentationFormat>
  <Paragraphs>99</Paragraphs>
  <Slides>21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9" baseType="lpstr">
      <vt:lpstr>等线</vt:lpstr>
      <vt:lpstr>仿宋</vt:lpstr>
      <vt:lpstr>楷体</vt:lpstr>
      <vt:lpstr>微软雅黑</vt:lpstr>
      <vt:lpstr>幼圆</vt:lpstr>
      <vt:lpstr>Arial</vt:lpstr>
      <vt:lpstr>Times New Roman</vt:lpstr>
      <vt:lpstr>教学课件制作 QQ 425673604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群 振</dc:creator>
  <cp:lastModifiedBy>振 群</cp:lastModifiedBy>
  <cp:revision>3</cp:revision>
  <dcterms:created xsi:type="dcterms:W3CDTF">2023-10-17T13:28:36Z</dcterms:created>
  <dcterms:modified xsi:type="dcterms:W3CDTF">2023-10-24T12:47:15Z</dcterms:modified>
</cp:coreProperties>
</file>