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733" r:id="rId2"/>
    <p:sldId id="329" r:id="rId3"/>
    <p:sldId id="258" r:id="rId4"/>
    <p:sldId id="260" r:id="rId5"/>
    <p:sldId id="414" r:id="rId6"/>
    <p:sldId id="415" r:id="rId7"/>
    <p:sldId id="416" r:id="rId8"/>
    <p:sldId id="331" r:id="rId9"/>
    <p:sldId id="393" r:id="rId10"/>
    <p:sldId id="326" r:id="rId11"/>
    <p:sldId id="343" r:id="rId12"/>
    <p:sldId id="417" r:id="rId13"/>
    <p:sldId id="396" r:id="rId14"/>
    <p:sldId id="330" r:id="rId15"/>
    <p:sldId id="397" r:id="rId16"/>
    <p:sldId id="418" r:id="rId17"/>
    <p:sldId id="398" r:id="rId18"/>
    <p:sldId id="419" r:id="rId19"/>
    <p:sldId id="420" r:id="rId20"/>
    <p:sldId id="421" r:id="rId21"/>
    <p:sldId id="422" r:id="rId22"/>
    <p:sldId id="423" r:id="rId23"/>
    <p:sldId id="424" r:id="rId24"/>
    <p:sldId id="425" r:id="rId25"/>
    <p:sldId id="426" r:id="rId26"/>
    <p:sldId id="429" r:id="rId27"/>
    <p:sldId id="405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EDF87-EF35-4042-9AE7-DD9EDEC5318C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49D84-1D96-4389-AE56-AE43A4087C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2959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594F19-805C-36CC-732B-3141CCC3F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EE0565-C93C-C622-A92C-1AE1B2336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277B8E-546C-D817-7212-9E5A07D1F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14E4D7-E8C8-C28A-5793-FC4603E6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32B08C-23E9-B173-0EBD-1EA57151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735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DE02A3-5B5F-B222-B92B-C55898AE7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6C319A9-002F-27FE-E088-C722BFFC8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6422F0B-C247-1330-36C5-5A5ED47DB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7E4C9B-E825-9D48-C0A6-5624FC938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FD7826-87D1-85CB-117F-9D473AB3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77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2183AC3-061F-E414-AF20-07053E3E6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7EDB7A-6354-5E52-3B37-900CCF7C1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1C98AC-1963-C517-B3E8-AF2462343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68A4A9-1BFF-E294-AC0B-CEDEB4192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8835B1-EF29-BA36-F52D-499ACC2CA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171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endParaRPr lang="en-US" sz="2000" dirty="0"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004C286-373E-F0AF-A989-28F24B95A8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5430" y="60074"/>
            <a:ext cx="295275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084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59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58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sterShapeName?linknodeid=" descr="preencode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grpSp>
        <p:nvGrpSpPr>
          <p:cNvPr id="6" name="组合 5"/>
          <p:cNvGrpSpPr/>
          <p:nvPr userDrawn="1"/>
        </p:nvGrpSpPr>
        <p:grpSpPr>
          <a:xfrm>
            <a:off x="838200" y="1049020"/>
            <a:ext cx="1581150" cy="466090"/>
            <a:chOff x="892" y="827"/>
            <a:chExt cx="2490" cy="734"/>
          </a:xfrm>
        </p:grpSpPr>
        <p:sp>
          <p:nvSpPr>
            <p:cNvPr id="7" name="圆角矩形标注 6"/>
            <p:cNvSpPr/>
            <p:nvPr/>
          </p:nvSpPr>
          <p:spPr>
            <a:xfrm>
              <a:off x="892" y="827"/>
              <a:ext cx="2181" cy="735"/>
            </a:xfrm>
            <a:prstGeom prst="wedgeRoundRectCallout">
              <a:avLst>
                <a:gd name="adj1" fmla="val -41323"/>
                <a:gd name="adj2" fmla="val 92660"/>
                <a:gd name="adj3" fmla="val 16667"/>
              </a:avLst>
            </a:prstGeom>
            <a:solidFill>
              <a:srgbClr val="909090"/>
            </a:solidFill>
            <a:ln>
              <a:solidFill>
                <a:srgbClr val="0000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892" y="827"/>
              <a:ext cx="2491" cy="735"/>
            </a:xfrm>
            <a:prstGeom prst="rect">
              <a:avLst/>
            </a:prstGeom>
            <a:noFill/>
            <a:ln>
              <a:solidFill>
                <a:srgbClr val="000000">
                  <a:alpha val="0"/>
                </a:srgbClr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zh-CN" altLang="en-US" sz="24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技法演示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2968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F07C0F-42C0-7932-EC94-AD8202CA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CB5CBB-BA27-C496-3261-CBACD7EE0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75945F-D26B-AFEB-0416-AF294FCFB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501978-FC9B-4A9C-8234-D4399F6B9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B3312C-232E-7AED-2348-96BA0FCE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101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067D47-E60F-E910-A69B-A02A6155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C31D075-8F44-360A-C41C-53FE59979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865D72-EEF3-8215-6CCD-68AD79D2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295D55-1FDB-C0A9-2CFC-E8E07B7A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C6976F-AAEF-F025-52D6-5AD2A6C42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923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5C1839-651E-48FE-666D-598E73A72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336BD9-5449-FCEE-F96C-D0E99C4CB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D4FB953-A20F-E27D-1C9A-7EC31E9B5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1A36FA9-588C-C271-878D-2F51A045F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1B3D25-AC48-32B4-AF06-54B8C6BD7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6BD3F98-8AB0-BA36-567E-8F09517E0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104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9399B6-7500-5E6B-D4D6-E7F7E9A0A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71374A0-25CD-F607-00B7-2D6344E4B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2A1573B-6D9D-21D4-1836-D8D28E954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7385858-3FE0-C408-2719-999CDA32EA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14C69D9-E162-ED14-5998-8670D2088E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DA84A9D-3552-D921-BE90-F13117CB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F691BCB-A1D2-2D26-48AF-5A9F3E844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D694C1D-C514-B9BC-6573-8F098B0E5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85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827472-FB59-860F-96F3-F4A0B2BCB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EC6F1EE-8865-81B6-E408-41586A3D3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BE03A94-9949-78D1-189B-BBF4C19FF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9EFCDFA-7066-DCF8-6573-036A66A9A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141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90F8883-55E0-B34E-5FFB-FC2F1B58E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3DAE9F9-F9AF-BD9B-70B9-00707C4BD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77BB17F-AA04-1778-26C7-2E3A4C35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8587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449060-E1D9-55D5-DD2F-F3CE51FC3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0EFD94-F8CB-BC6E-7ABB-5B705A1EC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E1C44C9-7170-66C2-44FB-84F520246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34F2750-532A-B775-3BE1-1C35E07E0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68AB92F-5178-AB49-9941-722644BCC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223F0C-B0DA-A3EE-226A-3BE7171C9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893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5C7CD8-660A-67BB-E680-181F59617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C3B4800-CFE0-CB07-BB4C-7BB8ED9A90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59B2580-04FE-E2F5-26F3-422372050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53D8C02-93A2-A4E6-CA78-BF2ED8DD8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22543C0-1564-AB01-CBEE-D4D31E4C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248376F-37AA-F351-2D18-84CB0F44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86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C4C4FCD-3F37-E9DF-C442-D6860353F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B13872-1274-4D74-6314-94E49E1D2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36783A-9045-A550-04DE-5E04377EB9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E912-318B-4361-BF74-6C64C0E1A28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C67014-806D-1239-B6FD-A657F46D1B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AE29EC-83A8-BDAC-3DE0-7FB1B0C96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A3281-BB0B-4C80-81E9-5AE2C856DF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27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image" Target="../media/image6.png"/><Relationship Id="rId7" Type="http://schemas.openxmlformats.org/officeDocument/2006/relationships/slide" Target="slide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045" y="670560"/>
            <a:ext cx="6468110" cy="61239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0145" y="961390"/>
            <a:ext cx="9314815" cy="175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例</a:t>
            </a: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1 </a:t>
            </a: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(2019年全国Ⅰ卷)(文本见学习任务4例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4</a:t>
            </a: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)《理水》是鲁迅小说集《故事新编》中的一篇,请从“故事”与“新编”的角度简析本文的基本特征。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69035" y="2691130"/>
            <a:ext cx="9307195" cy="165862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①大禹治水的“故事”本身于史有据,作品考查典籍博采文献,富有历史韵味;②“新编”表现为新的历史讲述方式,如细节的虚构、现代词语的掺入、杂文笔法的使用等,使作品充满想象力及创造性;③对“故事”进行“新编”,着眼于对历史与现实的观照,使作品具有深刻的思想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05840" y="954405"/>
            <a:ext cx="1066101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     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第一步:审题干,明方向。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</a:t>
            </a:r>
            <a:r>
              <a:rPr sz="2400"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题干要求从“故事”与“新编”的角度简析本文的基本特征,也就是说要回答出文本怎样讲述“故事”,哪些地方体现了“新编”。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第二步:抓角度,找依据。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</a:t>
            </a:r>
            <a:r>
              <a:rPr sz="2400"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(1)从“故事”的角度看(故事内容),“故事”考查的就是“真实”。大禹,历史上确有其人,人物真实;大禹治水,历史上确有其事,取材真实。所以,这个“故事”是真实的。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sz="2400"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　(2)从“新编”的角度看(文本内容),鲁迅讲大禹治水这个故事不是对史实的还原,而是对这个“故事”进行了“新编”,采用了新的讲述方式,具体表现在以下三个方面。一是语言,作者有意地使用了“水利局”“时装表演”“摩登”等词语,讽刺意味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05840" y="954405"/>
            <a:ext cx="1066101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      </a:t>
            </a:r>
            <a:r>
              <a:rPr sz="2400"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浓厚,意在借古讽今,指向现实,激发国民的自强意识。二是细节的虚构,如胖大官员脸上“流出着一层油汗”及禹“把大脚底对着大员们”“满脚底都是栗子一般的老茧”等,这些都是想象,是虚构。三是杂笔的使用,借助虚构,把“胖大官员”这类人的奢靡腐败和“大禹”这类民族脊梁的简朴实干表现得淋漓尽致,也让读者站在一个更高的视角审丑审恶、审美审善,具有深刻的思想性。同时,借助虚构可使作者的情感表达更自由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sz="2400"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(3)从“故事”与“新编”结合的角度看(效果),作者结合社会现实赋予这一故事新的含意,既有对人物的真实描绘,又有对现实社会的讽喻,同时也让作品具有深刻的思想性。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　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第三步:细分析,组答案。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4104005" y="1482090"/>
            <a:ext cx="1784350" cy="548640"/>
            <a:chOff x="6463" y="2334"/>
            <a:chExt cx="2810" cy="864"/>
          </a:xfrm>
        </p:grpSpPr>
        <p:sp>
          <p:nvSpPr>
            <p:cNvPr id="7" name="流程图: 摘录 6"/>
            <p:cNvSpPr/>
            <p:nvPr/>
          </p:nvSpPr>
          <p:spPr>
            <a:xfrm rot="16200000">
              <a:off x="6281" y="2516"/>
              <a:ext cx="846" cy="482"/>
            </a:xfrm>
            <a:prstGeom prst="flowChartExtract">
              <a:avLst/>
            </a:prstGeom>
            <a:solidFill>
              <a:srgbClr val="939393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959595"/>
                </a:solidFill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945" y="2406"/>
              <a:ext cx="2328" cy="793"/>
              <a:chOff x="6945" y="2406"/>
              <a:chExt cx="2328" cy="793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945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7516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8042" y="2406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8559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654685" y="2402840"/>
            <a:ext cx="1056703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   《祝福》一文的标题有着丰富的含义。①表层含义:“祝福”是一种封建习俗,是人们新年祈福的活动;小说起于“祝福”,结于“祝福”,情节的发展与“祝福”有密切联系。②深层含义:祥林嫂是在“祝福”中死去的,题为《祝福》,是用“祝福”的热闹繁忙来反衬祥林嫂的悲剧命运;在旧社会,劳动人民无福可祝,无福可言,而祥林嫂正是在“祝福”中被逼上绝境的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76885" y="2277110"/>
            <a:ext cx="10949305" cy="309372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2663190" y="923290"/>
            <a:ext cx="59728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题型2:标题类探究(以教材《祝福》为例)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40860" y="1489710"/>
            <a:ext cx="16478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教材引入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3705860" y="1489710"/>
            <a:ext cx="3028950" cy="554990"/>
            <a:chOff x="5836" y="2346"/>
            <a:chExt cx="4770" cy="874"/>
          </a:xfrm>
        </p:grpSpPr>
        <p:sp>
          <p:nvSpPr>
            <p:cNvPr id="6" name="文本框 5"/>
            <p:cNvSpPr txBox="1"/>
            <p:nvPr/>
          </p:nvSpPr>
          <p:spPr>
            <a:xfrm>
              <a:off x="6836" y="2346"/>
              <a:ext cx="25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教材引入</a:t>
              </a:r>
            </a:p>
          </p:txBody>
        </p:sp>
        <p:sp>
          <p:nvSpPr>
            <p:cNvPr id="14" name="流程图: 摘录 13"/>
            <p:cNvSpPr/>
            <p:nvPr/>
          </p:nvSpPr>
          <p:spPr>
            <a:xfrm rot="16200000">
              <a:off x="5775" y="2479"/>
              <a:ext cx="748" cy="627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流程图: 摘录 14"/>
            <p:cNvSpPr/>
            <p:nvPr/>
          </p:nvSpPr>
          <p:spPr>
            <a:xfrm rot="5400000">
              <a:off x="9217" y="2498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流程图: 摘录 15"/>
            <p:cNvSpPr/>
            <p:nvPr/>
          </p:nvSpPr>
          <p:spPr>
            <a:xfrm rot="5400000">
              <a:off x="9884" y="2466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>
    <p:split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54685" y="1039495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《祝福》一文的标题的作用:①环境方面,小说起于“祝福”,结于“祝福”,中间一再写“祝福”,使情节的发展与“祝福”这一活动密切相关。②情节方面,“祝福”作为一个时间标志,把祥林嫂的人生悲剧串联起来,形成了清晰的发展脉络,起到线索的作用。③主题方面,祥林嫂的悲剧命运是在“祝福”的欢乐气氛中展开的,鲜明的对照加深了祥林嫂遭遇的悲剧性,深化了小说的主题。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476885" y="913765"/>
            <a:ext cx="10980420" cy="417893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5310" y="739775"/>
            <a:ext cx="10361295" cy="459994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一、探究标题意蕴“五角度”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1.标题与情节的关系。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看标题是不是小说的线索,能不能组织全文;是否设置了悬念,能不能吸引读者;是否对情节进行了概括。如果标题中有对物象、情感等的表述,考生应注意从情节角度进行思考;如果与标题相关联的内容在文章中屡次出现,考生应从情节角度思考作答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2.标题与形象的关系。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看标题是否为塑造和突出人物形象服务,是否暗示了人物命运,是否对人物性格特点进行了概括。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3.标题与环境的关系。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看标题是否交代了时间、地点、环境,是否创设了故事背景,渲染了环境气氛,是否有深层次的社会性含义。标题中如果有表明时间(或时代)、处所、状态(社会状态、自然状态)的字眼,考生在答题时必须从环境角度思考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endParaRPr lang="en-US" altLang="zh-CN" sz="22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5310" y="739775"/>
            <a:ext cx="10361295" cy="459994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4.标题与主旨的关系。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看标题是否运用双关、比喻、反语、象征等手法,寄托情感,深化主旨;是否具有某种象征意义;是否对主旨的阐发有画龙点睛的作用。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5.标题与读者的关系。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看标题能否引起读者的阅读兴趣,给读者带来深度思考。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00100" y="2324100"/>
            <a:ext cx="91205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二、探究标题意蕴题设问形式及审题定向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89940" y="3140710"/>
          <a:ext cx="10346055" cy="2530475"/>
        </p:xfrm>
        <a:graphic>
          <a:graphicData uri="http://schemas.openxmlformats.org/drawingml/2006/table">
            <a:tbl>
              <a:tblPr/>
              <a:tblGrid>
                <a:gridCol w="1135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5067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　1.(2021年浙江卷)探究“麦子”在全文中的作用。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　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2.(2019年江苏卷)小说刻画了两个人物,作者以“表妹”为题,表达了哪些思想感情?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80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题干中往往有“理解”“分析”等作答动词和“标题”“寓意”“好处”“理由”等表答题方向的名词。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9440" y="783590"/>
            <a:ext cx="7514590" cy="567372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0145" y="961390"/>
            <a:ext cx="931481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例</a:t>
            </a: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2</a:t>
            </a: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(2019年浙江卷)(文本见学习任务2例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6</a:t>
            </a: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)如果给本文拟一个标题,你会选“磨房里外”还是“冯歪嘴子”?为什么?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60145" y="2219960"/>
            <a:ext cx="9307195" cy="165862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(示例一)选“磨房里外”。理由:①交代故事发生的空间。②小说通过“磨房里外”来建构故事情节;③富有意蕴,磨房外的后园是个童话般的美好世界,磨房内则是艰难的现实世界,但“我”与冯歪嘴子能够友好相处。</a:t>
            </a:r>
          </a:p>
          <a:p>
            <a:pPr indent="0">
              <a:lnSpc>
                <a:spcPct val="150000"/>
              </a:lnSpc>
            </a:pP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　　(示例二)选“冯歪嘴子”。理由:①他是本文的主人公,以此为题可突出人物形象;②本文通过冯歪嘴子这一形象引出小说其他人物,串联故事情节;③关涉小说主旨,寄托了作者对善良又寂寞的底层劳动者的亲近和同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8380" y="1214120"/>
            <a:ext cx="1019556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50000"/>
              </a:lnSpc>
            </a:pPr>
            <a:r>
              <a:rPr sz="240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【</a:t>
            </a:r>
            <a:r>
              <a:rPr lang="zh-CN" sz="240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解析】</a:t>
            </a:r>
            <a:r>
              <a:rPr sz="240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题干中给出了两个标题,一个是地点,一个是人名。地点给人物活动提供了特定的场所;人名则侧重于突出人物形象,并能引出与之相关的其他人物。不论选哪一个,都要从所选标题的作用出发,阐述理由,言之成理即可。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34" charset="0"/>
              <a:cs typeface="Times New Roman" panose="020206030504050203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1111377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ctr" latinLnBrk="1">
              <a:lnSpc>
                <a:spcPts val="6435"/>
              </a:lnSpc>
            </a:pPr>
            <a:r>
              <a:rPr lang="en-US" sz="4000" b="1" dirty="0">
                <a:solidFill>
                  <a:srgbClr val="0072E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0"/>
              </a:rPr>
              <a:t>学习任务6:探究文本意蕴　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4104005" y="1482090"/>
            <a:ext cx="1784350" cy="548640"/>
            <a:chOff x="6463" y="2334"/>
            <a:chExt cx="2810" cy="864"/>
          </a:xfrm>
        </p:grpSpPr>
        <p:sp>
          <p:nvSpPr>
            <p:cNvPr id="7" name="流程图: 摘录 6"/>
            <p:cNvSpPr/>
            <p:nvPr/>
          </p:nvSpPr>
          <p:spPr>
            <a:xfrm rot="16200000">
              <a:off x="6281" y="2516"/>
              <a:ext cx="846" cy="482"/>
            </a:xfrm>
            <a:prstGeom prst="flowChartExtract">
              <a:avLst/>
            </a:prstGeom>
            <a:solidFill>
              <a:srgbClr val="939393"/>
            </a:solidFill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959595"/>
                </a:solidFill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6945" y="2406"/>
              <a:ext cx="2328" cy="793"/>
              <a:chOff x="6945" y="2406"/>
              <a:chExt cx="2328" cy="793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6945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7516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8042" y="2406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8559" y="2421"/>
                <a:ext cx="714" cy="778"/>
              </a:xfrm>
              <a:prstGeom prst="ellipse">
                <a:avLst/>
              </a:prstGeom>
              <a:solidFill>
                <a:srgbClr val="939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654685" y="2402840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   祝福》一文主旨意蕴丰富。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(1)祥林嫂是旧中国劳动妇女的典型,她勤劳善良,朴实顽强,但在封建礼教和封建思想占统治地位的旧社会,她被践踏,被迫害,被摧残,以致被旧社会吞噬。面对封建礼教对她的种种迫害,她曾不断地挣扎与反抗,最后还是被封建社会压垮了。小说表现出作者对受压迫妇女的同情,对封建思想、封建礼教的无情揭露。(主要人物、情节角度)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76885" y="2277110"/>
            <a:ext cx="10949305" cy="3642995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2663190" y="923290"/>
            <a:ext cx="59728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题型3:主旨类探究(以教材《祝福》为例)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40860" y="1489710"/>
            <a:ext cx="16478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latin typeface="幼圆" panose="02010509060101010101" charset="-122"/>
                <a:ea typeface="幼圆" panose="02010509060101010101" charset="-122"/>
              </a:rPr>
              <a:t>教材引入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3705860" y="1489710"/>
            <a:ext cx="3028950" cy="554990"/>
            <a:chOff x="5836" y="2346"/>
            <a:chExt cx="4770" cy="874"/>
          </a:xfrm>
        </p:grpSpPr>
        <p:sp>
          <p:nvSpPr>
            <p:cNvPr id="6" name="文本框 5"/>
            <p:cNvSpPr txBox="1"/>
            <p:nvPr/>
          </p:nvSpPr>
          <p:spPr>
            <a:xfrm>
              <a:off x="6836" y="2346"/>
              <a:ext cx="2595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latin typeface="幼圆" panose="02010509060101010101" charset="-122"/>
                  <a:ea typeface="幼圆" panose="02010509060101010101" charset="-122"/>
                </a:rPr>
                <a:t>教材引入</a:t>
              </a:r>
            </a:p>
          </p:txBody>
        </p:sp>
        <p:sp>
          <p:nvSpPr>
            <p:cNvPr id="14" name="流程图: 摘录 13"/>
            <p:cNvSpPr/>
            <p:nvPr/>
          </p:nvSpPr>
          <p:spPr>
            <a:xfrm rot="16200000">
              <a:off x="5775" y="2479"/>
              <a:ext cx="748" cy="627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流程图: 摘录 14"/>
            <p:cNvSpPr/>
            <p:nvPr/>
          </p:nvSpPr>
          <p:spPr>
            <a:xfrm rot="5400000">
              <a:off x="9217" y="2498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流程图: 摘录 15"/>
            <p:cNvSpPr/>
            <p:nvPr/>
          </p:nvSpPr>
          <p:spPr>
            <a:xfrm rot="5400000">
              <a:off x="9884" y="2466"/>
              <a:ext cx="779" cy="666"/>
            </a:xfrm>
            <a:prstGeom prst="flowChartExtract">
              <a:avLst/>
            </a:prstGeom>
            <a:solidFill>
              <a:srgbClr val="939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>
    <p:split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54685" y="1431925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   (2)小说揭示了辛亥革命的不彻底,文中的“我”以及和“我”一样的启蒙知识分子,对社会的这一现状感到不知所措。(次要人物角度)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(3)小说通过写祥林嫂的婆婆、柳妈、鲁镇的所有人对祥林嫂的态度,以及在开篇和结尾对“祝福”环境的描写,深刻有力地反映出当时人们的愚昧无知和世态炎凉。(环境角度)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76885" y="1306195"/>
            <a:ext cx="10949305" cy="309372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split dir="in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5310" y="739775"/>
            <a:ext cx="10958830" cy="268986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一、小说常见主旨意蕴(行文目的)</a:t>
            </a:r>
            <a:endParaRPr lang="en-US" altLang="zh-CN" sz="22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1.以小说主要人物的性格特点、道德风貌、品格等揭示人性中的真善美和假恶丑。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2.用故事的形式针砭时弊。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3.通过寓言,寄寓人生哲理。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4.虚构生活经历,反映人物的生存状态和心理状态。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89940" y="3236595"/>
            <a:ext cx="91205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二、主旨类探究题设问形式及审题定向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79780" y="4053205"/>
          <a:ext cx="10346055" cy="2530475"/>
        </p:xfrm>
        <a:graphic>
          <a:graphicData uri="http://schemas.openxmlformats.org/drawingml/2006/table">
            <a:tbl>
              <a:tblPr/>
              <a:tblGrid>
                <a:gridCol w="1135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5067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　1.(2020年江苏卷)请探究小说结尾画线句中作者的情感态度。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　</a:t>
                      </a: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2.(2018年江苏卷)小说叙述了小哥儿俩的日常故事,请探究作者在其中所寄寓的情感态度。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80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2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2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题干中往往有“分析”“评价”“探讨”“看待”“谈谈”等作答动词和“主旨”“意图”“意蕴”“情感”“态度”等表答题方向的名词。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5310" y="739775"/>
            <a:ext cx="10958830" cy="268986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三、解答主旨类探究题“五抓”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1.抓标题。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有的小说标题除了表层意思,还有比喻义、象征义或双关义等,往往隐含着小说的主旨。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2.抓情节。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情节的发展变化是矛盾冲突发展的体现,抓住矛盾冲突可挖掘小说的主旨。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3.抓人物形象。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小说中“主要人物”的际遇遭逢、命运归宿常常与社会生活的本质有关,有揭露作品主题的作用。把握其典型性格及其形成的历史,可窥见作品的主题。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4.抓环境描写。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环境描写往往能以间接的形式表现主题,有时可能带有象征或隐喻性质,可以从中揣摩主题。</a:t>
            </a:r>
          </a:p>
          <a:p>
            <a:pPr indent="0">
              <a:lnSpc>
                <a:spcPct val="15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5.抓作者的思想倾向。</a:t>
            </a:r>
            <a:r>
              <a:rPr lang="en-US" altLang="zh-CN" sz="22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抓住文本里不同的人、事、物,分别探究作者对他们(或它们)的情感态度;抓住小说中流露作者思想倾向的关键词语或语句,以把握作品的主题。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0145" y="961390"/>
            <a:ext cx="931481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例</a:t>
            </a: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3  </a:t>
            </a: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(2018年江苏卷)(文本见学习任务3例1)小说叙述了小哥儿俩的日常故事,请探究作者在其中所寄寓的情感态度。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60145" y="2219960"/>
            <a:ext cx="9307195" cy="165862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①对童真童趣的欣赏;②对儿童成长的关注;③对母爱的颂扬;④对和谐家庭氛围的赞许;⑤对善良人性的礼赞。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05840" y="954405"/>
            <a:ext cx="10661015" cy="5077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              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1.抓标题。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标题“小哥儿俩”风格轻松欢快,暗含作者对童真童趣的喜爱。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zh-CN" sz="2400" b="1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2.抓人物形象。</a:t>
            </a:r>
            <a:endParaRPr lang="zh-CN" sz="2400">
              <a:solidFill>
                <a:srgbClr val="000000"/>
              </a:solidFill>
              <a:latin typeface="Times New Roman" panose="02020603050405020304" pitchFamily="34" charset="0"/>
              <a:cs typeface="Times New Roman" panose="02020603050405020304" pitchFamily="34" charset="0"/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①文中作者对大乖和二乖的动作、语言等描写细致逼真,二人可爱的形象在读者眼前活灵活现,表现了作者对儿童成长的关注。②作者对“妈妈”的着墨虽然不多,但都落在关键处,如“那野猫好像有了身子,不要打太狠了”,大乖和二乖的快乐成长与母亲的关爱是分不开的,这些反映了作者对母爱的颂扬。③文中的爸爸、叔叔、妈妈、厨子等人都是善良和蔼的,他们共同为孩子们创造了快乐温馨的成长环境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0145" y="961390"/>
            <a:ext cx="85591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例</a:t>
            </a:r>
            <a:r>
              <a:rPr lang="en-US" altLang="zh-CN" sz="2400" b="0">
                <a:solidFill>
                  <a:schemeClr val="accent1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4 </a:t>
            </a: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(2019年江苏卷)阅读下面的文字,完成后面的题目。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11855" y="169862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表　　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88690" y="224790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sz="2400" b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林斤澜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8375" y="2797175"/>
            <a:ext cx="10255885" cy="257873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    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矮凳桥街背后是溪滩。那滩上铺满了大的碎石,开阔到叫人觉着是不毛之地。幸好有一条溪,时宽时窄,自由自在穿过石头滩,带来水草野树,带来生命的欢喜。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    </a:t>
            </a:r>
            <a:r>
              <a:rPr sz="2400" b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滩上走过来两个女人,一前一后,前边的挎着个竹篮子,简直有摇篮般大,里面是衣服,很有点分量,一路拱着腰身,支撑着篮底。后边的女人空着两手,几次伸手前来帮忙,前边的不让。前边的女人看来四十往里,后边的四十以外。前边的女人不走现成的小路,从石头滩上斜插过去,走到一个石头圈起来的水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52525" y="668020"/>
            <a:ext cx="931481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sz="2400" b="0">
                <a:latin typeface="Times New Roman" panose="02020603050405020304" pitchFamily="34" charset="0"/>
                <a:cs typeface="Times New Roman" panose="02020603050405020304" pitchFamily="34" charset="0"/>
              </a:rPr>
              <a:t>小说刻画了两个人物,作者以《表妹》为题,表达了哪些思想感情?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65785" y="1313180"/>
            <a:ext cx="9893935" cy="112966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/>
          <a:p>
            <a:pPr indent="0">
              <a:lnSpc>
                <a:spcPct val="150000"/>
              </a:lnSpc>
            </a:pPr>
            <a:r>
              <a:rPr lang="zh-CN" altLang="en-US" sz="2400" b="0">
                <a:solidFill>
                  <a:srgbClr val="FF0000"/>
                </a:solidFill>
                <a:latin typeface="Times New Roman" panose="02020603050405020304" pitchFamily="34" charset="0"/>
                <a:ea typeface="宋体" panose="02010600030101010101" pitchFamily="2" charset="-122"/>
                <a:cs typeface="Times New Roman" panose="02020603050405020304" pitchFamily="34" charset="0"/>
              </a:rPr>
              <a:t>【答案】</a:t>
            </a:r>
            <a:r>
              <a:rPr sz="2400" b="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</a:rPr>
              <a:t>赞扬了劳动之美;肯定了勤劳致富的观念;赞美了农村所蕴含的勃勃生机;讴歌了正在变革中的伟大时代。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30860" y="2519045"/>
            <a:ext cx="1113599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50000"/>
              </a:lnSpc>
            </a:pPr>
            <a:r>
              <a:rPr sz="2400">
                <a:solidFill>
                  <a:srgbClr val="FF0000"/>
                </a:solidFill>
                <a:latin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【解答这类题目,要从时代背景、人物形象、环境氛围、细节描写、语言表达等方面切入研究。题干要求回答“小说刻画了两个人物,作者以《表妹》为题,表达了哪些思想感情”。回答“情感态度”类问题,比较依赖“写了什么”。本文写了表妹和表姐两人在河滩洗衣服时的对话、表妹洗衣服时的劳动情景、表妹承包家庭妇女洗衣店等细节;写了蓬勃发展的社会环境,如“乡下地方比城里好,空气第一新鲜,水也碧清……”。将这些内容与“情”进行连接,就可以得出答案。比如作者在小说中寄寓了对表妹的劳动美的赞扬,寄寓了对通过劳动致富的肯定和鼓励之情,等等。】</a:t>
            </a:r>
            <a:endParaRPr lang="zh-CN" altLang="en-US" sz="2400">
              <a:solidFill>
                <a:srgbClr val="FF0000"/>
              </a:solidFill>
              <a:latin typeface="Times New Roman" panose="02020603050405020304" pitchFamily="34" charset="0"/>
              <a:cs typeface="Times New Roman" panose="020206030504050203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3727" y="2334514"/>
            <a:ext cx="416611" cy="416611"/>
          </a:xfrm>
          <a:prstGeom prst="rect">
            <a:avLst/>
          </a:prstGeom>
        </p:spPr>
      </p:pic>
      <p:pic>
        <p:nvPicPr>
          <p:cNvPr id="4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3727" y="3130704"/>
            <a:ext cx="416611" cy="416611"/>
          </a:xfrm>
          <a:prstGeom prst="rect">
            <a:avLst/>
          </a:prstGeom>
        </p:spPr>
      </p:pic>
      <p:pic>
        <p:nvPicPr>
          <p:cNvPr id="6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467" y="2758694"/>
            <a:ext cx="8604504" cy="82296"/>
          </a:xfrm>
          <a:prstGeom prst="rect">
            <a:avLst/>
          </a:prstGeom>
        </p:spPr>
      </p:pic>
      <p:pic>
        <p:nvPicPr>
          <p:cNvPr id="7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7877" y="3604133"/>
            <a:ext cx="8604504" cy="82296"/>
          </a:xfrm>
          <a:prstGeom prst="rect">
            <a:avLst/>
          </a:prstGeom>
        </p:spPr>
      </p:pic>
      <p:sp>
        <p:nvSpPr>
          <p:cNvPr id="9" name="C_3#62da1db03.fixed?linknodeid=3de1bbd86&amp;vbadefaultcenterpage=1&amp;parentnodeid=31ca67ec3">
            <a:hlinkClick r:id="rId5" action="ppaction://hlinksldjump"/>
          </p:cNvPr>
          <p:cNvSpPr/>
          <p:nvPr/>
        </p:nvSpPr>
        <p:spPr>
          <a:xfrm>
            <a:off x="3986983" y="2347115"/>
            <a:ext cx="3814307" cy="496333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indent="0" algn="l"/>
            <a:r>
              <a:rPr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题型1:鉴赏小说的文体特征</a:t>
            </a:r>
          </a:p>
        </p:txBody>
      </p:sp>
      <p:sp>
        <p:nvSpPr>
          <p:cNvPr id="10" name="C_3#62da1db03.fixed?linknodeid=6422a3f59&amp;vbadefaultcenterpage=1&amp;parentnodeid=31ca67ec3">
            <a:hlinkClick r:id="rId6" action="ppaction://hlinksldjump"/>
          </p:cNvPr>
          <p:cNvSpPr/>
          <p:nvPr/>
        </p:nvSpPr>
        <p:spPr>
          <a:xfrm>
            <a:off x="3986725" y="3095472"/>
            <a:ext cx="5810055" cy="496333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indent="0" algn="l"/>
            <a:r>
              <a:rPr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题型2:标题类探究(以教材《祝福》为例)</a:t>
            </a:r>
            <a:endParaRPr lang="en-US" sz="2400" dirty="0"/>
          </a:p>
        </p:txBody>
      </p:sp>
      <p:sp>
        <p:nvSpPr>
          <p:cNvPr id="12" name="矩形 11">
            <a:hlinkClick r:id="rId7" action="ppaction://hlinksldjump"/>
          </p:cNvPr>
          <p:cNvSpPr/>
          <p:nvPr/>
        </p:nvSpPr>
        <p:spPr>
          <a:xfrm>
            <a:off x="3865245" y="2840990"/>
            <a:ext cx="5507990" cy="732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dk1"/>
                </a:solidFill>
              </a14:hiddenFill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C_3_BD#62da1db03.fixed?vbadefaultcenterpage=1&amp;parentnodeid=31ca67ec3"/>
          <p:cNvSpPr/>
          <p:nvPr/>
        </p:nvSpPr>
        <p:spPr>
          <a:xfrm>
            <a:off x="1893570" y="504190"/>
            <a:ext cx="9155430" cy="728980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ctr" latinLnBrk="1">
              <a:lnSpc>
                <a:spcPts val="5740"/>
              </a:lnSpc>
            </a:pPr>
            <a:r>
              <a:rPr lang="en-US" sz="3000" b="1" dirty="0">
                <a:solidFill>
                  <a:srgbClr val="FFFFFF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学习主题二　现代文阅读Ⅱ——文学类文本阅读(小说)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3905250" y="3957320"/>
            <a:ext cx="59728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l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题型3:主旨类探究(以教材《祝福》为例)</a:t>
            </a:r>
          </a:p>
        </p:txBody>
      </p:sp>
      <p:pic>
        <p:nvPicPr>
          <p:cNvPr id="2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7877" y="4521073"/>
            <a:ext cx="8604504" cy="82296"/>
          </a:xfrm>
          <a:prstGeom prst="rect">
            <a:avLst/>
          </a:prstGeom>
        </p:spPr>
      </p:pic>
      <p:sp>
        <p:nvSpPr>
          <p:cNvPr id="8" name="矩形 7">
            <a:hlinkClick r:id="rId8" action="ppaction://hlinksldjump"/>
          </p:cNvPr>
          <p:cNvSpPr/>
          <p:nvPr/>
        </p:nvSpPr>
        <p:spPr>
          <a:xfrm>
            <a:off x="3448685" y="3836670"/>
            <a:ext cx="5890895" cy="704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dk1"/>
                </a:solidFill>
              </a14:hiddenFill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C_3#62da1db03.fixed?vbadefaultcenterpage=1&amp;parentnodeid=31ca67ec3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8812" y="3926994"/>
            <a:ext cx="416611" cy="416611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54685" y="1534160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一、小说常见的八个文体特征</a:t>
            </a:r>
          </a:p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    小说是以刻画人物形象为中心、反映社会生活的一种文学体裁。小说的人物、情节一般是虚构的,它不受时空限制,可以灵活运用多种多样的表达技巧。要特别注意的是特定小说(历史小说、科幻小说、故事新编、日记体小说等)独特的艺术特征。常见小说“文体特征”示例如下: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1.虚(想象、梦境、回忆)与实(现实)交织穿插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突破时空界限,丰富情节内容;呈现不同时期的人物,使人物更加具体;避免平铺直叙,结构更加灵活。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663190" y="923290"/>
            <a:ext cx="59728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sz="24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题型1:鉴赏小说的文体特征</a:t>
            </a:r>
          </a:p>
        </p:txBody>
      </p:sp>
    </p:spTree>
  </p:cSld>
  <p:clrMapOvr>
    <a:masterClrMapping/>
  </p:clrMapOvr>
  <p:transition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54685" y="965200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2.现实主义与浪漫主义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现实主义注重直观,浪漫主义注重想象;现实主义注重写实,浪漫主义注重夸张;现实主义注重实际,浪漫主义注重理想;现实主义注重现在,浪漫主义注重未来。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3.历史小说中的“历史”和“虚构”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“历史”指大的历史事实、主要矛盾、人物命运都必须符合历史,不能对历史人物的命运进行臆造和歪曲。“虚构”指进行适当的艺术夸张和必要的矛盾集中,并对人物进行符合本身和时代背景的艺术加工,使人物形象更为丰满。合理安排“历史”和“虚构”,可以艺术地再现一定历史时期的社会生活面貌,揭示历史发展的必然趋势,使读者从中了解历史并受到启示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</p:spTree>
  </p:cSld>
  <p:clrMapOvr>
    <a:masterClrMapping/>
  </p:clrMapOvr>
  <p:transition>
    <p:split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54685" y="965200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4.穿插新闻报道、地方志、访谈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添加这些内容,可以补充情节,使故事情节更加完整、真实,人物形象更加丰满。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   5.传奇特色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对情节离奇或人物行为不寻常的故事,小说可以通过强烈的反差,详写其行为(叙述过程只写其然不写其所以然)。</a:t>
            </a: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6.以小见大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从日常生活中的琐碎现象挖掘深刻的社会内涵。小中见大,强调琐碎与深刻的鲜明对比,一般要充分联系当时的社会背景进行思考。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</p:txBody>
      </p:sp>
    </p:spTree>
  </p:cSld>
  <p:clrMapOvr>
    <a:masterClrMapping/>
  </p:clrMapOvr>
  <p:transition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54685" y="965200"/>
            <a:ext cx="9989185" cy="1894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7.突出群体,淡化个体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塑造群像,渲染出一种普遍存在的和谐、温馨的环境氛围。这种写法使小说在叙述语言上有散文化倾向,带有一种恬淡的韵味。</a:t>
            </a: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8.对话体小说</a:t>
            </a:r>
            <a:endParaRPr lang="en-US" altLang="zh-CN" sz="2400" b="0">
              <a:solidFill>
                <a:srgbClr val="000000"/>
              </a:solidFill>
              <a:latin typeface="Times New Roman" panose="02020603050405020304" pitchFamily="34" charset="0"/>
              <a:ea typeface="Times New Roman" panose="02020603050405020304" pitchFamily="34" charset="0"/>
              <a:cs typeface="Times New Roman" panose="02020603050405020304" pitchFamily="34" charset="0"/>
            </a:endParaRPr>
          </a:p>
          <a:p>
            <a:pPr indent="0">
              <a:lnSpc>
                <a:spcPct val="150000"/>
              </a:lnSpc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  <a:sym typeface="+mn-ea"/>
              </a:rPr>
              <a:t>        </a:t>
            </a: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小说以对话为主体,使情节更加紧凑;大量的语言描写有利于表现人物的个性和思想感情的变化;通过对话,小说中不同人物的性格形成鲜明对比;人物的论调隐含了作者的意图,易引发读者的思考。</a:t>
            </a:r>
          </a:p>
        </p:txBody>
      </p:sp>
    </p:spTree>
  </p:cSld>
  <p:clrMapOvr>
    <a:masterClrMapping/>
  </p:clrMapOvr>
  <p:transition>
    <p:split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11835" y="1028065"/>
            <a:ext cx="91205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34" charset="0"/>
                <a:ea typeface="Times New Roman" panose="02020603050405020304" pitchFamily="34" charset="0"/>
                <a:cs typeface="Times New Roman" panose="02020603050405020304" pitchFamily="34" charset="0"/>
              </a:rPr>
              <a:t>二、鉴赏小说文体特征题设问形式及审题定向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11835" y="1488440"/>
          <a:ext cx="10346055" cy="3157602"/>
        </p:xfrm>
        <a:graphic>
          <a:graphicData uri="http://schemas.openxmlformats.org/drawingml/2006/table">
            <a:tbl>
              <a:tblPr/>
              <a:tblGrid>
                <a:gridCol w="1135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5067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设问形式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1.(2019年全国Ⅰ卷)《理水》是鲁迅小说集《故事新编》中的一篇,请从“故事”与“新编”的角度简析本文的基本特征。</a:t>
                      </a: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  <a:sym typeface="+mn-ea"/>
                        </a:rPr>
                        <a:t>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2.(2018年全国Ⅰ卷)小说中历史与现实交织穿插,这种叙述方式有哪些好处?请结合作品简要分析。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80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NEU-BZ-S92" charset="0"/>
                        </a:rPr>
                        <a:t>审题定向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NEU-BZ-S92" charset="0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cs typeface="Times New Roman" panose="02020603050405020304" pitchFamily="34" charset="0"/>
                        </a:rPr>
                        <a:t>　　题干中往往有“简析”“谈谈”等作答动词和“基本特征”“叙述方式”等表答题方向的名词。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695" y="802640"/>
            <a:ext cx="4732655" cy="598424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10064b9-7e0a-47d6-8544-e029d6064e54}"/>
  <p:tag name="TABLE_ENDDRAG_ORIGIN_RECT" val="814*264"/>
  <p:tag name="TABLE_ENDDRAG_RECT" val="63*131*814*26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10064b9-7e0a-47d6-8544-e029d6064e54}"/>
  <p:tag name="TABLE_ENDDRAG_ORIGIN_RECT" val="814*264"/>
  <p:tag name="TABLE_ENDDRAG_RECT" val="63*131*814*26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10064b9-7e0a-47d6-8544-e029d6064e54}"/>
  <p:tag name="TABLE_ENDDRAG_ORIGIN_RECT" val="814*264"/>
  <p:tag name="TABLE_ENDDRAG_RECT" val="63*131*814*264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1485</Words>
  <Application>Microsoft Office PowerPoint</Application>
  <PresentationFormat>宽屏</PresentationFormat>
  <Paragraphs>113</Paragraphs>
  <Slides>27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6" baseType="lpstr">
      <vt:lpstr>等线</vt:lpstr>
      <vt:lpstr>等线 Light</vt:lpstr>
      <vt:lpstr>仿宋</vt:lpstr>
      <vt:lpstr>楷体</vt:lpstr>
      <vt:lpstr>微软雅黑</vt:lpstr>
      <vt:lpstr>幼圆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群 振</dc:creator>
  <cp:lastModifiedBy>振 群</cp:lastModifiedBy>
  <cp:revision>3</cp:revision>
  <dcterms:created xsi:type="dcterms:W3CDTF">2023-10-17T13:32:03Z</dcterms:created>
  <dcterms:modified xsi:type="dcterms:W3CDTF">2023-10-24T13:01:03Z</dcterms:modified>
</cp:coreProperties>
</file>