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1"/>
  </p:notesMasterIdLst>
  <p:handoutMasterIdLst>
    <p:handoutMasterId r:id="rId32"/>
  </p:handoutMasterIdLst>
  <p:sldIdLst>
    <p:sldId id="733" r:id="rId2"/>
    <p:sldId id="761" r:id="rId3"/>
    <p:sldId id="773" r:id="rId4"/>
    <p:sldId id="768" r:id="rId5"/>
    <p:sldId id="769" r:id="rId6"/>
    <p:sldId id="779" r:id="rId7"/>
    <p:sldId id="780" r:id="rId8"/>
    <p:sldId id="783" r:id="rId9"/>
    <p:sldId id="778" r:id="rId10"/>
    <p:sldId id="784" r:id="rId11"/>
    <p:sldId id="786" r:id="rId12"/>
    <p:sldId id="785" r:id="rId13"/>
    <p:sldId id="722" r:id="rId14"/>
    <p:sldId id="720" r:id="rId15"/>
    <p:sldId id="726" r:id="rId16"/>
    <p:sldId id="725" r:id="rId17"/>
    <p:sldId id="727" r:id="rId18"/>
    <p:sldId id="728" r:id="rId19"/>
    <p:sldId id="729" r:id="rId20"/>
    <p:sldId id="739" r:id="rId21"/>
    <p:sldId id="841" r:id="rId22"/>
    <p:sldId id="730" r:id="rId23"/>
    <p:sldId id="734" r:id="rId24"/>
    <p:sldId id="745" r:id="rId25"/>
    <p:sldId id="746" r:id="rId26"/>
    <p:sldId id="747" r:id="rId27"/>
    <p:sldId id="749" r:id="rId28"/>
    <p:sldId id="752" r:id="rId29"/>
    <p:sldId id="282" r:id="rId30"/>
  </p:sldIdLst>
  <p:sldSz cx="12192000" cy="6858000"/>
  <p:notesSz cx="6858000" cy="12192000"/>
  <p:custDataLst>
    <p:tags r:id="rId33"/>
  </p:custDataLst>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08" userDrawn="1">
          <p15:clr>
            <a:srgbClr val="A4A3A4"/>
          </p15:clr>
        </p15:guide>
        <p15:guide id="2" pos="38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7CFF"/>
    <a:srgbClr val="88AAFB"/>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935" autoAdjust="0"/>
    <p:restoredTop sz="94610"/>
  </p:normalViewPr>
  <p:slideViewPr>
    <p:cSldViewPr snapToGrid="0" snapToObjects="1">
      <p:cViewPr varScale="1">
        <p:scale>
          <a:sx n="89" d="100"/>
          <a:sy n="89" d="100"/>
        </p:scale>
        <p:origin x="234" y="84"/>
      </p:cViewPr>
      <p:guideLst>
        <p:guide orient="horz" pos="2108"/>
        <p:guide pos="38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815623"/>
          </a:xfrm>
          <a:prstGeom prst="rect">
            <a:avLst/>
          </a:prstGeom>
        </p:spPr>
        <p:txBody>
          <a:bodyPr vert="horz" lIns="91440" tIns="45720" rIns="91440" bIns="45720" rtlCol="0"/>
          <a:lstStyle>
            <a:lvl1pPr algn="l">
              <a:defRPr sz="1200"/>
            </a:lvl1pPr>
          </a:lstStyle>
          <a:p>
            <a:endParaRPr lang="zh-CN" altLang="en-US">
              <a:latin typeface="Times New Roman" panose="02020603050405020304" pitchFamily="34" charset="0"/>
              <a:cs typeface="Times New Roman" panose="02020603050405020304" pitchFamily="34" charset="0"/>
            </a:endParaRPr>
          </a:p>
        </p:txBody>
      </p:sp>
      <p:sp>
        <p:nvSpPr>
          <p:cNvPr id="3" name="日期占位符 2"/>
          <p:cNvSpPr>
            <a:spLocks noGrp="1"/>
          </p:cNvSpPr>
          <p:nvPr>
            <p:ph type="dt" sz="quarter" idx="1"/>
          </p:nvPr>
        </p:nvSpPr>
        <p:spPr>
          <a:xfrm>
            <a:off x="3884613" y="0"/>
            <a:ext cx="2971800" cy="815623"/>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Times New Roman" panose="02020603050405020304" pitchFamily="34" charset="0"/>
              </a:rPr>
              <a:t>2023/10/16</a:t>
            </a:fld>
            <a:endParaRPr lang="zh-CN" altLang="en-US">
              <a:latin typeface="Times New Roman" panose="02020603050405020304" pitchFamily="34" charset="0"/>
            </a:endParaRPr>
          </a:p>
        </p:txBody>
      </p:sp>
      <p:sp>
        <p:nvSpPr>
          <p:cNvPr id="4" name="页脚占位符 3"/>
          <p:cNvSpPr>
            <a:spLocks noGrp="1"/>
          </p:cNvSpPr>
          <p:nvPr>
            <p:ph type="ftr" sz="quarter" idx="2"/>
          </p:nvPr>
        </p:nvSpPr>
        <p:spPr>
          <a:xfrm>
            <a:off x="0" y="15440379"/>
            <a:ext cx="2971800" cy="815621"/>
          </a:xfrm>
          <a:prstGeom prst="rect">
            <a:avLst/>
          </a:prstGeom>
        </p:spPr>
        <p:txBody>
          <a:bodyPr vert="horz" lIns="91440" tIns="45720" rIns="91440" bIns="45720" rtlCol="0" anchor="b"/>
          <a:lstStyle>
            <a:lvl1pPr algn="l">
              <a:defRPr sz="1200"/>
            </a:lvl1pPr>
          </a:lstStyle>
          <a:p>
            <a:endParaRPr lang="zh-CN" altLang="en-US">
              <a:latin typeface="Times New Roman" panose="02020603050405020304" pitchFamily="34" charset="0"/>
              <a:cs typeface="Times New Roman" panose="02020603050405020304" pitchFamily="34" charset="0"/>
            </a:endParaRPr>
          </a:p>
        </p:txBody>
      </p:sp>
      <p:sp>
        <p:nvSpPr>
          <p:cNvPr id="5" name="灯片编号占位符 4"/>
          <p:cNvSpPr>
            <a:spLocks noGrp="1"/>
          </p:cNvSpPr>
          <p:nvPr>
            <p:ph type="sldNum" sz="quarter" idx="3"/>
          </p:nvPr>
        </p:nvSpPr>
        <p:spPr>
          <a:xfrm>
            <a:off x="3884613" y="15440379"/>
            <a:ext cx="2971800" cy="815621"/>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Times New Roman" panose="02020603050405020304" pitchFamily="34" charset="0"/>
              </a:rPr>
              <a:t>‹#›</a:t>
            </a:fld>
            <a:endParaRPr lang="zh-CN" altLang="en-US">
              <a:latin typeface="Times New Roman" panose="020206030504050203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内容">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
        <p:nvSpPr>
          <p:cNvPr id="6" name="MasterShapeName?linknodeid="/>
          <p:cNvSpPr/>
          <p:nvPr/>
        </p:nvSpPr>
        <p:spPr>
          <a:xfrm>
            <a:off x="11375136" y="6144768"/>
            <a:ext cx="493776" cy="402336"/>
          </a:xfrm>
          <a:prstGeom prst="rect">
            <a:avLst/>
          </a:prstGeom>
          <a:noFill/>
        </p:spPr>
        <p:txBody>
          <a:bodyPr wrap="square" lIns="0" tIns="0" rIns="0" bIns="0" rtlCol="0" anchor="ctr"/>
          <a:lstStyle/>
          <a:p>
            <a:pPr algn="ctr"/>
            <a:endParaRPr lang="en-US" sz="2000" dirty="0">
              <a:ea typeface="Times New Roman" panose="02020603050405020304" pitchFamily="34" charset="0"/>
              <a:cs typeface="Times New Roman" panose="02020603050405020304" pitchFamily="34" charset="0"/>
            </a:endParaRPr>
          </a:p>
        </p:txBody>
      </p:sp>
      <p:pic>
        <p:nvPicPr>
          <p:cNvPr id="9" name="图片 8">
            <a:extLst>
              <a:ext uri="{FF2B5EF4-FFF2-40B4-BE49-F238E27FC236}">
                <a16:creationId xmlns:a16="http://schemas.microsoft.com/office/drawing/2014/main" id="{3004C286-373E-F0AF-A989-28F24B95A8A0}"/>
              </a:ext>
            </a:extLst>
          </p:cNvPr>
          <p:cNvPicPr>
            <a:picLocks noChangeAspect="1"/>
          </p:cNvPicPr>
          <p:nvPr userDrawn="1"/>
        </p:nvPicPr>
        <p:blipFill>
          <a:blip r:embed="rId3"/>
          <a:stretch>
            <a:fillRect/>
          </a:stretch>
        </p:blipFill>
        <p:spPr>
          <a:xfrm>
            <a:off x="265430" y="60074"/>
            <a:ext cx="2952750" cy="57150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ckCover">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pic>
        <p:nvPicPr>
          <p:cNvPr id="9" name="MasterShapeName?linknodeid=" descr="preencoded.png"/>
          <p:cNvPicPr>
            <a:picLocks noChangeAspect="1"/>
          </p:cNvPicPr>
          <p:nvPr userDrawn="1"/>
        </p:nvPicPr>
        <p:blipFill>
          <a:blip r:embed="rId2"/>
          <a:stretch>
            <a:fillRect/>
          </a:stretch>
        </p:blipFill>
        <p:spPr>
          <a:xfrm>
            <a:off x="0" y="0"/>
            <a:ext cx="12188952" cy="6858000"/>
          </a:xfrm>
          <a:prstGeom prst="rect">
            <a:avLst/>
          </a:prstGeom>
        </p:spPr>
      </p:pic>
      <p:grpSp>
        <p:nvGrpSpPr>
          <p:cNvPr id="6" name="组合 5"/>
          <p:cNvGrpSpPr/>
          <p:nvPr userDrawn="1"/>
        </p:nvGrpSpPr>
        <p:grpSpPr>
          <a:xfrm>
            <a:off x="838200" y="1049020"/>
            <a:ext cx="1581150" cy="466090"/>
            <a:chOff x="892" y="827"/>
            <a:chExt cx="2490" cy="734"/>
          </a:xfrm>
        </p:grpSpPr>
        <p:sp>
          <p:nvSpPr>
            <p:cNvPr id="7" name="圆角矩形标注 6"/>
            <p:cNvSpPr/>
            <p:nvPr/>
          </p:nvSpPr>
          <p:spPr>
            <a:xfrm>
              <a:off x="892" y="827"/>
              <a:ext cx="2181" cy="735"/>
            </a:xfrm>
            <a:prstGeom prst="wedgeRoundRectCallout">
              <a:avLst>
                <a:gd name="adj1" fmla="val -41323"/>
                <a:gd name="adj2" fmla="val 92660"/>
                <a:gd name="adj3" fmla="val 16667"/>
              </a:avLst>
            </a:prstGeom>
            <a:solidFill>
              <a:srgbClr val="909090"/>
            </a:solidFill>
            <a:ln>
              <a:solidFill>
                <a:srgbClr val="000000">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892" y="827"/>
              <a:ext cx="2491" cy="735"/>
            </a:xfrm>
            <a:prstGeom prst="rect">
              <a:avLst/>
            </a:prstGeom>
            <a:noFill/>
            <a:ln>
              <a:solidFill>
                <a:srgbClr val="000000">
                  <a:alpha val="0"/>
                </a:srgbClr>
              </a:solidFill>
            </a:ln>
          </p:spPr>
          <p:txBody>
            <a:bodyPr wrap="square" rtlCol="0">
              <a:noAutofit/>
            </a:bodyPr>
            <a:lstStyle/>
            <a:p>
              <a:r>
                <a:rPr lang="zh-CN" altLang="en-US" sz="2400" b="1">
                  <a:solidFill>
                    <a:schemeClr val="bg1"/>
                  </a:solidFill>
                  <a:latin typeface="幼圆" panose="02010509060101010101" charset="-122"/>
                  <a:ea typeface="幼圆" panose="02010509060101010101" charset="-122"/>
                </a:rPr>
                <a:t>技法演示</a:t>
              </a:r>
            </a:p>
          </p:txBody>
        </p:sp>
      </p:grpSp>
    </p:spTree>
    <p:extLst>
      <p:ext uri="{BB962C8B-B14F-4D97-AF65-F5344CB8AC3E}">
        <p14:creationId xmlns:p14="http://schemas.microsoft.com/office/powerpoint/2010/main" val="2026266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hexin?subject=chinese#pid=61cee0cd2f6b727a3c817f68#tid=61d6a50223790e08a39c6a19">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ver">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ver1">
    <p:spTree>
      <p:nvGrpSpPr>
        <p:cNvPr id="1" name=""/>
        <p:cNvGrpSpPr/>
        <p:nvPr/>
      </p:nvGrpSpPr>
      <p:grpSpPr>
        <a:xfrm>
          <a:off x="0" y="0"/>
          <a:ext cx="0" cy="0"/>
          <a:chOff x="0" y="0"/>
          <a:chExt cx="0" cy="0"/>
        </a:xfrm>
      </p:grpSpPr>
      <p:pic>
        <p:nvPicPr>
          <p:cNvPr id="5" name="图片 4"/>
          <p:cNvPicPr>
            <a:picLocks noChangeAspect="1"/>
          </p:cNvPicPr>
          <p:nvPr userDrawn="1"/>
        </p:nvPicPr>
        <p:blipFill>
          <a:blip r:embed="rId2"/>
          <a:stretch>
            <a:fillRect/>
          </a:stretch>
        </p:blipFill>
        <p:spPr>
          <a:xfrm>
            <a:off x="861695" y="847725"/>
            <a:ext cx="969010" cy="491490"/>
          </a:xfrm>
          <a:prstGeom prst="rect">
            <a:avLst/>
          </a:prstGeom>
        </p:spPr>
      </p:pic>
      <p:pic>
        <p:nvPicPr>
          <p:cNvPr id="7" name="图片 6" descr="背景.png"/>
          <p:cNvPicPr>
            <a:picLocks noChangeAspect="1"/>
          </p:cNvPicPr>
          <p:nvPr userDrawn="1"/>
        </p:nvPicPr>
        <p:blipFill>
          <a:blip r:embed="rId3"/>
          <a:stretch>
            <a:fillRect/>
          </a:stretch>
        </p:blipFill>
        <p:spPr>
          <a:xfrm>
            <a:off x="0" y="0"/>
            <a:ext cx="12192000" cy="6858000"/>
          </a:xfrm>
          <a:prstGeom prst="rect">
            <a:avLst/>
          </a:prstGeom>
        </p:spPr>
      </p:pic>
      <p:sp>
        <p:nvSpPr>
          <p:cNvPr id="8" name="MasterShapeName?linknodeid="/>
          <p:cNvSpPr/>
          <p:nvPr userDrawn="1"/>
        </p:nvSpPr>
        <p:spPr>
          <a:xfrm>
            <a:off x="850392" y="3858768"/>
            <a:ext cx="3794760" cy="640080"/>
          </a:xfrm>
          <a:prstGeom prst="rect">
            <a:avLst/>
          </a:prstGeom>
          <a:noFill/>
        </p:spPr>
        <p:txBody>
          <a:bodyPr wrap="square" lIns="0" tIns="0" rIns="0" bIns="0" rtlCol="0" anchor="ctr"/>
          <a:lstStyle/>
          <a:p>
            <a:pPr algn="ctr"/>
            <a:r>
              <a:rPr lang="en-US" sz="3600" b="1" dirty="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高考第一轮复习</a:t>
            </a:r>
            <a:endParaRPr lang="en-US" sz="3600" dirty="0">
              <a:ea typeface="Times New Roman" panose="02020603050405020304" pitchFamily="34" charset="0"/>
              <a:cs typeface="Times New Roman" panose="020206030504050203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目录">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标题">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2_内容">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pic>
        <p:nvPicPr>
          <p:cNvPr id="3" name="MasterShapeName?linknodeid=" descr="preencoded.png"/>
          <p:cNvPicPr>
            <a:picLocks noChangeAspect="1"/>
          </p:cNvPicPr>
          <p:nvPr/>
        </p:nvPicPr>
        <p:blipFill>
          <a:blip r:embed="rId3"/>
          <a:stretch>
            <a:fillRect/>
          </a:stretch>
        </p:blipFill>
        <p:spPr>
          <a:xfrm>
            <a:off x="10533888" y="164592"/>
            <a:ext cx="1325880" cy="429768"/>
          </a:xfrm>
          <a:prstGeom prst="rect">
            <a:avLst/>
          </a:prstGeom>
        </p:spPr>
      </p:pic>
      <p:sp>
        <p:nvSpPr>
          <p:cNvPr id="4" name="MasterShapeName?linknodeid=back_to_first_catalog">
            <a:hlinkClick r:id="" action="ppaction://noaction"/>
          </p:cNvPr>
          <p:cNvSpPr/>
          <p:nvPr/>
        </p:nvSpPr>
        <p:spPr>
          <a:xfrm>
            <a:off x="10835640" y="182880"/>
            <a:ext cx="713232" cy="402336"/>
          </a:xfrm>
          <a:prstGeom prst="rect">
            <a:avLst/>
          </a:prstGeom>
          <a:noFill/>
        </p:spPr>
        <p:txBody>
          <a:bodyPr wrap="square" lIns="0" tIns="0" rIns="0" bIns="0" rtlCol="0" anchor="ctr"/>
          <a:lstStyle/>
          <a:p>
            <a:pPr algn="ctr"/>
            <a:r>
              <a:rPr lang="en-US" sz="2000" b="1" dirty="0">
                <a:solidFill>
                  <a:srgbClr val="2255EE"/>
                </a:solidFill>
                <a:latin typeface="Times New Roman" panose="02020603050405020304" pitchFamily="34" charset="0"/>
                <a:ea typeface="Times New Roman" panose="02020603050405020304" pitchFamily="34" charset="0"/>
                <a:cs typeface="Times New Roman" panose="02020603050405020304" pitchFamily="34" charset="0"/>
              </a:rPr>
              <a:t>目录</a:t>
            </a:r>
            <a:endParaRPr lang="en-US" sz="2000" dirty="0">
              <a:ea typeface="Times New Roman" panose="02020603050405020304" pitchFamily="34" charset="0"/>
              <a:cs typeface="Times New Roman" panose="02020603050405020304" pitchFamily="34" charset="0"/>
            </a:endParaRPr>
          </a:p>
        </p:txBody>
      </p:sp>
      <p:pic>
        <p:nvPicPr>
          <p:cNvPr id="5" name="MasterShapeName?linknodeid=" descr="preencoded.png"/>
          <p:cNvPicPr>
            <a:picLocks noChangeAspect="1"/>
          </p:cNvPicPr>
          <p:nvPr/>
        </p:nvPicPr>
        <p:blipFill>
          <a:blip r:embed="rId4"/>
          <a:stretch>
            <a:fillRect/>
          </a:stretch>
        </p:blipFill>
        <p:spPr>
          <a:xfrm>
            <a:off x="11338560" y="6080760"/>
            <a:ext cx="521208" cy="521208"/>
          </a:xfrm>
          <a:prstGeom prst="rect">
            <a:avLst/>
          </a:prstGeom>
        </p:spPr>
      </p:pic>
      <p:sp>
        <p:nvSpPr>
          <p:cNvPr id="6" name="MasterShapeName?linknodeid="/>
          <p:cNvSpPr/>
          <p:nvPr/>
        </p:nvSpPr>
        <p:spPr>
          <a:xfrm>
            <a:off x="11375136" y="6144768"/>
            <a:ext cx="493776" cy="402336"/>
          </a:xfrm>
          <a:prstGeom prst="rect">
            <a:avLst/>
          </a:prstGeom>
          <a:noFill/>
        </p:spPr>
        <p:txBody>
          <a:bodyPr wrap="square" lIns="0" tIns="0" rIns="0" bIns="0" rtlCol="0" anchor="ctr"/>
          <a:lstStyle/>
          <a:p>
            <a:pPr algn="ctr"/>
            <a:fld id="{70C90A28-778A-4587-8B40-C2A3785DFDBB}" type="slidenum">
              <a:rPr lang="en-US" sz="2000" b="1" smtClean="0">
                <a:solidFill>
                  <a:srgbClr val="FFFFFF"/>
                </a:solidFill>
                <a:latin typeface="Times New Roman" panose="02020603050405020304" pitchFamily="34" charset="0"/>
                <a:ea typeface="Times New Roman" panose="02020603050405020304" pitchFamily="34" charset="0"/>
                <a:cs typeface="Times New Roman" panose="02020603050405020304" pitchFamily="34" charset="0"/>
              </a:rPr>
              <a:t>‹#›</a:t>
            </a:fld>
            <a:endParaRPr lang="en-US" sz="2000" dirty="0">
              <a:ea typeface="Times New Roman" panose="02020603050405020304" pitchFamily="34" charset="0"/>
              <a:cs typeface="Times New Roman" panose="020206030504050203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_内容">
    <p:spTree>
      <p:nvGrpSpPr>
        <p:cNvPr id="1" name=""/>
        <p:cNvGrpSpPr/>
        <p:nvPr/>
      </p:nvGrpSpPr>
      <p:grpSpPr>
        <a:xfrm>
          <a:off x="0" y="0"/>
          <a:ext cx="0" cy="0"/>
          <a:chOff x="0" y="0"/>
          <a:chExt cx="0" cy="0"/>
        </a:xfrm>
      </p:grpSpPr>
      <p:pic>
        <p:nvPicPr>
          <p:cNvPr id="2" name="MasterShapeName?linknodeid=" descr="preencoded.png"/>
          <p:cNvPicPr>
            <a:picLocks noChangeAspect="1"/>
          </p:cNvPicPr>
          <p:nvPr userDrawn="1"/>
        </p:nvPicPr>
        <p:blipFill>
          <a:blip r:embed="rId2"/>
          <a:stretch>
            <a:fillRect/>
          </a:stretch>
        </p:blipFill>
        <p:spPr>
          <a:xfrm>
            <a:off x="0" y="0"/>
            <a:ext cx="12188952" cy="6858000"/>
          </a:xfrm>
          <a:prstGeom prst="rect">
            <a:avLst/>
          </a:prstGeom>
        </p:spPr>
      </p:pic>
      <p:pic>
        <p:nvPicPr>
          <p:cNvPr id="3" name="MasterShapeName?linknodeid=" descr="preencoded.png"/>
          <p:cNvPicPr>
            <a:picLocks noChangeAspect="1"/>
          </p:cNvPicPr>
          <p:nvPr userDrawn="1"/>
        </p:nvPicPr>
        <p:blipFill>
          <a:blip r:embed="rId3"/>
          <a:stretch>
            <a:fillRect/>
          </a:stretch>
        </p:blipFill>
        <p:spPr>
          <a:xfrm>
            <a:off x="10533888" y="164592"/>
            <a:ext cx="1325880" cy="429768"/>
          </a:xfrm>
          <a:prstGeom prst="rect">
            <a:avLst/>
          </a:prstGeom>
        </p:spPr>
      </p:pic>
      <p:sp>
        <p:nvSpPr>
          <p:cNvPr id="4" name="MasterShapeName?linknodeid=back_to_first_catalog">
            <a:hlinkClick r:id="" action="ppaction://noaction"/>
          </p:cNvPr>
          <p:cNvSpPr/>
          <p:nvPr userDrawn="1"/>
        </p:nvSpPr>
        <p:spPr>
          <a:xfrm>
            <a:off x="10835640" y="182880"/>
            <a:ext cx="713232" cy="402336"/>
          </a:xfrm>
          <a:prstGeom prst="rect">
            <a:avLst/>
          </a:prstGeom>
          <a:noFill/>
        </p:spPr>
        <p:txBody>
          <a:bodyPr wrap="square" lIns="0" tIns="0" rIns="0" bIns="0" rtlCol="0" anchor="ctr"/>
          <a:lstStyle/>
          <a:p>
            <a:pPr algn="ctr"/>
            <a:r>
              <a:rPr lang="en-US" sz="2000" b="1" dirty="0">
                <a:solidFill>
                  <a:srgbClr val="2255EE"/>
                </a:solidFill>
                <a:latin typeface="Times New Roman" panose="02020603050405020304" pitchFamily="34" charset="0"/>
                <a:ea typeface="Times New Roman" panose="02020603050405020304" pitchFamily="34" charset="0"/>
                <a:cs typeface="Times New Roman" panose="02020603050405020304" pitchFamily="34" charset="0"/>
              </a:rPr>
              <a:t>目录</a:t>
            </a:r>
            <a:endParaRPr lang="en-US" sz="2000" dirty="0">
              <a:ea typeface="Times New Roman" panose="02020603050405020304" pitchFamily="34" charset="0"/>
              <a:cs typeface="Times New Roman" panose="02020603050405020304" pitchFamily="34" charset="0"/>
            </a:endParaRPr>
          </a:p>
        </p:txBody>
      </p:sp>
      <p:pic>
        <p:nvPicPr>
          <p:cNvPr id="5" name="MasterShapeName?linknodeid=" descr="preencoded.png"/>
          <p:cNvPicPr>
            <a:picLocks noChangeAspect="1"/>
          </p:cNvPicPr>
          <p:nvPr userDrawn="1"/>
        </p:nvPicPr>
        <p:blipFill>
          <a:blip r:embed="rId4"/>
          <a:stretch>
            <a:fillRect/>
          </a:stretch>
        </p:blipFill>
        <p:spPr>
          <a:xfrm>
            <a:off x="11338560" y="6080760"/>
            <a:ext cx="521208" cy="521208"/>
          </a:xfrm>
          <a:prstGeom prst="rect">
            <a:avLst/>
          </a:prstGeom>
        </p:spPr>
      </p:pic>
      <p:sp>
        <p:nvSpPr>
          <p:cNvPr id="6" name="MasterShapeName?linknodeid="/>
          <p:cNvSpPr/>
          <p:nvPr userDrawn="1"/>
        </p:nvSpPr>
        <p:spPr>
          <a:xfrm>
            <a:off x="11375136" y="6144768"/>
            <a:ext cx="493776" cy="402336"/>
          </a:xfrm>
          <a:prstGeom prst="rect">
            <a:avLst/>
          </a:prstGeom>
          <a:noFill/>
        </p:spPr>
        <p:txBody>
          <a:bodyPr wrap="square" lIns="0" tIns="0" rIns="0" bIns="0" rtlCol="0" anchor="ctr"/>
          <a:lstStyle/>
          <a:p>
            <a:pPr algn="ctr"/>
            <a:fld id="{70C90A28-778A-4587-8B40-C2A3785DFDBB}" type="slidenum">
              <a:rPr lang="en-US" sz="2000" b="1" smtClean="0">
                <a:solidFill>
                  <a:srgbClr val="FFFFFF"/>
                </a:solidFill>
                <a:latin typeface="Times New Roman" panose="02020603050405020304" pitchFamily="34" charset="0"/>
                <a:ea typeface="Times New Roman" panose="02020603050405020304" pitchFamily="34" charset="0"/>
                <a:cs typeface="Times New Roman" panose="02020603050405020304" pitchFamily="34" charset="0"/>
              </a:rPr>
              <a:t>‹#›</a:t>
            </a:fld>
            <a:endParaRPr lang="en-US" sz="2000" dirty="0">
              <a:ea typeface="Times New Roman" panose="02020603050405020304" pitchFamily="34" charset="0"/>
              <a:cs typeface="Times New Roman" panose="02020603050405020304" pitchFamily="34" charset="0"/>
            </a:endParaRPr>
          </a:p>
        </p:txBody>
      </p:sp>
      <p:grpSp>
        <p:nvGrpSpPr>
          <p:cNvPr id="19" name="组合 18"/>
          <p:cNvGrpSpPr/>
          <p:nvPr userDrawn="1"/>
        </p:nvGrpSpPr>
        <p:grpSpPr>
          <a:xfrm>
            <a:off x="4121150" y="1299845"/>
            <a:ext cx="3028950" cy="562610"/>
            <a:chOff x="5836" y="2321"/>
            <a:chExt cx="4770" cy="886"/>
          </a:xfrm>
        </p:grpSpPr>
        <p:grpSp>
          <p:nvGrpSpPr>
            <p:cNvPr id="18" name="组合 17"/>
            <p:cNvGrpSpPr/>
            <p:nvPr/>
          </p:nvGrpSpPr>
          <p:grpSpPr>
            <a:xfrm>
              <a:off x="5836" y="2321"/>
              <a:ext cx="4770" cy="886"/>
              <a:chOff x="5836" y="2334"/>
              <a:chExt cx="4770" cy="886"/>
            </a:xfrm>
          </p:grpSpPr>
          <p:grpSp>
            <p:nvGrpSpPr>
              <p:cNvPr id="13" name="组合 12"/>
              <p:cNvGrpSpPr/>
              <p:nvPr/>
            </p:nvGrpSpPr>
            <p:grpSpPr>
              <a:xfrm>
                <a:off x="6463" y="2334"/>
                <a:ext cx="2810" cy="864"/>
                <a:chOff x="6463" y="2334"/>
                <a:chExt cx="2810" cy="864"/>
              </a:xfrm>
            </p:grpSpPr>
            <p:sp>
              <p:nvSpPr>
                <p:cNvPr id="7" name="流程图: 摘录 6"/>
                <p:cNvSpPr/>
                <p:nvPr/>
              </p:nvSpPr>
              <p:spPr>
                <a:xfrm rot="16200000">
                  <a:off x="6281" y="2516"/>
                  <a:ext cx="846" cy="482"/>
                </a:xfrm>
                <a:prstGeom prst="flowChartExtract">
                  <a:avLst/>
                </a:prstGeom>
                <a:solidFill>
                  <a:srgbClr val="939393"/>
                </a:solidFill>
              </p:spPr>
              <p:style>
                <a:lnRef idx="2">
                  <a:schemeClr val="accent3"/>
                </a:lnRef>
                <a:fillRef idx="1">
                  <a:schemeClr val="lt1"/>
                </a:fillRef>
                <a:effectRef idx="0">
                  <a:schemeClr val="accent3"/>
                </a:effectRef>
                <a:fontRef idx="minor">
                  <a:schemeClr val="dk1"/>
                </a:fontRef>
              </p:style>
              <p:txBody>
                <a:bodyPr rtlCol="0" anchor="ctr"/>
                <a:lstStyle/>
                <a:p>
                  <a:pPr algn="ctr"/>
                  <a:endParaRPr lang="zh-CN" altLang="en-US">
                    <a:solidFill>
                      <a:srgbClr val="959595"/>
                    </a:solidFill>
                    <a:cs typeface="Times New Roman" panose="02020603050405020304" pitchFamily="34" charset="0"/>
                  </a:endParaRPr>
                </a:p>
              </p:txBody>
            </p:sp>
            <p:grpSp>
              <p:nvGrpSpPr>
                <p:cNvPr id="12" name="组合 11"/>
                <p:cNvGrpSpPr/>
                <p:nvPr/>
              </p:nvGrpSpPr>
              <p:grpSpPr>
                <a:xfrm>
                  <a:off x="6945" y="2406"/>
                  <a:ext cx="2328" cy="793"/>
                  <a:chOff x="6945" y="2406"/>
                  <a:chExt cx="2328" cy="793"/>
                </a:xfrm>
              </p:grpSpPr>
              <p:sp>
                <p:nvSpPr>
                  <p:cNvPr id="8" name="椭圆 7"/>
                  <p:cNvSpPr/>
                  <p:nvPr/>
                </p:nvSpPr>
                <p:spPr>
                  <a:xfrm>
                    <a:off x="6945" y="2421"/>
                    <a:ext cx="714" cy="778"/>
                  </a:xfrm>
                  <a:prstGeom prst="ellipse">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Times New Roman" panose="02020603050405020304" pitchFamily="34" charset="0"/>
                    </a:endParaRPr>
                  </a:p>
                </p:txBody>
              </p:sp>
              <p:sp>
                <p:nvSpPr>
                  <p:cNvPr id="9" name="椭圆 8"/>
                  <p:cNvSpPr/>
                  <p:nvPr/>
                </p:nvSpPr>
                <p:spPr>
                  <a:xfrm>
                    <a:off x="7516" y="2421"/>
                    <a:ext cx="714" cy="778"/>
                  </a:xfrm>
                  <a:prstGeom prst="ellipse">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Times New Roman" panose="02020603050405020304" pitchFamily="34" charset="0"/>
                    </a:endParaRPr>
                  </a:p>
                </p:txBody>
              </p:sp>
              <p:sp>
                <p:nvSpPr>
                  <p:cNvPr id="10" name="椭圆 9"/>
                  <p:cNvSpPr/>
                  <p:nvPr/>
                </p:nvSpPr>
                <p:spPr>
                  <a:xfrm>
                    <a:off x="8042" y="2406"/>
                    <a:ext cx="714" cy="778"/>
                  </a:xfrm>
                  <a:prstGeom prst="ellipse">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Times New Roman" panose="02020603050405020304" pitchFamily="34" charset="0"/>
                    </a:endParaRPr>
                  </a:p>
                </p:txBody>
              </p:sp>
              <p:sp>
                <p:nvSpPr>
                  <p:cNvPr id="11" name="椭圆 10"/>
                  <p:cNvSpPr/>
                  <p:nvPr/>
                </p:nvSpPr>
                <p:spPr>
                  <a:xfrm>
                    <a:off x="8559" y="2421"/>
                    <a:ext cx="714" cy="778"/>
                  </a:xfrm>
                  <a:prstGeom prst="ellipse">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Times New Roman" panose="02020603050405020304" pitchFamily="34" charset="0"/>
                    </a:endParaRPr>
                  </a:p>
                </p:txBody>
              </p:sp>
            </p:grpSp>
          </p:grpSp>
          <p:sp>
            <p:nvSpPr>
              <p:cNvPr id="14" name="流程图: 摘录 13"/>
              <p:cNvSpPr/>
              <p:nvPr/>
            </p:nvSpPr>
            <p:spPr>
              <a:xfrm rot="16200000">
                <a:off x="5775" y="2479"/>
                <a:ext cx="748" cy="627"/>
              </a:xfrm>
              <a:prstGeom prst="flowChartExtract">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Times New Roman" panose="02020603050405020304" pitchFamily="34" charset="0"/>
                </a:endParaRPr>
              </a:p>
            </p:txBody>
          </p:sp>
          <p:sp>
            <p:nvSpPr>
              <p:cNvPr id="15" name="流程图: 摘录 14"/>
              <p:cNvSpPr/>
              <p:nvPr/>
            </p:nvSpPr>
            <p:spPr>
              <a:xfrm rot="5400000">
                <a:off x="9217" y="2498"/>
                <a:ext cx="779" cy="666"/>
              </a:xfrm>
              <a:prstGeom prst="flowChartExtract">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Times New Roman" panose="02020603050405020304" pitchFamily="34" charset="0"/>
                </a:endParaRPr>
              </a:p>
            </p:txBody>
          </p:sp>
          <p:sp>
            <p:nvSpPr>
              <p:cNvPr id="16" name="流程图: 摘录 15"/>
              <p:cNvSpPr/>
              <p:nvPr/>
            </p:nvSpPr>
            <p:spPr>
              <a:xfrm rot="5400000">
                <a:off x="9884" y="2466"/>
                <a:ext cx="779" cy="666"/>
              </a:xfrm>
              <a:prstGeom prst="flowChartExtract">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Times New Roman" panose="02020603050405020304" pitchFamily="34" charset="0"/>
                </a:endParaRPr>
              </a:p>
            </p:txBody>
          </p:sp>
        </p:grpSp>
        <p:sp>
          <p:nvSpPr>
            <p:cNvPr id="17" name="文本框 16"/>
            <p:cNvSpPr txBox="1"/>
            <p:nvPr/>
          </p:nvSpPr>
          <p:spPr>
            <a:xfrm>
              <a:off x="6825" y="2371"/>
              <a:ext cx="2595" cy="822"/>
            </a:xfrm>
            <a:prstGeom prst="rect">
              <a:avLst/>
            </a:prstGeom>
            <a:noFill/>
          </p:spPr>
          <p:txBody>
            <a:bodyPr wrap="square" rtlCol="0">
              <a:spAutoFit/>
            </a:bodyPr>
            <a:lstStyle/>
            <a:p>
              <a:r>
                <a:rPr lang="zh-CN" altLang="en-US" sz="2800" b="1">
                  <a:solidFill>
                    <a:schemeClr val="bg1"/>
                  </a:solidFill>
                  <a:latin typeface="幼圆" panose="02010509060101010101" charset="-122"/>
                  <a:ea typeface="幼圆" panose="02010509060101010101" charset="-122"/>
                  <a:cs typeface="Times New Roman" panose="02020603050405020304" pitchFamily="34" charset="0"/>
                </a:rPr>
                <a:t>教材引入</a:t>
              </a:r>
            </a:p>
          </p:txBody>
        </p:sp>
      </p:grpSp>
      <p:sp>
        <p:nvSpPr>
          <p:cNvPr id="20" name="圆角矩形 19"/>
          <p:cNvSpPr/>
          <p:nvPr userDrawn="1"/>
        </p:nvSpPr>
        <p:spPr>
          <a:xfrm>
            <a:off x="506095" y="2009775"/>
            <a:ext cx="10949305" cy="3838575"/>
          </a:xfrm>
          <a:prstGeom prst="roundRect">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Times New Roman" panose="020206030504050203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标题">
    <p:spTree>
      <p:nvGrpSpPr>
        <p:cNvPr id="1" name=""/>
        <p:cNvGrpSpPr/>
        <p:nvPr/>
      </p:nvGrpSpPr>
      <p:grpSpPr>
        <a:xfrm>
          <a:off x="0" y="0"/>
          <a:ext cx="0" cy="0"/>
          <a:chOff x="0" y="0"/>
          <a:chExt cx="0" cy="0"/>
        </a:xfrm>
      </p:grpSpPr>
      <p:pic>
        <p:nvPicPr>
          <p:cNvPr id="2" name="MasterShapeName?linknodeid=" descr="preencoded.png"/>
          <p:cNvPicPr>
            <a:picLocks noChangeAspect="1"/>
          </p:cNvPicPr>
          <p:nvPr userDrawn="1"/>
        </p:nvPicPr>
        <p:blipFill>
          <a:blip r:embed="rId2"/>
          <a:stretch>
            <a:fillRect/>
          </a:stretch>
        </p:blipFill>
        <p:spPr>
          <a:xfrm>
            <a:off x="0" y="0"/>
            <a:ext cx="12188952" cy="6858000"/>
          </a:xfrm>
          <a:prstGeom prst="rect">
            <a:avLst/>
          </a:prstGeom>
        </p:spPr>
      </p:pic>
      <p:grpSp>
        <p:nvGrpSpPr>
          <p:cNvPr id="6" name="组合 5"/>
          <p:cNvGrpSpPr/>
          <p:nvPr userDrawn="1"/>
        </p:nvGrpSpPr>
        <p:grpSpPr>
          <a:xfrm>
            <a:off x="1096645" y="1085850"/>
            <a:ext cx="1581150" cy="466090"/>
            <a:chOff x="892" y="827"/>
            <a:chExt cx="2490" cy="734"/>
          </a:xfrm>
        </p:grpSpPr>
        <p:sp>
          <p:nvSpPr>
            <p:cNvPr id="4" name="圆角矩形标注 3"/>
            <p:cNvSpPr/>
            <p:nvPr/>
          </p:nvSpPr>
          <p:spPr>
            <a:xfrm>
              <a:off x="892" y="827"/>
              <a:ext cx="2181" cy="735"/>
            </a:xfrm>
            <a:prstGeom prst="wedgeRoundRectCallout">
              <a:avLst>
                <a:gd name="adj1" fmla="val -41323"/>
                <a:gd name="adj2" fmla="val 92660"/>
                <a:gd name="adj3" fmla="val 16667"/>
              </a:avLst>
            </a:prstGeom>
            <a:solidFill>
              <a:srgbClr val="909090"/>
            </a:solidFill>
            <a:ln>
              <a:solidFill>
                <a:srgbClr val="000000">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Times New Roman" panose="02020603050405020304" pitchFamily="34" charset="0"/>
              </a:endParaRPr>
            </a:p>
          </p:txBody>
        </p:sp>
        <p:sp>
          <p:nvSpPr>
            <p:cNvPr id="5" name="文本框 4"/>
            <p:cNvSpPr txBox="1"/>
            <p:nvPr/>
          </p:nvSpPr>
          <p:spPr>
            <a:xfrm>
              <a:off x="892" y="827"/>
              <a:ext cx="2491" cy="735"/>
            </a:xfrm>
            <a:prstGeom prst="rect">
              <a:avLst/>
            </a:prstGeom>
            <a:noFill/>
            <a:ln>
              <a:solidFill>
                <a:srgbClr val="000000">
                  <a:alpha val="0"/>
                </a:srgbClr>
              </a:solidFill>
            </a:ln>
          </p:spPr>
          <p:txBody>
            <a:bodyPr wrap="square" rtlCol="0">
              <a:noAutofit/>
            </a:bodyPr>
            <a:lstStyle/>
            <a:p>
              <a:r>
                <a:rPr lang="zh-CN" altLang="en-US" sz="2400" b="1">
                  <a:solidFill>
                    <a:schemeClr val="bg1"/>
                  </a:solidFill>
                  <a:latin typeface="幼圆" panose="02010509060101010101" charset="-122"/>
                  <a:ea typeface="幼圆" panose="02010509060101010101" charset="-122"/>
                  <a:cs typeface="Times New Roman" panose="02020603050405020304" pitchFamily="34" charset="0"/>
                </a:rPr>
                <a:t>技法演示</a:t>
              </a: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tags" Target="../tags/tag4.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tags" Target="../tags/tag5.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tags" Target="../tags/tag6.xml"/></Relationships>
</file>

<file path=ppt/slides/_rels/slide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tags" Target="../tags/tag7.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tags" Target="../tags/tag8.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stretch>
            <a:fillRect/>
          </a:stretch>
        </p:blipFill>
        <p:spPr>
          <a:xfrm>
            <a:off x="2138045" y="670560"/>
            <a:ext cx="6468110" cy="612394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文本框 100"/>
          <p:cNvSpPr txBox="1"/>
          <p:nvPr/>
        </p:nvSpPr>
        <p:spPr>
          <a:xfrm>
            <a:off x="805180" y="715645"/>
            <a:ext cx="10437495" cy="3355975"/>
          </a:xfrm>
          <a:prstGeom prst="rect">
            <a:avLst/>
          </a:prstGeom>
          <a:noFill/>
          <a:ln w="9525">
            <a:noFill/>
          </a:ln>
        </p:spPr>
        <p:txBody>
          <a:bodyPr>
            <a:noAutofit/>
          </a:bodyPr>
          <a:lstStyle/>
          <a:p>
            <a:pPr>
              <a:lnSpc>
                <a:spcPct val="150000"/>
              </a:lnSpc>
              <a:spcBef>
                <a:spcPts val="0"/>
              </a:spcBef>
              <a:spcAft>
                <a:spcPts val="0"/>
              </a:spcAft>
              <a:buClrTx/>
              <a:buSzTx/>
              <a:buFontTx/>
            </a:pPr>
            <a:r>
              <a:rPr lang="en-US" sz="2200" b="0">
                <a:solidFill>
                  <a:srgbClr val="000000"/>
                </a:solidFill>
                <a:latin typeface="Times New Roman" panose="02020603050405020304" pitchFamily="34" charset="0"/>
                <a:cs typeface="Times New Roman" panose="02020603050405020304" pitchFamily="34" charset="0"/>
              </a:rPr>
              <a:t>2.下列对小说写作技巧与语言的分析鉴赏,不正确的一项是(　　)。</a:t>
            </a:r>
          </a:p>
          <a:p>
            <a:pPr>
              <a:lnSpc>
                <a:spcPct val="150000"/>
              </a:lnSpc>
              <a:spcBef>
                <a:spcPts val="0"/>
              </a:spcBef>
              <a:spcAft>
                <a:spcPts val="0"/>
              </a:spcAft>
              <a:buClrTx/>
              <a:buSzTx/>
              <a:buFontTx/>
            </a:pPr>
            <a:r>
              <a:rPr lang="en-US" sz="2200" b="0">
                <a:solidFill>
                  <a:srgbClr val="000000"/>
                </a:solidFill>
                <a:latin typeface="Times New Roman" panose="02020603050405020304" pitchFamily="34" charset="0"/>
                <a:cs typeface="Times New Roman" panose="02020603050405020304" pitchFamily="34" charset="0"/>
              </a:rPr>
              <a:t>A.小说中描写滑雪的段落多从尼克的角度来写,要么侧重他本人滑雪时的感受,要么通过他的眼睛来观看乔治滑雪的姿态,虽多次描写而无雷同之感。</a:t>
            </a:r>
          </a:p>
          <a:p>
            <a:pPr>
              <a:lnSpc>
                <a:spcPct val="150000"/>
              </a:lnSpc>
              <a:spcBef>
                <a:spcPts val="0"/>
              </a:spcBef>
              <a:spcAft>
                <a:spcPts val="0"/>
              </a:spcAft>
              <a:buClrTx/>
              <a:buSzTx/>
              <a:buFontTx/>
            </a:pPr>
            <a:r>
              <a:rPr lang="en-US" sz="2200" b="0">
                <a:solidFill>
                  <a:srgbClr val="000000"/>
                </a:solidFill>
                <a:latin typeface="Times New Roman" panose="02020603050405020304" pitchFamily="34" charset="0"/>
                <a:cs typeface="Times New Roman" panose="02020603050405020304" pitchFamily="34" charset="0"/>
              </a:rPr>
              <a:t>B.小说的多个细节描写突出了客栈的破败和黯淡,与白雪皑皑的山间峡谷形成鲜明对比,小说氛围由此发生变化,情节也由此发生转折。</a:t>
            </a:r>
          </a:p>
          <a:p>
            <a:pPr>
              <a:lnSpc>
                <a:spcPct val="150000"/>
              </a:lnSpc>
              <a:spcBef>
                <a:spcPts val="0"/>
              </a:spcBef>
              <a:spcAft>
                <a:spcPts val="0"/>
              </a:spcAft>
              <a:buClrTx/>
              <a:buSzTx/>
              <a:buFontTx/>
            </a:pPr>
            <a:r>
              <a:rPr lang="en-US" sz="2200" b="0">
                <a:solidFill>
                  <a:srgbClr val="000000"/>
                </a:solidFill>
                <a:latin typeface="Times New Roman" panose="02020603050405020304" pitchFamily="34" charset="0"/>
                <a:cs typeface="Times New Roman" panose="02020603050405020304" pitchFamily="34" charset="0"/>
              </a:rPr>
              <a:t>C.小说插入了对喝酒的瑞士人、客栈女招待、伐木工人等人物的描写,这符合主人公在客栈小憩时的观察,也为小说增添了更真切的故事背景。</a:t>
            </a:r>
          </a:p>
          <a:p>
            <a:pPr>
              <a:lnSpc>
                <a:spcPct val="150000"/>
              </a:lnSpc>
              <a:spcBef>
                <a:spcPts val="0"/>
              </a:spcBef>
              <a:spcAft>
                <a:spcPts val="0"/>
              </a:spcAft>
              <a:buClrTx/>
              <a:buSzTx/>
              <a:buFontTx/>
            </a:pPr>
            <a:r>
              <a:rPr lang="en-US" sz="2200" b="0">
                <a:solidFill>
                  <a:srgbClr val="000000"/>
                </a:solidFill>
                <a:latin typeface="Times New Roman" panose="02020603050405020304" pitchFamily="34" charset="0"/>
                <a:cs typeface="Times New Roman" panose="02020603050405020304" pitchFamily="34" charset="0"/>
              </a:rPr>
              <a:t>D.两人喝完酒离开客栈前一再相约以后一起滑雪,表明他们对滑雪有着强烈的渴望,也表达出他们分别前依依不舍的心情,以及对未来能在一起滑雪的坚定信心。</a:t>
            </a:r>
          </a:p>
        </p:txBody>
      </p:sp>
      <p:sp>
        <p:nvSpPr>
          <p:cNvPr id="3" name="文本框 2"/>
          <p:cNvSpPr txBox="1"/>
          <p:nvPr/>
        </p:nvSpPr>
        <p:spPr>
          <a:xfrm>
            <a:off x="8107045" y="840740"/>
            <a:ext cx="450215" cy="460375"/>
          </a:xfrm>
          <a:prstGeom prst="rect">
            <a:avLst/>
          </a:prstGeom>
          <a:noFill/>
        </p:spPr>
        <p:txBody>
          <a:bodyPr wrap="square" rtlCol="0">
            <a:spAutoFit/>
          </a:bodyPr>
          <a:lstStyle/>
          <a:p>
            <a:r>
              <a:rPr sz="2400">
                <a:solidFill>
                  <a:srgbClr val="FF0000"/>
                </a:solidFill>
                <a:latin typeface="Times New Roman" panose="02020603050405020304" pitchFamily="34" charset="0"/>
                <a:cs typeface="Times New Roman" panose="02020603050405020304" pitchFamily="34" charset="0"/>
                <a:sym typeface="+mn-ea"/>
              </a:rPr>
              <a:t>D</a:t>
            </a:r>
            <a:endParaRPr lang="en-US" altLang="zh-CN" sz="2400">
              <a:solidFill>
                <a:srgbClr val="FF0000"/>
              </a:solidFill>
              <a:latin typeface="Times New Roman" panose="02020603050405020304" pitchFamily="34" charset="0"/>
              <a:cs typeface="Times New Roman" panose="02020603050405020304" pitchFamily="34" charset="0"/>
              <a:sym typeface="+mn-ea"/>
            </a:endParaRPr>
          </a:p>
        </p:txBody>
      </p:sp>
      <p:sp>
        <p:nvSpPr>
          <p:cNvPr id="103" name="文本框 102"/>
          <p:cNvSpPr txBox="1"/>
          <p:nvPr/>
        </p:nvSpPr>
        <p:spPr>
          <a:xfrm>
            <a:off x="805180" y="5391150"/>
            <a:ext cx="10209530" cy="1198880"/>
          </a:xfrm>
          <a:prstGeom prst="rect">
            <a:avLst/>
          </a:prstGeom>
          <a:noFill/>
          <a:ln w="9525">
            <a:noFill/>
          </a:ln>
        </p:spPr>
        <p:txBody>
          <a:bodyPr wrap="square">
            <a:spAutoFit/>
          </a:bodyPr>
          <a:lstStyle/>
          <a:p>
            <a:pPr algn="l">
              <a:lnSpc>
                <a:spcPct val="150000"/>
              </a:lnSpc>
              <a:spcBef>
                <a:spcPts val="0"/>
              </a:spcBef>
              <a:spcAft>
                <a:spcPts val="0"/>
              </a:spcAft>
              <a:buClrTx/>
              <a:buSzTx/>
              <a:buNone/>
            </a:pPr>
            <a:r>
              <a:rPr sz="2400" b="0">
                <a:solidFill>
                  <a:srgbClr val="FF0000"/>
                </a:solidFill>
                <a:latin typeface="Times New Roman" panose="02020603050405020304" pitchFamily="34" charset="0"/>
                <a:cs typeface="Times New Roman" panose="02020603050405020304" pitchFamily="34" charset="0"/>
              </a:rPr>
              <a:t>【</a:t>
            </a:r>
            <a:r>
              <a:rPr lang="zh-CN" sz="2400" b="0">
                <a:solidFill>
                  <a:srgbClr val="FF0000"/>
                </a:solidFill>
                <a:latin typeface="Times New Roman" panose="02020603050405020304" pitchFamily="34" charset="0"/>
                <a:ea typeface="宋体" panose="02010600030101010101" pitchFamily="2" charset="-122"/>
                <a:cs typeface="Times New Roman" panose="02020603050405020304" pitchFamily="34" charset="0"/>
              </a:rPr>
              <a:t>解析】</a:t>
            </a:r>
            <a:r>
              <a:rPr sz="2400" b="0">
                <a:solidFill>
                  <a:srgbClr val="FF0000"/>
                </a:solidFill>
                <a:latin typeface="Times New Roman" panose="02020603050405020304" pitchFamily="34" charset="0"/>
                <a:cs typeface="Times New Roman" panose="02020603050405020304" pitchFamily="34" charset="0"/>
              </a:rPr>
              <a:t>作用分析不当。表明他们“对未来能在一起滑雪的坚定信心”错,是因为二人对未来在一起滑雪没有信心,他们才一再相约】</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3"/>
                                        </p:tgtEl>
                                        <p:attrNameLst>
                                          <p:attrName>style.visibility</p:attrName>
                                        </p:attrNameLst>
                                      </p:cBhvr>
                                      <p:to>
                                        <p:strVal val="visible"/>
                                      </p:to>
                                    </p:set>
                                    <p:animEffect transition="in" filter="box(in)">
                                      <p:cBhvr>
                                        <p:cTn id="12" dur="20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文本框 100"/>
          <p:cNvSpPr txBox="1"/>
          <p:nvPr/>
        </p:nvSpPr>
        <p:spPr>
          <a:xfrm>
            <a:off x="805180" y="715645"/>
            <a:ext cx="10437495" cy="3355975"/>
          </a:xfrm>
          <a:prstGeom prst="rect">
            <a:avLst/>
          </a:prstGeom>
          <a:noFill/>
          <a:ln w="9525">
            <a:noFill/>
          </a:ln>
        </p:spPr>
        <p:txBody>
          <a:bodyPr>
            <a:noAutofit/>
          </a:bodyPr>
          <a:lstStyle/>
          <a:p>
            <a:pPr>
              <a:lnSpc>
                <a:spcPct val="150000"/>
              </a:lnSpc>
              <a:spcBef>
                <a:spcPts val="0"/>
              </a:spcBef>
              <a:spcAft>
                <a:spcPts val="0"/>
              </a:spcAft>
              <a:buClrTx/>
              <a:buSzTx/>
              <a:buFontTx/>
            </a:pPr>
            <a:r>
              <a:rPr lang="en-US" sz="2200" b="0">
                <a:solidFill>
                  <a:srgbClr val="000000"/>
                </a:solidFill>
                <a:latin typeface="Times New Roman" panose="02020603050405020304" pitchFamily="34" charset="0"/>
                <a:cs typeface="Times New Roman" panose="02020603050405020304" pitchFamily="34" charset="0"/>
              </a:rPr>
              <a:t>3.下列对小说情节与主旨的分析鉴赏,不正确的一项是(　　)。</a:t>
            </a:r>
          </a:p>
          <a:p>
            <a:pPr>
              <a:lnSpc>
                <a:spcPct val="150000"/>
              </a:lnSpc>
              <a:spcBef>
                <a:spcPts val="0"/>
              </a:spcBef>
              <a:spcAft>
                <a:spcPts val="0"/>
              </a:spcAft>
              <a:buClrTx/>
              <a:buSzTx/>
              <a:buFontTx/>
            </a:pPr>
            <a:r>
              <a:rPr lang="en-US" sz="2200" b="0">
                <a:solidFill>
                  <a:srgbClr val="000000"/>
                </a:solidFill>
                <a:latin typeface="Times New Roman" panose="02020603050405020304" pitchFamily="34" charset="0"/>
                <a:cs typeface="Times New Roman" panose="02020603050405020304" pitchFamily="34" charset="0"/>
              </a:rPr>
              <a:t>A.作者描写了尼克与乔治在滑雪场滑雪和在客栈饮酒小憩两个场景,没有交代两人的关系、身世背景及结伴滑雪的缘由,这给读者留下丰富的想象空间。</a:t>
            </a:r>
          </a:p>
          <a:p>
            <a:pPr>
              <a:lnSpc>
                <a:spcPct val="150000"/>
              </a:lnSpc>
              <a:spcBef>
                <a:spcPts val="0"/>
              </a:spcBef>
              <a:spcAft>
                <a:spcPts val="0"/>
              </a:spcAft>
              <a:buClrTx/>
              <a:buSzTx/>
              <a:buFontTx/>
            </a:pPr>
            <a:r>
              <a:rPr lang="en-US" sz="2200" b="0">
                <a:solidFill>
                  <a:srgbClr val="000000"/>
                </a:solidFill>
                <a:latin typeface="Times New Roman" panose="02020603050405020304" pitchFamily="34" charset="0"/>
                <a:cs typeface="Times New Roman" panose="02020603050405020304" pitchFamily="34" charset="0"/>
              </a:rPr>
              <a:t>B.第②段详细描写尼克滑雪过程中的感受,他技术娴熟,陶醉于滑雪带来的美妙感受,这是一种天性上想要脱离尘世束缚的对自由的极度追求。</a:t>
            </a:r>
          </a:p>
          <a:p>
            <a:pPr>
              <a:lnSpc>
                <a:spcPct val="150000"/>
              </a:lnSpc>
              <a:spcBef>
                <a:spcPts val="0"/>
              </a:spcBef>
              <a:spcAft>
                <a:spcPts val="0"/>
              </a:spcAft>
              <a:buClrTx/>
              <a:buSzTx/>
              <a:buFontTx/>
            </a:pPr>
            <a:r>
              <a:rPr lang="en-US" sz="2200" b="0">
                <a:solidFill>
                  <a:srgbClr val="000000"/>
                </a:solidFill>
                <a:latin typeface="Times New Roman" panose="02020603050405020304" pitchFamily="34" charset="0"/>
                <a:cs typeface="Times New Roman" panose="02020603050405020304" pitchFamily="34" charset="0"/>
              </a:rPr>
              <a:t>C.第段作者插入对伐木工人的描写,伐木工人的沉闷、疲惫、艰辛与尼克、乔治的激荡昂扬形成鲜明对比,从侧面表现了当时工人生存状态的艰难。</a:t>
            </a:r>
          </a:p>
          <a:p>
            <a:pPr>
              <a:lnSpc>
                <a:spcPct val="150000"/>
              </a:lnSpc>
              <a:spcBef>
                <a:spcPts val="0"/>
              </a:spcBef>
              <a:spcAft>
                <a:spcPts val="0"/>
              </a:spcAft>
              <a:buClrTx/>
              <a:buSzTx/>
              <a:buFontTx/>
            </a:pPr>
            <a:r>
              <a:rPr lang="en-US" sz="2200" b="0">
                <a:solidFill>
                  <a:srgbClr val="000000"/>
                </a:solidFill>
                <a:latin typeface="Times New Roman" panose="02020603050405020304" pitchFamily="34" charset="0"/>
                <a:cs typeface="Times New Roman" panose="02020603050405020304" pitchFamily="34" charset="0"/>
              </a:rPr>
              <a:t>D.小说主旨与《老人与海》较为接近,都是通过描写人挑战大自然或者投身不甘平庸的冒险生活,来塑造海明威式的“硬汉”形象。</a:t>
            </a:r>
          </a:p>
        </p:txBody>
      </p:sp>
      <p:sp>
        <p:nvSpPr>
          <p:cNvPr id="3" name="文本框 2"/>
          <p:cNvSpPr txBox="1"/>
          <p:nvPr/>
        </p:nvSpPr>
        <p:spPr>
          <a:xfrm>
            <a:off x="7516495" y="840740"/>
            <a:ext cx="450215" cy="460375"/>
          </a:xfrm>
          <a:prstGeom prst="rect">
            <a:avLst/>
          </a:prstGeom>
          <a:noFill/>
        </p:spPr>
        <p:txBody>
          <a:bodyPr wrap="square" rtlCol="0">
            <a:spAutoFit/>
          </a:bodyPr>
          <a:lstStyle/>
          <a:p>
            <a:r>
              <a:rPr sz="2400">
                <a:solidFill>
                  <a:srgbClr val="FF0000"/>
                </a:solidFill>
                <a:latin typeface="Times New Roman" panose="02020603050405020304" pitchFamily="34" charset="0"/>
                <a:cs typeface="Times New Roman" panose="02020603050405020304" pitchFamily="34" charset="0"/>
                <a:sym typeface="+mn-ea"/>
              </a:rPr>
              <a:t>D</a:t>
            </a:r>
            <a:endParaRPr lang="en-US" altLang="zh-CN" sz="2400">
              <a:solidFill>
                <a:srgbClr val="FF0000"/>
              </a:solidFill>
              <a:latin typeface="Times New Roman" panose="02020603050405020304" pitchFamily="34" charset="0"/>
              <a:cs typeface="Times New Roman" panose="02020603050405020304" pitchFamily="3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0385" y="1516380"/>
            <a:ext cx="10209530" cy="3415030"/>
          </a:xfrm>
          <a:prstGeom prst="rect">
            <a:avLst/>
          </a:prstGeom>
          <a:noFill/>
          <a:ln w="9525">
            <a:noFill/>
          </a:ln>
        </p:spPr>
        <p:txBody>
          <a:bodyPr wrap="square">
            <a:spAutoFit/>
          </a:bodyPr>
          <a:lstStyle/>
          <a:p>
            <a:pPr algn="l">
              <a:lnSpc>
                <a:spcPct val="150000"/>
              </a:lnSpc>
              <a:spcBef>
                <a:spcPts val="0"/>
              </a:spcBef>
              <a:spcAft>
                <a:spcPts val="0"/>
              </a:spcAft>
              <a:buClrTx/>
              <a:buSzTx/>
              <a:buNone/>
            </a:pPr>
            <a:r>
              <a:rPr sz="2400" b="0">
                <a:solidFill>
                  <a:srgbClr val="FF0000"/>
                </a:solidFill>
                <a:latin typeface="Times New Roman" panose="02020603050405020304" pitchFamily="34" charset="0"/>
                <a:cs typeface="Times New Roman" panose="02020603050405020304" pitchFamily="34" charset="0"/>
              </a:rPr>
              <a:t>【</a:t>
            </a:r>
            <a:r>
              <a:rPr lang="zh-CN" sz="2400" b="0">
                <a:solidFill>
                  <a:srgbClr val="FF0000"/>
                </a:solidFill>
                <a:latin typeface="Times New Roman" panose="02020603050405020304" pitchFamily="34" charset="0"/>
                <a:ea typeface="宋体" panose="02010600030101010101" pitchFamily="2" charset="-122"/>
                <a:cs typeface="Times New Roman" panose="02020603050405020304" pitchFamily="34" charset="0"/>
              </a:rPr>
              <a:t>解析】</a:t>
            </a:r>
            <a:r>
              <a:rPr sz="2400" b="0">
                <a:solidFill>
                  <a:srgbClr val="FF0000"/>
                </a:solidFill>
                <a:latin typeface="Times New Roman" panose="02020603050405020304" pitchFamily="34" charset="0"/>
                <a:cs typeface="Times New Roman" panose="02020603050405020304" pitchFamily="34" charset="0"/>
              </a:rPr>
              <a:t>情感主旨分析不当。“来塑造海明威式的‘硬汉’形象”错,过度解读主旨。这篇小说表现的是年轻人的热血、激情,他们热爱运动,享受自由,勇于探索。而海明威式的“硬汉”形象是指海明威作品中出现的一系列人物形象。这些人物具有一种百折不挠、坚强不屈的性格,面对暴力和死亡,面对不可改变的命运,都表现出一种从容、镇定的态度,保持了人的尊严和勇气。显然,本文中的尼克与乔治并没有面对这样的险恶处境。</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4104005" y="1482090"/>
            <a:ext cx="1784350" cy="548640"/>
            <a:chOff x="6463" y="2334"/>
            <a:chExt cx="2810" cy="864"/>
          </a:xfrm>
        </p:grpSpPr>
        <p:sp>
          <p:nvSpPr>
            <p:cNvPr id="7" name="流程图: 摘录 6"/>
            <p:cNvSpPr/>
            <p:nvPr/>
          </p:nvSpPr>
          <p:spPr>
            <a:xfrm rot="16200000">
              <a:off x="6281" y="2516"/>
              <a:ext cx="846" cy="482"/>
            </a:xfrm>
            <a:prstGeom prst="flowChartExtract">
              <a:avLst/>
            </a:prstGeom>
            <a:solidFill>
              <a:srgbClr val="939393"/>
            </a:solidFill>
          </p:spPr>
          <p:style>
            <a:lnRef idx="2">
              <a:schemeClr val="accent3"/>
            </a:lnRef>
            <a:fillRef idx="1">
              <a:schemeClr val="lt1"/>
            </a:fillRef>
            <a:effectRef idx="0">
              <a:schemeClr val="accent3"/>
            </a:effectRef>
            <a:fontRef idx="minor">
              <a:schemeClr val="dk1"/>
            </a:fontRef>
          </p:style>
          <p:txBody>
            <a:bodyPr rtlCol="0" anchor="ctr"/>
            <a:lstStyle/>
            <a:p>
              <a:pPr algn="ctr"/>
              <a:endParaRPr lang="zh-CN" altLang="en-US">
                <a:solidFill>
                  <a:srgbClr val="959595"/>
                </a:solidFill>
              </a:endParaRPr>
            </a:p>
          </p:txBody>
        </p:sp>
        <p:grpSp>
          <p:nvGrpSpPr>
            <p:cNvPr id="12" name="组合 11"/>
            <p:cNvGrpSpPr/>
            <p:nvPr/>
          </p:nvGrpSpPr>
          <p:grpSpPr>
            <a:xfrm>
              <a:off x="6945" y="2406"/>
              <a:ext cx="2328" cy="793"/>
              <a:chOff x="6945" y="2406"/>
              <a:chExt cx="2328" cy="793"/>
            </a:xfrm>
          </p:grpSpPr>
          <p:sp>
            <p:nvSpPr>
              <p:cNvPr id="8" name="椭圆 7"/>
              <p:cNvSpPr/>
              <p:nvPr/>
            </p:nvSpPr>
            <p:spPr>
              <a:xfrm>
                <a:off x="6945" y="2421"/>
                <a:ext cx="714" cy="778"/>
              </a:xfrm>
              <a:prstGeom prst="ellipse">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a:off x="7516" y="2421"/>
                <a:ext cx="714" cy="778"/>
              </a:xfrm>
              <a:prstGeom prst="ellipse">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p:cNvSpPr/>
              <p:nvPr/>
            </p:nvSpPr>
            <p:spPr>
              <a:xfrm>
                <a:off x="8042" y="2406"/>
                <a:ext cx="714" cy="778"/>
              </a:xfrm>
              <a:prstGeom prst="ellipse">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a:off x="8559" y="2421"/>
                <a:ext cx="714" cy="778"/>
              </a:xfrm>
              <a:prstGeom prst="ellipse">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 name="文本框 1"/>
          <p:cNvSpPr txBox="1"/>
          <p:nvPr/>
        </p:nvSpPr>
        <p:spPr>
          <a:xfrm>
            <a:off x="667385" y="2555240"/>
            <a:ext cx="9989185" cy="1894840"/>
          </a:xfrm>
          <a:prstGeom prst="rect">
            <a:avLst/>
          </a:prstGeom>
          <a:noFill/>
          <a:ln w="9525">
            <a:noFill/>
          </a:ln>
        </p:spPr>
        <p:txBody>
          <a:bodyPr wrap="square">
            <a:noAutofit/>
          </a:bodyPr>
          <a:lstStyle/>
          <a:p>
            <a:pPr indent="0">
              <a:lnSpc>
                <a:spcPct val="150000"/>
              </a:lnSpc>
            </a:pPr>
            <a:r>
              <a:rPr lang="en-US" altLang="zh-CN" sz="2400" b="0" dirty="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　</a:t>
            </a:r>
            <a:r>
              <a:rPr lang="en-US" altLang="zh-CN" sz="2400" b="0" u="sng" dirty="0">
                <a:solidFill>
                  <a:srgbClr val="FF0000"/>
                </a:solidFill>
                <a:latin typeface="Times New Roman" panose="02020603050405020304" pitchFamily="34" charset="0"/>
                <a:ea typeface="Times New Roman" panose="02020603050405020304" pitchFamily="34" charset="0"/>
                <a:cs typeface="Times New Roman" panose="02020603050405020304" pitchFamily="34" charset="0"/>
              </a:rPr>
              <a:t>概括小说的故事情节,是我们解读课文的基本手段和步骤。</a:t>
            </a:r>
            <a:r>
              <a:rPr lang="en-US" altLang="zh-CN" sz="2400" b="0" dirty="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我们往往通过把握小说的线索和矛盾冲突来厘清小说的情节结构,尤其是情节的高潮。如《祝福》的叙事线索是“我”的见闻,故事的矛盾冲突是劳动妇女追求幸福生活与封建礼教“吃人”本质的冲突。故事情节围绕祥林嫂一生的遭遇变化展开:外逃帮佣,初到鲁镇—</a:t>
            </a:r>
            <a:r>
              <a:rPr lang="en-US" altLang="zh-CN" sz="2400" b="0" dirty="0" err="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被人劫回,被迫改嫁</a:t>
            </a:r>
            <a:r>
              <a:rPr lang="en-US" altLang="zh-CN" sz="2400" b="0" dirty="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a:t>
            </a:r>
            <a:r>
              <a:rPr lang="en-US" altLang="zh-CN" sz="2400" b="0" dirty="0" err="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丧夫失子,再到鲁镇</a:t>
            </a:r>
            <a:r>
              <a:rPr lang="en-US" altLang="zh-CN" sz="2400" b="0" dirty="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a:t>
            </a:r>
            <a:r>
              <a:rPr lang="en-US" altLang="zh-CN" sz="2400" b="0" dirty="0" err="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捐献门槛,未能赎罪</a:t>
            </a:r>
            <a:r>
              <a:rPr lang="en-US" altLang="zh-CN" sz="2400" b="0" dirty="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a:t>
            </a:r>
            <a:r>
              <a:rPr lang="en-US" altLang="zh-CN" sz="2400" b="0" dirty="0" err="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逐出鲁家,沦为乞丐</a:t>
            </a:r>
            <a:r>
              <a:rPr lang="en-US" altLang="zh-CN" sz="2400" b="0" dirty="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a:t>
            </a:r>
            <a:r>
              <a:rPr lang="en-US" altLang="zh-CN" sz="2400" b="0" dirty="0" err="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祝福”之夜,凄然死去</a:t>
            </a:r>
            <a:r>
              <a:rPr lang="en-US" altLang="zh-CN" sz="2400" b="0" dirty="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a:t>
            </a:r>
            <a:endParaRPr sz="2400" b="0" dirty="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endParaRPr>
          </a:p>
        </p:txBody>
      </p:sp>
      <p:sp>
        <p:nvSpPr>
          <p:cNvPr id="4" name="圆角矩形 3"/>
          <p:cNvSpPr/>
          <p:nvPr/>
        </p:nvSpPr>
        <p:spPr>
          <a:xfrm>
            <a:off x="476885" y="2277110"/>
            <a:ext cx="10949305" cy="3838575"/>
          </a:xfrm>
          <a:prstGeom prst="roundRect">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7" name="组合 16"/>
          <p:cNvGrpSpPr/>
          <p:nvPr/>
        </p:nvGrpSpPr>
        <p:grpSpPr>
          <a:xfrm>
            <a:off x="3705860" y="1489710"/>
            <a:ext cx="3028950" cy="554990"/>
            <a:chOff x="5836" y="2346"/>
            <a:chExt cx="4770" cy="874"/>
          </a:xfrm>
        </p:grpSpPr>
        <p:sp>
          <p:nvSpPr>
            <p:cNvPr id="3" name="文本框 2"/>
            <p:cNvSpPr txBox="1"/>
            <p:nvPr/>
          </p:nvSpPr>
          <p:spPr>
            <a:xfrm>
              <a:off x="6836" y="2346"/>
              <a:ext cx="2595" cy="822"/>
            </a:xfrm>
            <a:prstGeom prst="rect">
              <a:avLst/>
            </a:prstGeom>
            <a:noFill/>
          </p:spPr>
          <p:txBody>
            <a:bodyPr wrap="square" rtlCol="0">
              <a:spAutoFit/>
            </a:bodyPr>
            <a:lstStyle/>
            <a:p>
              <a:r>
                <a:rPr lang="zh-CN" altLang="en-US" sz="2800" b="1">
                  <a:solidFill>
                    <a:schemeClr val="bg1"/>
                  </a:solidFill>
                  <a:latin typeface="幼圆" panose="02010509060101010101" charset="-122"/>
                  <a:ea typeface="幼圆" panose="02010509060101010101" charset="-122"/>
                </a:rPr>
                <a:t>教材引入</a:t>
              </a:r>
            </a:p>
          </p:txBody>
        </p:sp>
        <p:sp>
          <p:nvSpPr>
            <p:cNvPr id="14" name="流程图: 摘录 13"/>
            <p:cNvSpPr/>
            <p:nvPr/>
          </p:nvSpPr>
          <p:spPr>
            <a:xfrm rot="16200000">
              <a:off x="5775" y="2479"/>
              <a:ext cx="748" cy="627"/>
            </a:xfrm>
            <a:prstGeom prst="flowChartExtract">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流程图: 摘录 14"/>
            <p:cNvSpPr/>
            <p:nvPr/>
          </p:nvSpPr>
          <p:spPr>
            <a:xfrm rot="5400000">
              <a:off x="9217" y="2498"/>
              <a:ext cx="779" cy="666"/>
            </a:xfrm>
            <a:prstGeom prst="flowChartExtract">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流程图: 摘录 15"/>
            <p:cNvSpPr/>
            <p:nvPr/>
          </p:nvSpPr>
          <p:spPr>
            <a:xfrm rot="5400000">
              <a:off x="9884" y="2466"/>
              <a:ext cx="779" cy="666"/>
            </a:xfrm>
            <a:prstGeom prst="flowChartExtract">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0" name="文本框 99"/>
          <p:cNvSpPr txBox="1"/>
          <p:nvPr/>
        </p:nvSpPr>
        <p:spPr>
          <a:xfrm>
            <a:off x="2663190" y="923290"/>
            <a:ext cx="5972810" cy="460375"/>
          </a:xfrm>
          <a:prstGeom prst="rect">
            <a:avLst/>
          </a:prstGeom>
          <a:noFill/>
          <a:ln w="9525">
            <a:noFill/>
          </a:ln>
        </p:spPr>
        <p:txBody>
          <a:bodyPr wrap="square">
            <a:spAutoFit/>
          </a:bodyPr>
          <a:lstStyle/>
          <a:p>
            <a:pPr indent="0"/>
            <a:r>
              <a:rPr lang="zh-CN" sz="2400" b="0">
                <a:solidFill>
                  <a:srgbClr val="000000"/>
                </a:solidFill>
                <a:latin typeface="微软雅黑" panose="020B0503020204020204" charset="-122"/>
                <a:ea typeface="微软雅黑" panose="020B0503020204020204" charset="-122"/>
                <a:cs typeface="微软雅黑" panose="020B0503020204020204" charset="-122"/>
              </a:rPr>
              <a:t>题型</a:t>
            </a:r>
            <a:r>
              <a:rPr lang="en-US" sz="2400" b="0">
                <a:solidFill>
                  <a:srgbClr val="000000"/>
                </a:solidFill>
                <a:latin typeface="微软雅黑" panose="020B0503020204020204" charset="-122"/>
                <a:ea typeface="微软雅黑" panose="020B0503020204020204" charset="-122"/>
                <a:cs typeface="微软雅黑" panose="020B0503020204020204" charset="-122"/>
              </a:rPr>
              <a:t>1:</a:t>
            </a:r>
            <a:r>
              <a:rPr lang="zh-CN" sz="2400" b="0">
                <a:solidFill>
                  <a:srgbClr val="000000"/>
                </a:solidFill>
                <a:latin typeface="微软雅黑" panose="020B0503020204020204" charset="-122"/>
                <a:ea typeface="微软雅黑" panose="020B0503020204020204" charset="-122"/>
                <a:cs typeface="微软雅黑" panose="020B0503020204020204" charset="-122"/>
              </a:rPr>
              <a:t>梳理小说情节</a:t>
            </a:r>
            <a:r>
              <a:rPr lang="en-US" sz="2400" b="0">
                <a:solidFill>
                  <a:srgbClr val="000000"/>
                </a:solidFill>
                <a:latin typeface="微软雅黑" panose="020B0503020204020204" charset="-122"/>
                <a:ea typeface="微软雅黑" panose="020B0503020204020204" charset="-122"/>
                <a:cs typeface="微软雅黑" panose="020B0503020204020204" charset="-122"/>
              </a:rPr>
              <a:t>(</a:t>
            </a:r>
            <a:r>
              <a:rPr lang="zh-CN" sz="2400" b="0">
                <a:solidFill>
                  <a:srgbClr val="000000"/>
                </a:solidFill>
                <a:latin typeface="微软雅黑" panose="020B0503020204020204" charset="-122"/>
                <a:ea typeface="微软雅黑" panose="020B0503020204020204" charset="-122"/>
                <a:cs typeface="微软雅黑" panose="020B0503020204020204" charset="-122"/>
              </a:rPr>
              <a:t>以教材《祝福》为例</a:t>
            </a:r>
            <a:r>
              <a:rPr lang="en-US" sz="2400" b="0">
                <a:solidFill>
                  <a:srgbClr val="000000"/>
                </a:solidFill>
                <a:latin typeface="微软雅黑" panose="020B0503020204020204" charset="-122"/>
                <a:ea typeface="微软雅黑" panose="020B0503020204020204" charset="-122"/>
                <a:cs typeface="微软雅黑" panose="020B0503020204020204" charset="-122"/>
              </a:rPr>
              <a:t>)</a:t>
            </a:r>
            <a:endParaRPr lang="en-US" altLang="en-US" sz="2400" b="0">
              <a:solidFill>
                <a:srgbClr val="000000"/>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75310" y="739775"/>
            <a:ext cx="10361295" cy="4599940"/>
          </a:xfrm>
          <a:prstGeom prst="rect">
            <a:avLst/>
          </a:prstGeom>
          <a:noFill/>
          <a:ln w="9525">
            <a:noFill/>
          </a:ln>
        </p:spPr>
        <p:txBody>
          <a:bodyPr>
            <a:noAutofit/>
          </a:bodyPr>
          <a:lstStyle/>
          <a:p>
            <a:pPr indent="0">
              <a:lnSpc>
                <a:spcPct val="150000"/>
              </a:lnSpc>
            </a:pPr>
            <a:r>
              <a:rPr lang="en-US" altLang="zh-CN" sz="2400" b="1" dirty="0" err="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一、小说情节结构“七模式</a:t>
            </a:r>
            <a:r>
              <a:rPr lang="en-US" altLang="zh-CN" sz="2400" b="1" dirty="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a:t>
            </a:r>
          </a:p>
          <a:p>
            <a:pPr indent="0">
              <a:lnSpc>
                <a:spcPct val="150000"/>
              </a:lnSpc>
            </a:pPr>
            <a:r>
              <a:rPr lang="en-US" altLang="zh-CN" sz="2400" dirty="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a:t>
            </a:r>
            <a:r>
              <a:rPr lang="en-US" altLang="zh-CN" sz="2400" b="0" dirty="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“梳理小说情节”要求考生能够按照一定的顺序梳理情节,并用简要的语言加以概括表述。对于这一考点,高考往往立足全文设题,考查对全文故事情节的梳理。命题角度一般分为</a:t>
            </a:r>
            <a:r>
              <a:rPr lang="en-US" altLang="zh-CN" sz="2400" b="0" dirty="0">
                <a:solidFill>
                  <a:srgbClr val="FF0000"/>
                </a:solidFill>
                <a:latin typeface="Times New Roman" panose="02020603050405020304" pitchFamily="34" charset="0"/>
                <a:ea typeface="Times New Roman" panose="02020603050405020304" pitchFamily="34" charset="0"/>
                <a:cs typeface="Times New Roman" panose="02020603050405020304" pitchFamily="34" charset="0"/>
              </a:rPr>
              <a:t>明考型</a:t>
            </a:r>
            <a:r>
              <a:rPr lang="en-US" altLang="zh-CN" sz="2400" b="0" dirty="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a:t>
            </a:r>
            <a:r>
              <a:rPr lang="en-US" altLang="zh-CN" sz="2400" b="0" dirty="0" err="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题干直接明确概括情节或梳理情节、脉络</a:t>
            </a:r>
            <a:r>
              <a:rPr lang="en-US" altLang="zh-CN" sz="2400" b="0" dirty="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a:t>
            </a:r>
            <a:r>
              <a:rPr lang="en-US" altLang="zh-CN" sz="2400" b="0" dirty="0" err="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和</a:t>
            </a:r>
            <a:r>
              <a:rPr lang="en-US" altLang="zh-CN" sz="2400" dirty="0" err="1">
                <a:solidFill>
                  <a:srgbClr val="FF0000"/>
                </a:solidFill>
                <a:latin typeface="Times New Roman" panose="02020603050405020304" pitchFamily="34" charset="0"/>
                <a:cs typeface="Times New Roman" panose="02020603050405020304" pitchFamily="34" charset="0"/>
              </a:rPr>
              <a:t>暗考型</a:t>
            </a:r>
            <a:r>
              <a:rPr lang="en-US" altLang="zh-CN" sz="2400" b="0" dirty="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a:t>
            </a:r>
            <a:r>
              <a:rPr lang="en-US" altLang="zh-CN" sz="2400" b="0" dirty="0" err="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题干要求概括人物的心理变化、态度变化、情感变化等</a:t>
            </a:r>
            <a:r>
              <a:rPr lang="en-US" altLang="zh-CN" sz="2400" b="0" dirty="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a:t>
            </a:r>
            <a:r>
              <a:rPr lang="en-US" altLang="zh-CN" sz="2400" b="0" dirty="0" err="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两种</a:t>
            </a:r>
            <a:r>
              <a:rPr lang="en-US" altLang="zh-CN" sz="2400" b="0" dirty="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a:t>
            </a:r>
          </a:p>
          <a:p>
            <a:pPr indent="0">
              <a:lnSpc>
                <a:spcPct val="150000"/>
              </a:lnSpc>
            </a:pPr>
            <a:r>
              <a:rPr lang="en-US" altLang="zh-CN" sz="2400" b="0" dirty="0" err="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梳理情节,就要掌握小说情节的结构模式。小说情节的结构主要包括</a:t>
            </a:r>
            <a:r>
              <a:rPr lang="en-US" altLang="zh-CN" sz="2400" dirty="0" err="1">
                <a:solidFill>
                  <a:srgbClr val="FF0000"/>
                </a:solidFill>
                <a:latin typeface="Times New Roman" panose="02020603050405020304" pitchFamily="34" charset="0"/>
                <a:cs typeface="Times New Roman" panose="02020603050405020304" pitchFamily="34" charset="0"/>
              </a:rPr>
              <a:t>情节的推进</a:t>
            </a:r>
            <a:r>
              <a:rPr lang="en-US" altLang="zh-CN" sz="2400" b="0" dirty="0" err="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a:t>
            </a:r>
            <a:r>
              <a:rPr lang="en-US" altLang="zh-CN" sz="2400" dirty="0" err="1">
                <a:solidFill>
                  <a:srgbClr val="FF0000"/>
                </a:solidFill>
                <a:latin typeface="Times New Roman" panose="02020603050405020304" pitchFamily="34" charset="0"/>
                <a:cs typeface="Times New Roman" panose="02020603050405020304" pitchFamily="34" charset="0"/>
              </a:rPr>
              <a:t>情绪的勾连</a:t>
            </a:r>
            <a:r>
              <a:rPr lang="en-US" altLang="zh-CN" sz="2400" b="0" dirty="0" err="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和</a:t>
            </a:r>
            <a:r>
              <a:rPr lang="en-US" altLang="zh-CN" sz="2400" dirty="0" err="1">
                <a:solidFill>
                  <a:srgbClr val="FF0000"/>
                </a:solidFill>
                <a:latin typeface="Times New Roman" panose="02020603050405020304" pitchFamily="34" charset="0"/>
                <a:cs typeface="Times New Roman" panose="02020603050405020304" pitchFamily="34" charset="0"/>
              </a:rPr>
              <a:t>材料的组织</a:t>
            </a:r>
            <a:r>
              <a:rPr lang="en-US" altLang="zh-CN" sz="2400" b="0" dirty="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a:t>
            </a:r>
          </a:p>
          <a:p>
            <a:pPr indent="0">
              <a:lnSpc>
                <a:spcPct val="150000"/>
              </a:lnSpc>
            </a:pPr>
            <a:r>
              <a:rPr lang="en-US" altLang="zh-CN" sz="2400" b="0" dirty="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clrChange>
              <a:clrFrom>
                <a:srgbClr val="FFFFFF">
                  <a:alpha val="100000"/>
                </a:srgbClr>
              </a:clrFrom>
              <a:clrTo>
                <a:srgbClr val="FFFFFF">
                  <a:alpha val="100000"/>
                  <a:alpha val="0"/>
                </a:srgbClr>
              </a:clrTo>
            </a:clrChange>
          </a:blip>
          <a:stretch>
            <a:fillRect/>
          </a:stretch>
        </p:blipFill>
        <p:spPr>
          <a:xfrm>
            <a:off x="5069840" y="1391920"/>
            <a:ext cx="6042660" cy="3651250"/>
          </a:xfrm>
          <a:prstGeom prst="rect">
            <a:avLst/>
          </a:prstGeom>
        </p:spPr>
      </p:pic>
      <p:sp>
        <p:nvSpPr>
          <p:cNvPr id="3" name="文本框 2"/>
          <p:cNvSpPr txBox="1"/>
          <p:nvPr/>
        </p:nvSpPr>
        <p:spPr>
          <a:xfrm>
            <a:off x="515620" y="1122045"/>
            <a:ext cx="4064000" cy="2306955"/>
          </a:xfrm>
          <a:prstGeom prst="rect">
            <a:avLst/>
          </a:prstGeom>
          <a:noFill/>
        </p:spPr>
        <p:txBody>
          <a:bodyPr wrap="square" rtlCol="0" anchor="t">
            <a:spAutoFit/>
          </a:bodyPr>
          <a:lstStyle/>
          <a:p>
            <a:pPr indent="0">
              <a:lnSpc>
                <a:spcPct val="150000"/>
              </a:lnSpc>
            </a:pPr>
            <a:r>
              <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a:t>
            </a:r>
            <a:r>
              <a:rPr lang="en-US" altLang="zh-CN" sz="2400" b="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1.传统模式</a:t>
            </a:r>
          </a:p>
          <a:p>
            <a:pPr indent="0">
              <a:lnSpc>
                <a:spcPct val="150000"/>
              </a:lnSpc>
            </a:pPr>
            <a:r>
              <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传统小说通常是以时空为本位的线性结构模式。</a:t>
            </a:r>
          </a:p>
          <a:p>
            <a:pPr indent="0">
              <a:lnSpc>
                <a:spcPct val="150000"/>
              </a:lnSpc>
            </a:pPr>
            <a:r>
              <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具体有以下三种:</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75310" y="739775"/>
            <a:ext cx="10361295" cy="4599940"/>
          </a:xfrm>
          <a:prstGeom prst="rect">
            <a:avLst/>
          </a:prstGeom>
          <a:noFill/>
          <a:ln w="9525">
            <a:noFill/>
          </a:ln>
        </p:spPr>
        <p:txBody>
          <a:bodyPr>
            <a:noAutofit/>
          </a:bodyPr>
          <a:lstStyle/>
          <a:p>
            <a:pPr indent="0">
              <a:lnSpc>
                <a:spcPct val="150000"/>
              </a:lnSpc>
            </a:pPr>
            <a:r>
              <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a:t>
            </a:r>
            <a:r>
              <a:rPr lang="en-US" altLang="zh-CN" sz="2400" b="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(2)摇摆式(一波三折式)</a:t>
            </a:r>
          </a:p>
          <a:p>
            <a:pPr indent="0">
              <a:lnSpc>
                <a:spcPct val="150000"/>
              </a:lnSpc>
            </a:pPr>
            <a:r>
              <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a:t>
            </a:r>
            <a:r>
              <a:rPr lang="en-US" altLang="zh-CN" sz="2400" b="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大多数小说的情节发展轨迹并不呈现为一条直线,不会一直循着开端、发展、高潮、结局行进,而往往会在发展或高潮处横生枝节,使情节发生波折,经历一定的波折后,再回到正轨,这就出现了情节的摇摆。情节的摇摆往往会赋予小说更摄人心魄的魅力。</a:t>
            </a:r>
          </a:p>
          <a:p>
            <a:pPr indent="0">
              <a:lnSpc>
                <a:spcPct val="150000"/>
              </a:lnSpc>
            </a:pPr>
            <a:r>
              <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a:t>
            </a:r>
            <a:r>
              <a:rPr lang="en-US" altLang="zh-CN" sz="2400" b="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(3)对话式</a:t>
            </a:r>
          </a:p>
          <a:p>
            <a:pPr indent="0">
              <a:lnSpc>
                <a:spcPct val="150000"/>
              </a:lnSpc>
            </a:pPr>
            <a:r>
              <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a:t>
            </a:r>
            <a:r>
              <a:rPr lang="en-US" altLang="zh-CN" sz="2400" b="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这一模式主要是以人物在特定的场景中富有个性的对话,构成作品的主体。言为心声,这种形式便于突出人物的性格特征,使结构简单明了。采用对话的模式,直接切入生活的横断面,透视人物的精神世界,将他们各自所持生活态度的差异展现出来,在有限的篇幅里,折射出较丰富的思想。</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652145" y="717550"/>
            <a:ext cx="5080000" cy="460375"/>
          </a:xfrm>
          <a:prstGeom prst="rect">
            <a:avLst/>
          </a:prstGeom>
          <a:noFill/>
          <a:ln w="9525">
            <a:noFill/>
          </a:ln>
        </p:spPr>
        <p:txBody>
          <a:bodyPr>
            <a:spAutoFit/>
          </a:bodyPr>
          <a:lstStyle/>
          <a:p>
            <a:pPr indent="0"/>
            <a:r>
              <a:rPr lang="en-US" altLang="zh-CN" sz="2400" b="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2.常见外国小说模式</a:t>
            </a:r>
          </a:p>
        </p:txBody>
      </p:sp>
      <p:graphicFrame>
        <p:nvGraphicFramePr>
          <p:cNvPr id="3" name="表格 2"/>
          <p:cNvGraphicFramePr/>
          <p:nvPr>
            <p:custDataLst>
              <p:tags r:id="rId1"/>
            </p:custDataLst>
          </p:nvPr>
        </p:nvGraphicFramePr>
        <p:xfrm>
          <a:off x="652145" y="1177925"/>
          <a:ext cx="10549255" cy="5662930"/>
        </p:xfrm>
        <a:graphic>
          <a:graphicData uri="http://schemas.openxmlformats.org/drawingml/2006/table">
            <a:tbl>
              <a:tblPr firstRow="1" bandRow="1">
                <a:tableStyleId>{5940675A-B579-460E-94D1-54222C63F5DA}</a:tableStyleId>
              </a:tblPr>
              <a:tblGrid>
                <a:gridCol w="1956435">
                  <a:extLst>
                    <a:ext uri="{9D8B030D-6E8A-4147-A177-3AD203B41FA5}">
                      <a16:colId xmlns:a16="http://schemas.microsoft.com/office/drawing/2014/main" val="20000"/>
                    </a:ext>
                  </a:extLst>
                </a:gridCol>
                <a:gridCol w="8592820">
                  <a:extLst>
                    <a:ext uri="{9D8B030D-6E8A-4147-A177-3AD203B41FA5}">
                      <a16:colId xmlns:a16="http://schemas.microsoft.com/office/drawing/2014/main" val="20001"/>
                    </a:ext>
                  </a:extLst>
                </a:gridCol>
              </a:tblGrid>
              <a:tr h="435610">
                <a:tc>
                  <a:txBody>
                    <a:bodyPr/>
                    <a:lstStyle/>
                    <a:p>
                      <a:pPr indent="0" algn="ctr" fontAlgn="auto">
                        <a:lnSpc>
                          <a:spcPct val="130000"/>
                        </a:lnSpc>
                        <a:buNone/>
                      </a:pPr>
                      <a:r>
                        <a:rPr lang="en-US" sz="2200" b="1">
                          <a:solidFill>
                            <a:srgbClr val="000000"/>
                          </a:solidFill>
                          <a:latin typeface="Times New Roman" panose="02020603050405020304" pitchFamily="34" charset="0"/>
                          <a:cs typeface="NEU-BZ-S92" charset="0"/>
                        </a:rPr>
                        <a:t>模式</a:t>
                      </a:r>
                      <a:endParaRPr lang="en-US" altLang="en-US" sz="2200" b="1">
                        <a:solidFill>
                          <a:srgbClr val="000000"/>
                        </a:solidFill>
                        <a:latin typeface="Times New Roman" panose="02020603050405020304" pitchFamily="34" charset="0"/>
                        <a:ea typeface="NEU-BZ-S92" charset="0"/>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30000"/>
                        </a:lnSpc>
                        <a:buNone/>
                      </a:pPr>
                      <a:r>
                        <a:rPr lang="en-US" sz="2200" b="1">
                          <a:solidFill>
                            <a:srgbClr val="000000"/>
                          </a:solidFill>
                          <a:latin typeface="Times New Roman" panose="02020603050405020304" pitchFamily="34" charset="0"/>
                          <a:cs typeface="NEU-BZ-S92" charset="0"/>
                        </a:rPr>
                        <a:t>解说</a:t>
                      </a:r>
                      <a:endParaRPr lang="en-US" altLang="en-US" sz="2200" b="1">
                        <a:solidFill>
                          <a:srgbClr val="000000"/>
                        </a:solidFill>
                        <a:latin typeface="Times New Roman" panose="02020603050405020304" pitchFamily="34" charset="0"/>
                        <a:ea typeface="NEU-BZ-S92" charset="0"/>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306830">
                <a:tc>
                  <a:txBody>
                    <a:bodyPr/>
                    <a:lstStyle/>
                    <a:p>
                      <a:pPr indent="0" algn="ctr" fontAlgn="auto">
                        <a:lnSpc>
                          <a:spcPct val="130000"/>
                        </a:lnSpc>
                        <a:buNone/>
                      </a:pPr>
                      <a:r>
                        <a:rPr lang="en-US" sz="2200" b="0">
                          <a:solidFill>
                            <a:srgbClr val="000000"/>
                          </a:solidFill>
                          <a:latin typeface="Times New Roman" panose="02020603050405020304" pitchFamily="34" charset="0"/>
                          <a:cs typeface="Times New Roman" panose="02020603050405020304" pitchFamily="34" charset="0"/>
                        </a:rPr>
                        <a:t>突转式(欧·亨利式)</a:t>
                      </a:r>
                      <a:endParaRPr lang="en-US" altLang="en-US" sz="2200" b="0">
                        <a:solidFill>
                          <a:srgbClr val="000000"/>
                        </a:solidFill>
                        <a:latin typeface="Times New Roman" panose="02020603050405020304" pitchFamily="34" charset="0"/>
                        <a:ea typeface="NEU-BZ-S92" charset="0"/>
                        <a:cs typeface="Times New Roman" panose="02020603050405020304" pitchFamily="34"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30000"/>
                        </a:lnSpc>
                        <a:buNone/>
                      </a:pPr>
                      <a:r>
                        <a:rPr lang="en-US" sz="2200" b="0">
                          <a:solidFill>
                            <a:srgbClr val="000000"/>
                          </a:solidFill>
                          <a:latin typeface="Times New Roman" panose="02020603050405020304" pitchFamily="34" charset="0"/>
                          <a:cs typeface="Times New Roman" panose="02020603050405020304" pitchFamily="34" charset="0"/>
                        </a:rPr>
                        <a:t>　　在结尾处情节突然向相反方向转变,揭示真相,而这个真相通常出人意料,但由于前面的情节早已埋下伏笔,所以一切又都在情理之中,从而增加小说情节的生动性。</a:t>
                      </a:r>
                      <a:endParaRPr lang="en-US" altLang="en-US" sz="2200" b="0">
                        <a:solidFill>
                          <a:srgbClr val="000000"/>
                        </a:solidFill>
                        <a:latin typeface="Times New Roman" panose="02020603050405020304" pitchFamily="34" charset="0"/>
                        <a:ea typeface="NEU-BZ-S92" charset="0"/>
                        <a:cs typeface="Times New Roman" panose="02020603050405020304" pitchFamily="34"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742440">
                <a:tc>
                  <a:txBody>
                    <a:bodyPr/>
                    <a:lstStyle/>
                    <a:p>
                      <a:pPr indent="0" algn="ctr" fontAlgn="auto">
                        <a:lnSpc>
                          <a:spcPct val="130000"/>
                        </a:lnSpc>
                        <a:buNone/>
                      </a:pPr>
                      <a:r>
                        <a:rPr lang="en-US" sz="2200" b="0">
                          <a:solidFill>
                            <a:srgbClr val="000000"/>
                          </a:solidFill>
                          <a:latin typeface="Times New Roman" panose="02020603050405020304" pitchFamily="34" charset="0"/>
                          <a:cs typeface="NEU-BZ-S92" charset="0"/>
                        </a:rPr>
                        <a:t>延迟式</a:t>
                      </a:r>
                      <a:endParaRPr lang="en-US" altLang="en-US" sz="2200" b="0">
                        <a:solidFill>
                          <a:srgbClr val="000000"/>
                        </a:solidFill>
                        <a:latin typeface="Times New Roman" panose="02020603050405020304" pitchFamily="34" charset="0"/>
                        <a:ea typeface="NEU-BZ-S92" charset="0"/>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30000"/>
                        </a:lnSpc>
                        <a:buNone/>
                      </a:pPr>
                      <a:r>
                        <a:rPr lang="en-US" sz="2200" b="0">
                          <a:solidFill>
                            <a:srgbClr val="000000"/>
                          </a:solidFill>
                          <a:latin typeface="Times New Roman" panose="02020603050405020304" pitchFamily="34" charset="0"/>
                          <a:cs typeface="Times New Roman" panose="02020603050405020304" pitchFamily="34" charset="0"/>
                        </a:rPr>
                        <a:t>　　作者竭力设置障碍,又不使读者觉得希望完全破灭,在这种捉迷藏式的游戏中,一环扣一环,实现小说的结构张力。如《牲畜林》:朱阿五次准备开枪打德国兵都没有成功,作者一次又一次推迟小说的高潮和结局。这种情节设置作为小说的一种结构特点,叫作“延迟”。</a:t>
                      </a:r>
                      <a:endParaRPr lang="en-US" altLang="en-US" sz="2200" b="0">
                        <a:solidFill>
                          <a:srgbClr val="000000"/>
                        </a:solidFill>
                        <a:latin typeface="Times New Roman" panose="02020603050405020304" pitchFamily="34" charset="0"/>
                        <a:ea typeface="NEU-BZ-S92" charset="0"/>
                        <a:cs typeface="Times New Roman" panose="02020603050405020304" pitchFamily="34"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178050">
                <a:tc>
                  <a:txBody>
                    <a:bodyPr/>
                    <a:lstStyle/>
                    <a:p>
                      <a:pPr indent="0" algn="ctr" fontAlgn="auto">
                        <a:lnSpc>
                          <a:spcPct val="130000"/>
                        </a:lnSpc>
                        <a:buNone/>
                      </a:pPr>
                      <a:r>
                        <a:rPr lang="en-US" sz="2200" b="0">
                          <a:solidFill>
                            <a:srgbClr val="000000"/>
                          </a:solidFill>
                          <a:latin typeface="Times New Roman" panose="02020603050405020304" pitchFamily="34" charset="0"/>
                          <a:cs typeface="NEU-BZ-S92" charset="0"/>
                        </a:rPr>
                        <a:t>横截面式</a:t>
                      </a:r>
                      <a:endParaRPr lang="en-US" altLang="en-US" sz="2200" b="0">
                        <a:solidFill>
                          <a:srgbClr val="000000"/>
                        </a:solidFill>
                        <a:latin typeface="Times New Roman" panose="02020603050405020304" pitchFamily="34" charset="0"/>
                        <a:ea typeface="NEU-BZ-S92" charset="0"/>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30000"/>
                        </a:lnSpc>
                        <a:buNone/>
                      </a:pPr>
                      <a:r>
                        <a:rPr lang="en-US" sz="2200" b="0">
                          <a:solidFill>
                            <a:srgbClr val="000000"/>
                          </a:solidFill>
                          <a:latin typeface="Times New Roman" panose="02020603050405020304" pitchFamily="34" charset="0"/>
                          <a:cs typeface="Times New Roman" panose="02020603050405020304" pitchFamily="34" charset="0"/>
                        </a:rPr>
                        <a:t>　　将时空浓缩到一个小小的点上,在精巧的结构中展开漫长的时间和立体的无限空间。如《半张纸》:小切口,深掘进,着眼点不在于这个切口,而在于它投射出来的生活记忆。作品巧妙地以半张纸上的名字、电话号码等为顺序,一一展开对往事的回忆。将一个个并不连贯的生活片段连缀成一幅完整的人生图景。</a:t>
                      </a:r>
                      <a:endParaRPr lang="en-US" altLang="en-US" sz="2200" b="0">
                        <a:solidFill>
                          <a:srgbClr val="000000"/>
                        </a:solidFill>
                        <a:latin typeface="Times New Roman" panose="02020603050405020304" pitchFamily="34" charset="0"/>
                        <a:ea typeface="NEU-BZ-S92" charset="0"/>
                        <a:cs typeface="Times New Roman" panose="02020603050405020304" pitchFamily="34"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p:nvPr>
            <p:custDataLst>
              <p:tags r:id="rId1"/>
            </p:custDataLst>
          </p:nvPr>
        </p:nvGraphicFramePr>
        <p:xfrm>
          <a:off x="623570" y="852170"/>
          <a:ext cx="10549255" cy="3003931"/>
        </p:xfrm>
        <a:graphic>
          <a:graphicData uri="http://schemas.openxmlformats.org/drawingml/2006/table">
            <a:tbl>
              <a:tblPr firstRow="1" bandRow="1">
                <a:tableStyleId>{5940675A-B579-460E-94D1-54222C63F5DA}</a:tableStyleId>
              </a:tblPr>
              <a:tblGrid>
                <a:gridCol w="1956435">
                  <a:extLst>
                    <a:ext uri="{9D8B030D-6E8A-4147-A177-3AD203B41FA5}">
                      <a16:colId xmlns:a16="http://schemas.microsoft.com/office/drawing/2014/main" val="20000"/>
                    </a:ext>
                  </a:extLst>
                </a:gridCol>
                <a:gridCol w="8592820">
                  <a:extLst>
                    <a:ext uri="{9D8B030D-6E8A-4147-A177-3AD203B41FA5}">
                      <a16:colId xmlns:a16="http://schemas.microsoft.com/office/drawing/2014/main" val="20001"/>
                    </a:ext>
                  </a:extLst>
                </a:gridCol>
              </a:tblGrid>
              <a:tr h="435610">
                <a:tc>
                  <a:txBody>
                    <a:bodyPr/>
                    <a:lstStyle/>
                    <a:p>
                      <a:pPr indent="0" algn="ctr" fontAlgn="auto">
                        <a:lnSpc>
                          <a:spcPct val="130000"/>
                        </a:lnSpc>
                        <a:buNone/>
                      </a:pPr>
                      <a:r>
                        <a:rPr lang="en-US" sz="2200" b="1">
                          <a:solidFill>
                            <a:srgbClr val="000000"/>
                          </a:solidFill>
                          <a:latin typeface="Times New Roman" panose="02020603050405020304" pitchFamily="34" charset="0"/>
                          <a:cs typeface="NEU-BZ-S92" charset="0"/>
                        </a:rPr>
                        <a:t>模式</a:t>
                      </a:r>
                      <a:endParaRPr lang="en-US" altLang="en-US" sz="2200" b="1">
                        <a:solidFill>
                          <a:srgbClr val="000000"/>
                        </a:solidFill>
                        <a:latin typeface="Times New Roman" panose="02020603050405020304" pitchFamily="34" charset="0"/>
                        <a:ea typeface="NEU-BZ-S92" charset="0"/>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30000"/>
                        </a:lnSpc>
                        <a:buNone/>
                      </a:pPr>
                      <a:r>
                        <a:rPr lang="en-US" sz="2200" b="1">
                          <a:solidFill>
                            <a:srgbClr val="000000"/>
                          </a:solidFill>
                          <a:latin typeface="Times New Roman" panose="02020603050405020304" pitchFamily="34" charset="0"/>
                          <a:cs typeface="NEU-BZ-S92" charset="0"/>
                        </a:rPr>
                        <a:t>解说</a:t>
                      </a:r>
                      <a:endParaRPr lang="en-US" altLang="en-US" sz="2200" b="1">
                        <a:solidFill>
                          <a:srgbClr val="000000"/>
                        </a:solidFill>
                        <a:latin typeface="Times New Roman" panose="02020603050405020304" pitchFamily="34" charset="0"/>
                        <a:ea typeface="NEU-BZ-S92" charset="0"/>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442085">
                <a:tc>
                  <a:txBody>
                    <a:bodyPr/>
                    <a:lstStyle/>
                    <a:p>
                      <a:pPr indent="0" algn="ctr" fontAlgn="auto">
                        <a:lnSpc>
                          <a:spcPct val="130000"/>
                        </a:lnSpc>
                        <a:buNone/>
                      </a:pPr>
                      <a:r>
                        <a:rPr lang="en-US" sz="2200" b="0">
                          <a:solidFill>
                            <a:srgbClr val="000000"/>
                          </a:solidFill>
                          <a:latin typeface="Times New Roman" panose="02020603050405020304" pitchFamily="34" charset="0"/>
                          <a:cs typeface="NEU-BZ-S92" charset="0"/>
                        </a:rPr>
                        <a:t>意识流</a:t>
                      </a:r>
                      <a:endParaRPr lang="en-US" altLang="en-US" sz="2200" b="0">
                        <a:solidFill>
                          <a:srgbClr val="000000"/>
                        </a:solidFill>
                        <a:latin typeface="Times New Roman" panose="02020603050405020304" pitchFamily="34" charset="0"/>
                        <a:ea typeface="NEU-BZ-S92" charset="0"/>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30000"/>
                        </a:lnSpc>
                        <a:buNone/>
                      </a:pPr>
                      <a:r>
                        <a:rPr lang="en-US" sz="2200" b="0">
                          <a:solidFill>
                            <a:srgbClr val="000000"/>
                          </a:solidFill>
                          <a:latin typeface="Times New Roman" panose="02020603050405020304" pitchFamily="34" charset="0"/>
                          <a:cs typeface="Times New Roman" panose="02020603050405020304" pitchFamily="34" charset="0"/>
                        </a:rPr>
                        <a:t>　　它打破了时间这一恒常的维度,让人物的意识在超时间的空间里按照心理时序任意往来。如《墙上的斑点》:作品通过一个妇女看到墙上一个模糊不清的斑点而引起无限联想的意识流动的过程,揭示人物丰富和易于变化的内心世界。这类小说不注重表现事件、人物之间的关系,而把创作重心放在对人物思想感情流程的再现上,讲究环境和景物描写的印象效果。</a:t>
                      </a:r>
                      <a:endParaRPr lang="en-US" altLang="en-US" sz="2200" b="0">
                        <a:solidFill>
                          <a:srgbClr val="000000"/>
                        </a:solidFill>
                        <a:latin typeface="Times New Roman" panose="02020603050405020304" pitchFamily="34" charset="0"/>
                        <a:ea typeface="NEU-BZ-S92" charset="0"/>
                        <a:cs typeface="Times New Roman" panose="02020603050405020304" pitchFamily="34"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738505" y="824230"/>
            <a:ext cx="5080000" cy="460375"/>
          </a:xfrm>
          <a:prstGeom prst="rect">
            <a:avLst/>
          </a:prstGeom>
          <a:noFill/>
          <a:ln w="9525">
            <a:noFill/>
          </a:ln>
        </p:spPr>
        <p:txBody>
          <a:bodyPr>
            <a:spAutoFit/>
          </a:bodyPr>
          <a:lstStyle/>
          <a:p>
            <a:pPr indent="0"/>
            <a:r>
              <a:rPr lang="zh-CN" sz="2400" b="1">
                <a:solidFill>
                  <a:srgbClr val="000000"/>
                </a:solidFill>
                <a:latin typeface="Times New Roman" panose="02020603050405020304" pitchFamily="34" charset="0"/>
                <a:cs typeface="Times New Roman" panose="02020603050405020304" pitchFamily="34" charset="0"/>
              </a:rPr>
              <a:t>二、小说</a:t>
            </a:r>
            <a:r>
              <a:rPr lang="en-US" sz="2400" b="1">
                <a:solidFill>
                  <a:srgbClr val="000000"/>
                </a:solidFill>
                <a:latin typeface="Times New Roman" panose="02020603050405020304" pitchFamily="34" charset="0"/>
                <a:cs typeface="Times New Roman" panose="02020603050405020304" pitchFamily="34" charset="0"/>
              </a:rPr>
              <a:t>情节</a:t>
            </a:r>
            <a:r>
              <a:rPr lang="zh-CN" sz="2400" b="1">
                <a:solidFill>
                  <a:srgbClr val="000000"/>
                </a:solidFill>
                <a:latin typeface="Times New Roman" panose="02020603050405020304" pitchFamily="34" charset="0"/>
                <a:cs typeface="Times New Roman" panose="02020603050405020304" pitchFamily="34" charset="0"/>
              </a:rPr>
              <a:t>命题</a:t>
            </a:r>
            <a:r>
              <a:rPr lang="en-US" sz="2400" b="1">
                <a:solidFill>
                  <a:srgbClr val="000000"/>
                </a:solidFill>
                <a:latin typeface="Times New Roman" panose="02020603050405020304" pitchFamily="34" charset="0"/>
                <a:cs typeface="Times New Roman" panose="02020603050405020304" pitchFamily="34" charset="0"/>
              </a:rPr>
              <a:t>“</a:t>
            </a:r>
            <a:r>
              <a:rPr lang="zh-CN" sz="2400" b="1">
                <a:solidFill>
                  <a:srgbClr val="000000"/>
                </a:solidFill>
                <a:latin typeface="Times New Roman" panose="02020603050405020304" pitchFamily="34" charset="0"/>
                <a:cs typeface="Times New Roman" panose="02020603050405020304" pitchFamily="34" charset="0"/>
              </a:rPr>
              <a:t>两类型</a:t>
            </a:r>
            <a:r>
              <a:rPr lang="en-US" sz="2400" b="1">
                <a:solidFill>
                  <a:srgbClr val="000000"/>
                </a:solidFill>
                <a:latin typeface="Times New Roman" panose="02020603050405020304" pitchFamily="34" charset="0"/>
                <a:cs typeface="Times New Roman" panose="02020603050405020304" pitchFamily="34" charset="0"/>
              </a:rPr>
              <a:t>”</a:t>
            </a:r>
            <a:endParaRPr lang="en-US" altLang="en-US" sz="2400" b="1">
              <a:solidFill>
                <a:srgbClr val="000000"/>
              </a:solidFill>
              <a:latin typeface="Times New Roman" panose="02020603050405020304" pitchFamily="34" charset="0"/>
              <a:cs typeface="Times New Roman" panose="02020603050405020304" pitchFamily="34" charset="0"/>
            </a:endParaRPr>
          </a:p>
        </p:txBody>
      </p:sp>
      <p:graphicFrame>
        <p:nvGraphicFramePr>
          <p:cNvPr id="4" name="表格 3"/>
          <p:cNvGraphicFramePr/>
          <p:nvPr>
            <p:custDataLst>
              <p:tags r:id="rId1"/>
            </p:custDataLst>
          </p:nvPr>
        </p:nvGraphicFramePr>
        <p:xfrm>
          <a:off x="738505" y="1284605"/>
          <a:ext cx="10393680" cy="4555681"/>
        </p:xfrm>
        <a:graphic>
          <a:graphicData uri="http://schemas.openxmlformats.org/drawingml/2006/table">
            <a:tbl>
              <a:tblPr firstRow="1" bandRow="1">
                <a:tableStyleId>{5940675A-B579-460E-94D1-54222C63F5DA}</a:tableStyleId>
              </a:tblPr>
              <a:tblGrid>
                <a:gridCol w="1925320">
                  <a:extLst>
                    <a:ext uri="{9D8B030D-6E8A-4147-A177-3AD203B41FA5}">
                      <a16:colId xmlns:a16="http://schemas.microsoft.com/office/drawing/2014/main" val="20000"/>
                    </a:ext>
                  </a:extLst>
                </a:gridCol>
                <a:gridCol w="4231005">
                  <a:extLst>
                    <a:ext uri="{9D8B030D-6E8A-4147-A177-3AD203B41FA5}">
                      <a16:colId xmlns:a16="http://schemas.microsoft.com/office/drawing/2014/main" val="20001"/>
                    </a:ext>
                  </a:extLst>
                </a:gridCol>
                <a:gridCol w="4237355">
                  <a:extLst>
                    <a:ext uri="{9D8B030D-6E8A-4147-A177-3AD203B41FA5}">
                      <a16:colId xmlns:a16="http://schemas.microsoft.com/office/drawing/2014/main" val="20002"/>
                    </a:ext>
                  </a:extLst>
                </a:gridCol>
              </a:tblGrid>
              <a:tr h="344170">
                <a:tc>
                  <a:txBody>
                    <a:bodyPr/>
                    <a:lstStyle/>
                    <a:p>
                      <a:pPr indent="0" algn="ctr" fontAlgn="auto">
                        <a:lnSpc>
                          <a:spcPct val="130000"/>
                        </a:lnSpc>
                        <a:buNone/>
                      </a:pPr>
                      <a:r>
                        <a:rPr lang="en-US" altLang="zh-CN" sz="2400" b="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类型</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30000"/>
                        </a:lnSpc>
                        <a:buNone/>
                      </a:pPr>
                      <a:r>
                        <a:rPr lang="en-US" altLang="zh-CN" sz="2400" b="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设问形式</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30000"/>
                        </a:lnSpc>
                        <a:buNone/>
                      </a:pPr>
                      <a:r>
                        <a:rPr lang="en-US" altLang="zh-CN" sz="2400" b="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审题定向</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53995">
                <a:tc>
                  <a:txBody>
                    <a:bodyPr/>
                    <a:lstStyle/>
                    <a:p>
                      <a:pPr indent="0" algn="ctr" fontAlgn="auto">
                        <a:lnSpc>
                          <a:spcPct val="130000"/>
                        </a:lnSpc>
                        <a:buNone/>
                      </a:pPr>
                      <a:r>
                        <a:rPr lang="en-US" sz="2200" b="0">
                          <a:solidFill>
                            <a:srgbClr val="000000"/>
                          </a:solidFill>
                          <a:latin typeface="Times New Roman" panose="02020603050405020304" pitchFamily="34" charset="0"/>
                          <a:cs typeface="Times New Roman" panose="02020603050405020304" pitchFamily="34" charset="0"/>
                        </a:rPr>
                        <a:t>暗考型</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30000"/>
                        </a:lnSpc>
                        <a:buNone/>
                      </a:pPr>
                      <a:r>
                        <a:rPr lang="en-US" sz="2200" b="0">
                          <a:solidFill>
                            <a:srgbClr val="000000"/>
                          </a:solidFill>
                          <a:latin typeface="Times New Roman" panose="02020603050405020304" pitchFamily="34" charset="0"/>
                          <a:cs typeface="Times New Roman" panose="02020603050405020304" pitchFamily="34" charset="0"/>
                        </a:rPr>
                        <a:t>　　1.(2021年全国乙卷)买卖瓷盘的过程中,杨成岳的心理发生了哪些变化?请结合作品简要说明。</a:t>
                      </a:r>
                    </a:p>
                    <a:p>
                      <a:pPr indent="0" fontAlgn="auto">
                        <a:lnSpc>
                          <a:spcPct val="130000"/>
                        </a:lnSpc>
                        <a:buNone/>
                      </a:pPr>
                      <a:r>
                        <a:rPr lang="en-US" sz="2200">
                          <a:solidFill>
                            <a:srgbClr val="000000"/>
                          </a:solidFill>
                          <a:latin typeface="Times New Roman" panose="02020603050405020304" pitchFamily="34" charset="0"/>
                          <a:cs typeface="Times New Roman" panose="02020603050405020304" pitchFamily="34" charset="0"/>
                          <a:sym typeface="+mn-ea"/>
                        </a:rPr>
                        <a:t>　　</a:t>
                      </a:r>
                      <a:r>
                        <a:rPr lang="en-US" sz="2200" b="0">
                          <a:solidFill>
                            <a:srgbClr val="000000"/>
                          </a:solidFill>
                          <a:latin typeface="Times New Roman" panose="02020603050405020304" pitchFamily="34" charset="0"/>
                          <a:cs typeface="Times New Roman" panose="02020603050405020304" pitchFamily="34" charset="0"/>
                        </a:rPr>
                        <a:t> 2.(2018年全国Ⅲ卷)请简要分析文中先行者的心理变化过程。</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30000"/>
                        </a:lnSpc>
                        <a:buNone/>
                      </a:pPr>
                      <a:r>
                        <a:rPr lang="en-US" sz="2200" b="0">
                          <a:solidFill>
                            <a:srgbClr val="000000"/>
                          </a:solidFill>
                          <a:latin typeface="Times New Roman" panose="02020603050405020304" pitchFamily="34" charset="0"/>
                          <a:cs typeface="Times New Roman" panose="02020603050405020304" pitchFamily="34" charset="0"/>
                        </a:rPr>
                        <a:t>　　题干没有明确要求概括或梳理情节、脉络,而是要求概括人物的心理、态度、情感变化等。这类题目实际上也属于情节梳理题,只是答题方向不同。</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377315">
                <a:tc>
                  <a:txBody>
                    <a:bodyPr/>
                    <a:lstStyle/>
                    <a:p>
                      <a:pPr indent="0" algn="ctr" fontAlgn="auto">
                        <a:lnSpc>
                          <a:spcPct val="130000"/>
                        </a:lnSpc>
                        <a:buNone/>
                      </a:pPr>
                      <a:r>
                        <a:rPr lang="en-US" sz="2200" b="0">
                          <a:solidFill>
                            <a:srgbClr val="000000"/>
                          </a:solidFill>
                          <a:latin typeface="Times New Roman" panose="02020603050405020304" pitchFamily="34" charset="0"/>
                          <a:cs typeface="Times New Roman" panose="02020603050405020304" pitchFamily="34" charset="0"/>
                        </a:rPr>
                        <a:t>明考型</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30000"/>
                        </a:lnSpc>
                        <a:buNone/>
                      </a:pPr>
                      <a:r>
                        <a:rPr lang="en-US" sz="2200" b="0">
                          <a:solidFill>
                            <a:srgbClr val="000000"/>
                          </a:solidFill>
                          <a:latin typeface="Times New Roman" panose="02020603050405020304" pitchFamily="34" charset="0"/>
                          <a:cs typeface="Times New Roman" panose="02020603050405020304" pitchFamily="34" charset="0"/>
                        </a:rPr>
                        <a:t>　　(2013年重庆卷)请围绕主人公贝尔蒂梳理文章的基本情节。</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30000"/>
                        </a:lnSpc>
                        <a:buNone/>
                      </a:pPr>
                      <a:r>
                        <a:rPr lang="en-US" sz="2200" b="0">
                          <a:solidFill>
                            <a:srgbClr val="000000"/>
                          </a:solidFill>
                          <a:latin typeface="Times New Roman" panose="02020603050405020304" pitchFamily="34" charset="0"/>
                          <a:cs typeface="Times New Roman" panose="02020603050405020304" pitchFamily="34" charset="0"/>
                        </a:rPr>
                        <a:t>　　题干中往往有“概括”“梳理”等作答动词和“情节”“脉络”等表答题方向的名词。</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stretch>
            <a:fillRect/>
          </a:stretch>
        </p:blipFill>
        <p:spPr>
          <a:xfrm>
            <a:off x="1188720" y="1178560"/>
            <a:ext cx="6969760" cy="461645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97535" y="824230"/>
            <a:ext cx="5080000" cy="460375"/>
          </a:xfrm>
          <a:prstGeom prst="rect">
            <a:avLst/>
          </a:prstGeom>
          <a:noFill/>
          <a:ln w="9525">
            <a:noFill/>
          </a:ln>
        </p:spPr>
        <p:txBody>
          <a:bodyPr>
            <a:spAutoFit/>
          </a:bodyPr>
          <a:lstStyle/>
          <a:p>
            <a:pPr indent="0"/>
            <a:r>
              <a:rPr sz="2400" b="1">
                <a:solidFill>
                  <a:srgbClr val="000000"/>
                </a:solidFill>
                <a:latin typeface="Times New Roman" panose="02020603050405020304" pitchFamily="34" charset="0"/>
                <a:cs typeface="Times New Roman" panose="02020603050405020304" pitchFamily="34" charset="0"/>
              </a:rPr>
              <a:t>三、概括小说情节“四方法”</a:t>
            </a:r>
          </a:p>
        </p:txBody>
      </p:sp>
      <p:graphicFrame>
        <p:nvGraphicFramePr>
          <p:cNvPr id="4" name="表格 3"/>
          <p:cNvGraphicFramePr/>
          <p:nvPr>
            <p:custDataLst>
              <p:tags r:id="rId1"/>
            </p:custDataLst>
          </p:nvPr>
        </p:nvGraphicFramePr>
        <p:xfrm>
          <a:off x="738505" y="1284605"/>
          <a:ext cx="9998710" cy="4977130"/>
        </p:xfrm>
        <a:graphic>
          <a:graphicData uri="http://schemas.openxmlformats.org/drawingml/2006/table">
            <a:tbl>
              <a:tblPr firstRow="1" bandRow="1">
                <a:tableStyleId>{5940675A-B579-460E-94D1-54222C63F5DA}</a:tableStyleId>
              </a:tblPr>
              <a:tblGrid>
                <a:gridCol w="2509520">
                  <a:extLst>
                    <a:ext uri="{9D8B030D-6E8A-4147-A177-3AD203B41FA5}">
                      <a16:colId xmlns:a16="http://schemas.microsoft.com/office/drawing/2014/main" val="20000"/>
                    </a:ext>
                  </a:extLst>
                </a:gridCol>
                <a:gridCol w="7489190">
                  <a:extLst>
                    <a:ext uri="{9D8B030D-6E8A-4147-A177-3AD203B41FA5}">
                      <a16:colId xmlns:a16="http://schemas.microsoft.com/office/drawing/2014/main" val="20001"/>
                    </a:ext>
                  </a:extLst>
                </a:gridCol>
              </a:tblGrid>
              <a:tr h="551180">
                <a:tc>
                  <a:txBody>
                    <a:bodyPr/>
                    <a:lstStyle/>
                    <a:p>
                      <a:pPr indent="0" algn="ctr">
                        <a:lnSpc>
                          <a:spcPct val="150000"/>
                        </a:lnSpc>
                        <a:buNone/>
                      </a:pPr>
                      <a:r>
                        <a:rPr lang="en-US" sz="2200" b="1">
                          <a:solidFill>
                            <a:srgbClr val="000000"/>
                          </a:solidFill>
                          <a:latin typeface="Times New Roman" panose="02020603050405020304" pitchFamily="34" charset="0"/>
                          <a:cs typeface="NEU-BZ-S92" charset="0"/>
                        </a:rPr>
                        <a:t>技法</a:t>
                      </a:r>
                      <a:endParaRPr lang="en-US" altLang="en-US" sz="2200" b="1">
                        <a:solidFill>
                          <a:srgbClr val="000000"/>
                        </a:solidFill>
                        <a:latin typeface="Times New Roman" panose="02020603050405020304" pitchFamily="34" charset="0"/>
                        <a:ea typeface="NEU-BZ-S92" charset="0"/>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en-US" sz="2200" b="1">
                          <a:solidFill>
                            <a:srgbClr val="000000"/>
                          </a:solidFill>
                          <a:latin typeface="Times New Roman" panose="02020603050405020304" pitchFamily="34" charset="0"/>
                          <a:cs typeface="NEU-BZ-S92" charset="0"/>
                        </a:rPr>
                        <a:t>解说</a:t>
                      </a:r>
                      <a:endParaRPr lang="en-US" altLang="en-US" sz="2200" b="1">
                        <a:solidFill>
                          <a:srgbClr val="000000"/>
                        </a:solidFill>
                        <a:latin typeface="Times New Roman" panose="02020603050405020304" pitchFamily="34" charset="0"/>
                        <a:ea typeface="NEU-BZ-S92" charset="0"/>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20595">
                <a:tc>
                  <a:txBody>
                    <a:bodyPr/>
                    <a:lstStyle/>
                    <a:p>
                      <a:pPr indent="0" algn="ctr">
                        <a:lnSpc>
                          <a:spcPct val="150000"/>
                        </a:lnSpc>
                        <a:buNone/>
                      </a:pPr>
                      <a:r>
                        <a:rPr lang="en-US" sz="2200" b="0">
                          <a:solidFill>
                            <a:srgbClr val="000000"/>
                          </a:solidFill>
                          <a:latin typeface="Times New Roman" panose="02020603050405020304" pitchFamily="34" charset="0"/>
                          <a:cs typeface="NEU-BZ-S92" charset="0"/>
                        </a:rPr>
                        <a:t>结构连贯法</a:t>
                      </a:r>
                      <a:endParaRPr lang="en-US" altLang="en-US" sz="2200" b="0">
                        <a:solidFill>
                          <a:srgbClr val="000000"/>
                        </a:solidFill>
                        <a:latin typeface="Times New Roman" panose="02020603050405020304" pitchFamily="34" charset="0"/>
                        <a:ea typeface="NEU-BZ-S92" charset="0"/>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en-US" sz="2200" b="0">
                          <a:solidFill>
                            <a:srgbClr val="000000"/>
                          </a:solidFill>
                          <a:latin typeface="Times New Roman" panose="02020603050405020304" pitchFamily="34" charset="0"/>
                          <a:cs typeface="Times New Roman" panose="02020603050405020304" pitchFamily="34" charset="0"/>
                        </a:rPr>
                        <a:t>　　厘清小说的结构层次,按小说的叙述顺序、情节发展中“开端、发展、高潮、结局”的结构脉络进行梳理。(如《祝福》)</a:t>
                      </a:r>
                      <a:endParaRPr lang="en-US" altLang="en-US" sz="2200" b="0">
                        <a:solidFill>
                          <a:srgbClr val="000000"/>
                        </a:solidFill>
                        <a:latin typeface="Times New Roman" panose="02020603050405020304" pitchFamily="34" charset="0"/>
                        <a:ea typeface="NEU-BZ-S92" charset="0"/>
                        <a:cs typeface="Times New Roman" panose="02020603050405020304" pitchFamily="34"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05355">
                <a:tc>
                  <a:txBody>
                    <a:bodyPr/>
                    <a:lstStyle/>
                    <a:p>
                      <a:pPr indent="0" algn="ctr">
                        <a:lnSpc>
                          <a:spcPct val="150000"/>
                        </a:lnSpc>
                        <a:buNone/>
                      </a:pPr>
                      <a:r>
                        <a:rPr lang="en-US" sz="2200" b="0">
                          <a:solidFill>
                            <a:srgbClr val="000000"/>
                          </a:solidFill>
                          <a:latin typeface="Times New Roman" panose="02020603050405020304" pitchFamily="34" charset="0"/>
                          <a:cs typeface="NEU-BZ-S92" charset="0"/>
                        </a:rPr>
                        <a:t>场面连贯法</a:t>
                      </a:r>
                      <a:endParaRPr lang="en-US" altLang="en-US" sz="2200" b="0">
                        <a:solidFill>
                          <a:srgbClr val="000000"/>
                        </a:solidFill>
                        <a:latin typeface="Times New Roman" panose="02020603050405020304" pitchFamily="34" charset="0"/>
                        <a:ea typeface="NEU-BZ-S92" charset="0"/>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en-US" sz="2200" b="0">
                          <a:solidFill>
                            <a:srgbClr val="000000"/>
                          </a:solidFill>
                          <a:latin typeface="Times New Roman" panose="02020603050405020304" pitchFamily="34" charset="0"/>
                          <a:cs typeface="Times New Roman" panose="02020603050405020304" pitchFamily="34" charset="0"/>
                        </a:rPr>
                        <a:t>　　小说中的场面是人物活动的重要场所,有些小说中一个场面就可以梳理为一个情节。(如《林教头风雪山神庙》:酒店遇故交→买刀寻仇人→看管草料场→山神庙复仇)</a:t>
                      </a:r>
                      <a:endParaRPr lang="en-US" altLang="en-US" sz="2200" b="0">
                        <a:solidFill>
                          <a:srgbClr val="000000"/>
                        </a:solidFill>
                        <a:latin typeface="Times New Roman" panose="02020603050405020304" pitchFamily="34" charset="0"/>
                        <a:ea typeface="NEU-BZ-S92" charset="0"/>
                        <a:cs typeface="Times New Roman" panose="02020603050405020304" pitchFamily="34"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p:nvPr>
            <p:custDataLst>
              <p:tags r:id="rId1"/>
            </p:custDataLst>
          </p:nvPr>
        </p:nvGraphicFramePr>
        <p:xfrm>
          <a:off x="738505" y="1284605"/>
          <a:ext cx="9998710" cy="4977130"/>
        </p:xfrm>
        <a:graphic>
          <a:graphicData uri="http://schemas.openxmlformats.org/drawingml/2006/table">
            <a:tbl>
              <a:tblPr firstRow="1" bandRow="1">
                <a:tableStyleId>{5940675A-B579-460E-94D1-54222C63F5DA}</a:tableStyleId>
              </a:tblPr>
              <a:tblGrid>
                <a:gridCol w="2509520">
                  <a:extLst>
                    <a:ext uri="{9D8B030D-6E8A-4147-A177-3AD203B41FA5}">
                      <a16:colId xmlns:a16="http://schemas.microsoft.com/office/drawing/2014/main" val="20000"/>
                    </a:ext>
                  </a:extLst>
                </a:gridCol>
                <a:gridCol w="7489190">
                  <a:extLst>
                    <a:ext uri="{9D8B030D-6E8A-4147-A177-3AD203B41FA5}">
                      <a16:colId xmlns:a16="http://schemas.microsoft.com/office/drawing/2014/main" val="20001"/>
                    </a:ext>
                  </a:extLst>
                </a:gridCol>
              </a:tblGrid>
              <a:tr h="551180">
                <a:tc>
                  <a:txBody>
                    <a:bodyPr/>
                    <a:lstStyle/>
                    <a:p>
                      <a:pPr indent="0" algn="ctr">
                        <a:lnSpc>
                          <a:spcPct val="150000"/>
                        </a:lnSpc>
                        <a:buNone/>
                      </a:pPr>
                      <a:r>
                        <a:rPr lang="en-US" sz="2200" b="1">
                          <a:solidFill>
                            <a:srgbClr val="000000"/>
                          </a:solidFill>
                          <a:latin typeface="Times New Roman" panose="02020603050405020304" pitchFamily="34" charset="0"/>
                          <a:cs typeface="NEU-BZ-S92" charset="0"/>
                        </a:rPr>
                        <a:t>技法</a:t>
                      </a:r>
                      <a:endParaRPr lang="en-US" altLang="en-US" sz="2200" b="1">
                        <a:solidFill>
                          <a:srgbClr val="000000"/>
                        </a:solidFill>
                        <a:latin typeface="Times New Roman" panose="02020603050405020304" pitchFamily="34" charset="0"/>
                        <a:ea typeface="NEU-BZ-S92" charset="0"/>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en-US" sz="2200" b="1">
                          <a:solidFill>
                            <a:srgbClr val="000000"/>
                          </a:solidFill>
                          <a:latin typeface="Times New Roman" panose="02020603050405020304" pitchFamily="34" charset="0"/>
                          <a:cs typeface="NEU-BZ-S92" charset="0"/>
                        </a:rPr>
                        <a:t>解说</a:t>
                      </a:r>
                      <a:endParaRPr lang="en-US" altLang="en-US" sz="2200" b="1">
                        <a:solidFill>
                          <a:srgbClr val="000000"/>
                        </a:solidFill>
                        <a:latin typeface="Times New Roman" panose="02020603050405020304" pitchFamily="34" charset="0"/>
                        <a:ea typeface="NEU-BZ-S92" charset="0"/>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20595">
                <a:tc>
                  <a:txBody>
                    <a:bodyPr/>
                    <a:lstStyle/>
                    <a:p>
                      <a:pPr indent="0" algn="ctr">
                        <a:lnSpc>
                          <a:spcPct val="150000"/>
                        </a:lnSpc>
                        <a:buNone/>
                      </a:pPr>
                      <a:r>
                        <a:rPr lang="en-US" sz="2200" b="0">
                          <a:solidFill>
                            <a:srgbClr val="000000"/>
                          </a:solidFill>
                          <a:latin typeface="Times New Roman" panose="02020603050405020304" pitchFamily="34" charset="0"/>
                          <a:cs typeface="Times New Roman" panose="02020603050405020304" pitchFamily="34" charset="0"/>
                        </a:rPr>
                        <a:t>线索连贯法</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en-US" sz="2200" b="0">
                          <a:solidFill>
                            <a:srgbClr val="000000"/>
                          </a:solidFill>
                          <a:latin typeface="Times New Roman" panose="02020603050405020304" pitchFamily="34" charset="0"/>
                          <a:cs typeface="Times New Roman" panose="02020603050405020304" pitchFamily="34" charset="0"/>
                        </a:rPr>
                        <a:t>　　线索可以串联小说的人、事、物、感情、时间或地点等,勾画关联线索的词句,抓住线索,就可以围绕线索概括出情节发展的各个阶段的内容。(如《项链》的情节构成:借项链→丢项链→还项链→识项链)</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05355">
                <a:tc>
                  <a:txBody>
                    <a:bodyPr/>
                    <a:lstStyle/>
                    <a:p>
                      <a:pPr indent="0" algn="ctr">
                        <a:lnSpc>
                          <a:spcPct val="150000"/>
                        </a:lnSpc>
                        <a:buNone/>
                      </a:pPr>
                      <a:r>
                        <a:rPr lang="en-US" sz="2200" b="0">
                          <a:solidFill>
                            <a:srgbClr val="000000"/>
                          </a:solidFill>
                          <a:latin typeface="Times New Roman" panose="02020603050405020304" pitchFamily="34" charset="0"/>
                          <a:cs typeface="Times New Roman" panose="02020603050405020304" pitchFamily="34" charset="0"/>
                        </a:rPr>
                        <a:t>细节连贯法</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en-US" sz="2200" b="0">
                          <a:solidFill>
                            <a:srgbClr val="000000"/>
                          </a:solidFill>
                          <a:latin typeface="Times New Roman" panose="02020603050405020304" pitchFamily="34" charset="0"/>
                          <a:cs typeface="Times New Roman" panose="02020603050405020304" pitchFamily="34" charset="0"/>
                        </a:rPr>
                        <a:t>　　围绕人物活动,深入阅读文本内容,抓住能推进情节的细节,勾画关键词句,并进行提炼、概括。</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clrChange>
              <a:clrFrom>
                <a:srgbClr val="FFFFFF">
                  <a:alpha val="100000"/>
                </a:srgbClr>
              </a:clrFrom>
              <a:clrTo>
                <a:srgbClr val="FFFFFF">
                  <a:alpha val="100000"/>
                  <a:alpha val="0"/>
                </a:srgbClr>
              </a:clrTo>
            </a:clrChange>
          </a:blip>
          <a:stretch>
            <a:fillRect/>
          </a:stretch>
        </p:blipFill>
        <p:spPr>
          <a:xfrm>
            <a:off x="680720" y="903605"/>
            <a:ext cx="8316595" cy="577596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873125" y="1048385"/>
            <a:ext cx="8923020" cy="709295"/>
          </a:xfrm>
          <a:prstGeom prst="rect">
            <a:avLst/>
          </a:prstGeom>
          <a:noFill/>
          <a:ln w="9525">
            <a:noFill/>
          </a:ln>
        </p:spPr>
        <p:txBody>
          <a:bodyPr>
            <a:noAutofit/>
          </a:bodyPr>
          <a:lstStyle/>
          <a:p>
            <a:pPr indent="0">
              <a:lnSpc>
                <a:spcPct val="150000"/>
              </a:lnSpc>
            </a:pPr>
            <a:r>
              <a:rPr lang="en-US" sz="2400" b="0">
                <a:solidFill>
                  <a:srgbClr val="000000"/>
                </a:solidFill>
                <a:latin typeface="Times New Roman" panose="02020603050405020304" pitchFamily="34" charset="0"/>
                <a:cs typeface="Times New Roman" panose="02020603050405020304" pitchFamily="34" charset="0"/>
              </a:rPr>
              <a:t>1.(</a:t>
            </a:r>
            <a:r>
              <a:rPr lang="zh-CN" sz="2400" b="0">
                <a:solidFill>
                  <a:srgbClr val="000000"/>
                </a:solidFill>
                <a:latin typeface="Times New Roman" panose="02020603050405020304" pitchFamily="34" charset="0"/>
                <a:cs typeface="Times New Roman" panose="02020603050405020304" pitchFamily="34" charset="0"/>
              </a:rPr>
              <a:t>暗考型</a:t>
            </a:r>
            <a:r>
              <a:rPr lang="en-US" sz="2400" b="0">
                <a:solidFill>
                  <a:srgbClr val="000000"/>
                </a:solidFill>
                <a:latin typeface="Times New Roman" panose="02020603050405020304" pitchFamily="34" charset="0"/>
                <a:cs typeface="Times New Roman" panose="02020603050405020304" pitchFamily="34" charset="0"/>
              </a:rPr>
              <a:t>)</a:t>
            </a:r>
            <a:r>
              <a:rPr lang="zh-CN" sz="2400" b="0">
                <a:solidFill>
                  <a:srgbClr val="000000"/>
                </a:solidFill>
                <a:latin typeface="Times New Roman" panose="02020603050405020304" pitchFamily="34" charset="0"/>
                <a:cs typeface="Times New Roman" panose="02020603050405020304" pitchFamily="34" charset="0"/>
              </a:rPr>
              <a:t>买卖瓷盘的过程中</a:t>
            </a:r>
            <a:r>
              <a:rPr lang="en-US" sz="2400" b="0">
                <a:solidFill>
                  <a:srgbClr val="000000"/>
                </a:solidFill>
                <a:latin typeface="Times New Roman" panose="02020603050405020304" pitchFamily="34" charset="0"/>
                <a:cs typeface="Times New Roman" panose="02020603050405020304" pitchFamily="34" charset="0"/>
              </a:rPr>
              <a:t>,</a:t>
            </a:r>
            <a:r>
              <a:rPr lang="zh-CN" sz="2400" b="0">
                <a:solidFill>
                  <a:srgbClr val="000000"/>
                </a:solidFill>
                <a:latin typeface="Times New Roman" panose="02020603050405020304" pitchFamily="34" charset="0"/>
                <a:cs typeface="Times New Roman" panose="02020603050405020304" pitchFamily="34" charset="0"/>
              </a:rPr>
              <a:t>杨成岳的心理发生了哪些变化</a:t>
            </a:r>
            <a:r>
              <a:rPr lang="en-US" sz="2400" b="0">
                <a:solidFill>
                  <a:srgbClr val="000000"/>
                </a:solidFill>
                <a:latin typeface="Times New Roman" panose="02020603050405020304" pitchFamily="34" charset="0"/>
                <a:cs typeface="Times New Roman" panose="02020603050405020304" pitchFamily="34" charset="0"/>
              </a:rPr>
              <a:t>?</a:t>
            </a:r>
            <a:r>
              <a:rPr lang="zh-CN" sz="2400" b="0">
                <a:solidFill>
                  <a:srgbClr val="000000"/>
                </a:solidFill>
                <a:latin typeface="Times New Roman" panose="02020603050405020304" pitchFamily="34" charset="0"/>
                <a:cs typeface="Times New Roman" panose="02020603050405020304" pitchFamily="34" charset="0"/>
              </a:rPr>
              <a:t>请结合作品简要说明。</a:t>
            </a:r>
            <a:endParaRPr lang="zh-CN" altLang="en-US" sz="2400" b="0">
              <a:solidFill>
                <a:srgbClr val="000000"/>
              </a:solidFill>
              <a:latin typeface="Times New Roman" panose="02020603050405020304" pitchFamily="34" charset="0"/>
              <a:cs typeface="Times New Roman" panose="02020603050405020304" pitchFamily="34" charset="0"/>
            </a:endParaRPr>
          </a:p>
        </p:txBody>
      </p:sp>
      <p:sp>
        <p:nvSpPr>
          <p:cNvPr id="2" name="文本框 1"/>
          <p:cNvSpPr txBox="1"/>
          <p:nvPr/>
        </p:nvSpPr>
        <p:spPr>
          <a:xfrm>
            <a:off x="1169035" y="2691130"/>
            <a:ext cx="9307195" cy="1658620"/>
          </a:xfrm>
          <a:prstGeom prst="rect">
            <a:avLst/>
          </a:prstGeom>
          <a:noFill/>
          <a:ln w="9525">
            <a:noFill/>
          </a:ln>
        </p:spPr>
        <p:txBody>
          <a:bodyPr>
            <a:noAutofit/>
          </a:bodyPr>
          <a:lstStyle/>
          <a:p>
            <a:pPr indent="0">
              <a:lnSpc>
                <a:spcPct val="150000"/>
              </a:lnSpc>
            </a:pPr>
            <a:r>
              <a:rPr lang="zh-CN" altLang="en-US" sz="2400" b="0">
                <a:solidFill>
                  <a:srgbClr val="FF0000"/>
                </a:solidFill>
                <a:latin typeface="Times New Roman" panose="02020603050405020304" pitchFamily="34" charset="0"/>
                <a:ea typeface="宋体" panose="02010600030101010101" pitchFamily="2" charset="-122"/>
                <a:cs typeface="Times New Roman" panose="02020603050405020304" pitchFamily="34" charset="0"/>
              </a:rPr>
              <a:t>【答案】</a:t>
            </a:r>
            <a:r>
              <a:rPr lang="en-US" sz="2400" b="0">
                <a:solidFill>
                  <a:srgbClr val="FF0000"/>
                </a:solidFill>
                <a:latin typeface="Times New Roman" panose="02020603050405020304" pitchFamily="34" charset="0"/>
                <a:cs typeface="Times New Roman" panose="02020603050405020304" pitchFamily="34" charset="0"/>
              </a:rPr>
              <a:t>①</a:t>
            </a:r>
            <a:r>
              <a:rPr lang="zh-CN" sz="2400" b="0">
                <a:solidFill>
                  <a:srgbClr val="FF0000"/>
                </a:solidFill>
                <a:latin typeface="Times New Roman" panose="02020603050405020304" pitchFamily="34" charset="0"/>
                <a:cs typeface="Times New Roman" panose="02020603050405020304" pitchFamily="34" charset="0"/>
              </a:rPr>
              <a:t>先是无意购买</a:t>
            </a:r>
            <a:r>
              <a:rPr lang="en-US" sz="2400" b="0">
                <a:solidFill>
                  <a:srgbClr val="FF0000"/>
                </a:solidFill>
                <a:latin typeface="Times New Roman" panose="02020603050405020304" pitchFamily="34" charset="0"/>
                <a:cs typeface="Times New Roman" panose="02020603050405020304" pitchFamily="34" charset="0"/>
              </a:rPr>
              <a:t>,</a:t>
            </a:r>
            <a:r>
              <a:rPr lang="zh-CN" sz="2400" b="0">
                <a:solidFill>
                  <a:srgbClr val="FF0000"/>
                </a:solidFill>
                <a:latin typeface="Times New Roman" panose="02020603050405020304" pitchFamily="34" charset="0"/>
                <a:cs typeface="Times New Roman" panose="02020603050405020304" pitchFamily="34" charset="0"/>
              </a:rPr>
              <a:t>他看出瓷盘是赝品</a:t>
            </a:r>
            <a:r>
              <a:rPr lang="en-US" sz="2400" b="0">
                <a:solidFill>
                  <a:srgbClr val="FF0000"/>
                </a:solidFill>
                <a:latin typeface="Times New Roman" panose="02020603050405020304" pitchFamily="34" charset="0"/>
                <a:cs typeface="Times New Roman" panose="02020603050405020304" pitchFamily="34" charset="0"/>
              </a:rPr>
              <a:t>,</a:t>
            </a:r>
            <a:r>
              <a:rPr lang="zh-CN" sz="2400" b="0">
                <a:solidFill>
                  <a:srgbClr val="FF0000"/>
                </a:solidFill>
                <a:latin typeface="Times New Roman" panose="02020603050405020304" pitchFamily="34" charset="0"/>
                <a:cs typeface="Times New Roman" panose="02020603050405020304" pitchFamily="34" charset="0"/>
              </a:rPr>
              <a:t>但没有说破</a:t>
            </a:r>
            <a:r>
              <a:rPr lang="en-US" sz="2400" b="0">
                <a:solidFill>
                  <a:srgbClr val="FF0000"/>
                </a:solidFill>
                <a:latin typeface="Times New Roman" panose="02020603050405020304" pitchFamily="34" charset="0"/>
                <a:cs typeface="Times New Roman" panose="02020603050405020304" pitchFamily="34" charset="0"/>
              </a:rPr>
              <a:t>,</a:t>
            </a:r>
            <a:r>
              <a:rPr lang="zh-CN" sz="2400" b="0">
                <a:solidFill>
                  <a:srgbClr val="FF0000"/>
                </a:solidFill>
                <a:latin typeface="Times New Roman" panose="02020603050405020304" pitchFamily="34" charset="0"/>
                <a:cs typeface="Times New Roman" panose="02020603050405020304" pitchFamily="34" charset="0"/>
              </a:rPr>
              <a:t>以小本生意为由婉拒</a:t>
            </a:r>
            <a:r>
              <a:rPr lang="en-US" sz="2400" b="0">
                <a:solidFill>
                  <a:srgbClr val="FF0000"/>
                </a:solidFill>
                <a:latin typeface="Times New Roman" panose="02020603050405020304" pitchFamily="34" charset="0"/>
                <a:cs typeface="Times New Roman" panose="02020603050405020304" pitchFamily="34" charset="0"/>
              </a:rPr>
              <a:t>;②</a:t>
            </a:r>
            <a:r>
              <a:rPr lang="zh-CN" sz="2400" b="0">
                <a:solidFill>
                  <a:srgbClr val="FF0000"/>
                </a:solidFill>
                <a:latin typeface="Times New Roman" panose="02020603050405020304" pitchFamily="34" charset="0"/>
                <a:cs typeface="Times New Roman" panose="02020603050405020304" pitchFamily="34" charset="0"/>
              </a:rPr>
              <a:t>然后是有意相帮</a:t>
            </a:r>
            <a:r>
              <a:rPr lang="en-US" sz="2400" b="0">
                <a:solidFill>
                  <a:srgbClr val="FF0000"/>
                </a:solidFill>
                <a:latin typeface="Times New Roman" panose="02020603050405020304" pitchFamily="34" charset="0"/>
                <a:cs typeface="Times New Roman" panose="02020603050405020304" pitchFamily="34" charset="0"/>
              </a:rPr>
              <a:t>,</a:t>
            </a:r>
            <a:r>
              <a:rPr lang="zh-CN" sz="2400" b="0">
                <a:solidFill>
                  <a:srgbClr val="FF0000"/>
                </a:solidFill>
                <a:latin typeface="Times New Roman" panose="02020603050405020304" pitchFamily="34" charset="0"/>
                <a:cs typeface="Times New Roman" panose="02020603050405020304" pitchFamily="34" charset="0"/>
              </a:rPr>
              <a:t>表示再想想</a:t>
            </a:r>
            <a:r>
              <a:rPr lang="en-US" sz="2400" b="0">
                <a:solidFill>
                  <a:srgbClr val="FF0000"/>
                </a:solidFill>
                <a:latin typeface="Times New Roman" panose="02020603050405020304" pitchFamily="34" charset="0"/>
                <a:cs typeface="Times New Roman" panose="02020603050405020304" pitchFamily="34" charset="0"/>
              </a:rPr>
              <a:t>,</a:t>
            </a:r>
            <a:r>
              <a:rPr lang="zh-CN" sz="2400" b="0">
                <a:solidFill>
                  <a:srgbClr val="FF0000"/>
                </a:solidFill>
                <a:latin typeface="Times New Roman" panose="02020603050405020304" pitchFamily="34" charset="0"/>
                <a:cs typeface="Times New Roman" panose="02020603050405020304" pitchFamily="34" charset="0"/>
              </a:rPr>
              <a:t>留下王超杰并细心安排吃住</a:t>
            </a:r>
            <a:r>
              <a:rPr lang="en-US" sz="2400" b="0">
                <a:solidFill>
                  <a:srgbClr val="FF0000"/>
                </a:solidFill>
                <a:latin typeface="Times New Roman" panose="02020603050405020304" pitchFamily="34" charset="0"/>
                <a:cs typeface="Times New Roman" panose="02020603050405020304" pitchFamily="34" charset="0"/>
              </a:rPr>
              <a:t>;③</a:t>
            </a:r>
            <a:r>
              <a:rPr lang="zh-CN" sz="2400" b="0">
                <a:solidFill>
                  <a:srgbClr val="FF0000"/>
                </a:solidFill>
                <a:latin typeface="Times New Roman" panose="02020603050405020304" pitchFamily="34" charset="0"/>
                <a:cs typeface="Times New Roman" panose="02020603050405020304" pitchFamily="34" charset="0"/>
              </a:rPr>
              <a:t>最后决意相助</a:t>
            </a:r>
            <a:r>
              <a:rPr lang="en-US" sz="2400" b="0">
                <a:solidFill>
                  <a:srgbClr val="FF0000"/>
                </a:solidFill>
                <a:latin typeface="Times New Roman" panose="02020603050405020304" pitchFamily="34" charset="0"/>
                <a:cs typeface="Times New Roman" panose="02020603050405020304" pitchFamily="34" charset="0"/>
              </a:rPr>
              <a:t>,</a:t>
            </a:r>
            <a:r>
              <a:rPr lang="zh-CN" sz="2400" b="0">
                <a:solidFill>
                  <a:srgbClr val="FF0000"/>
                </a:solidFill>
                <a:latin typeface="Times New Roman" panose="02020603050405020304" pitchFamily="34" charset="0"/>
                <a:cs typeface="Times New Roman" panose="02020603050405020304" pitchFamily="34" charset="0"/>
              </a:rPr>
              <a:t>对戏剧的热爱、对世道人生的感慨</a:t>
            </a:r>
            <a:r>
              <a:rPr lang="en-US" sz="2400" b="0">
                <a:solidFill>
                  <a:srgbClr val="FF0000"/>
                </a:solidFill>
                <a:latin typeface="Times New Roman" panose="02020603050405020304" pitchFamily="34" charset="0"/>
                <a:cs typeface="Times New Roman" panose="02020603050405020304" pitchFamily="34" charset="0"/>
              </a:rPr>
              <a:t>,</a:t>
            </a:r>
            <a:r>
              <a:rPr lang="zh-CN" sz="2400" b="0">
                <a:solidFill>
                  <a:srgbClr val="FF0000"/>
                </a:solidFill>
                <a:latin typeface="Times New Roman" panose="02020603050405020304" pitchFamily="34" charset="0"/>
                <a:cs typeface="Times New Roman" panose="02020603050405020304" pitchFamily="34" charset="0"/>
              </a:rPr>
              <a:t>让他知假买假</a:t>
            </a:r>
            <a:r>
              <a:rPr lang="en-US" sz="2400" b="0">
                <a:solidFill>
                  <a:srgbClr val="FF0000"/>
                </a:solidFill>
                <a:latin typeface="Times New Roman" panose="02020603050405020304" pitchFamily="34" charset="0"/>
                <a:cs typeface="Times New Roman" panose="02020603050405020304" pitchFamily="34" charset="0"/>
              </a:rPr>
              <a:t>,</a:t>
            </a:r>
            <a:r>
              <a:rPr lang="zh-CN" sz="2400" b="0">
                <a:solidFill>
                  <a:srgbClr val="FF0000"/>
                </a:solidFill>
                <a:latin typeface="Times New Roman" panose="02020603050405020304" pitchFamily="34" charset="0"/>
                <a:cs typeface="Times New Roman" panose="02020603050405020304" pitchFamily="34" charset="0"/>
              </a:rPr>
              <a:t>慷慨解囊。</a:t>
            </a:r>
            <a:endParaRPr lang="zh-CN" altLang="en-US" sz="2400" b="0">
              <a:solidFill>
                <a:srgbClr val="FF0000"/>
              </a:solidFill>
              <a:latin typeface="Times New Roman" panose="02020603050405020304" pitchFamily="34" charset="0"/>
              <a:cs typeface="Times New Roman" panose="020206030504050203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1005840" y="954405"/>
            <a:ext cx="11014075" cy="5631180"/>
          </a:xfrm>
          <a:prstGeom prst="rect">
            <a:avLst/>
          </a:prstGeom>
          <a:noFill/>
          <a:ln w="9525">
            <a:noFill/>
          </a:ln>
        </p:spPr>
        <p:txBody>
          <a:bodyPr wrap="square">
            <a:spAutoFit/>
          </a:bodyPr>
          <a:lstStyle/>
          <a:p>
            <a:pPr algn="l">
              <a:lnSpc>
                <a:spcPct val="150000"/>
              </a:lnSpc>
              <a:buClrTx/>
              <a:buSzTx/>
              <a:buFontTx/>
            </a:pPr>
            <a:r>
              <a:rPr lang="en-US" altLang="zh-CN" sz="2400" b="0">
                <a:solidFill>
                  <a:srgbClr val="000000"/>
                </a:solidFill>
                <a:latin typeface="Times New Roman" panose="02020603050405020304" pitchFamily="34" charset="0"/>
                <a:cs typeface="Times New Roman" panose="02020603050405020304" pitchFamily="34" charset="0"/>
              </a:rPr>
              <a:t>                </a:t>
            </a:r>
            <a:r>
              <a:rPr lang="zh-CN" sz="2400" b="1">
                <a:solidFill>
                  <a:srgbClr val="000000"/>
                </a:solidFill>
                <a:latin typeface="Times New Roman" panose="02020603050405020304" pitchFamily="34" charset="0"/>
                <a:cs typeface="Times New Roman" panose="02020603050405020304" pitchFamily="34" charset="0"/>
              </a:rPr>
              <a:t>第一步:审题干,明题型。</a:t>
            </a:r>
            <a:endParaRPr lang="zh-CN" sz="2400" b="0">
              <a:solidFill>
                <a:srgbClr val="000000"/>
              </a:solidFill>
              <a:latin typeface="Times New Roman" panose="02020603050405020304" pitchFamily="34" charset="0"/>
              <a:cs typeface="Times New Roman" panose="02020603050405020304" pitchFamily="34" charset="0"/>
            </a:endParaRPr>
          </a:p>
          <a:p>
            <a:pPr algn="l">
              <a:lnSpc>
                <a:spcPct val="150000"/>
              </a:lnSpc>
              <a:buClrTx/>
              <a:buSzTx/>
              <a:buFontTx/>
            </a:pPr>
            <a:r>
              <a:rPr lang="en-US" altLang="zh-CN" sz="2400">
                <a:solidFill>
                  <a:srgbClr val="000000"/>
                </a:solidFill>
                <a:latin typeface="Times New Roman" panose="02020603050405020304" pitchFamily="34" charset="0"/>
                <a:cs typeface="Times New Roman" panose="02020603050405020304" pitchFamily="34" charset="0"/>
                <a:sym typeface="+mn-ea"/>
              </a:rPr>
              <a:t>       </a:t>
            </a:r>
            <a:r>
              <a:rPr lang="zh-CN" sz="2400" b="0">
                <a:solidFill>
                  <a:srgbClr val="000000"/>
                </a:solidFill>
                <a:latin typeface="Times New Roman" panose="02020603050405020304" pitchFamily="34" charset="0"/>
                <a:cs typeface="Times New Roman" panose="02020603050405020304" pitchFamily="34" charset="0"/>
              </a:rPr>
              <a:t>根据题干中的关键词“心理”“变化”,判断该题是暗考型,从而确定答题的方向。</a:t>
            </a:r>
          </a:p>
          <a:p>
            <a:pPr algn="l">
              <a:lnSpc>
                <a:spcPct val="150000"/>
              </a:lnSpc>
              <a:buClrTx/>
              <a:buSzTx/>
              <a:buFontTx/>
            </a:pPr>
            <a:r>
              <a:rPr lang="en-US" altLang="zh-CN" sz="2400" b="0">
                <a:solidFill>
                  <a:srgbClr val="000000"/>
                </a:solidFill>
                <a:latin typeface="Times New Roman" panose="02020603050405020304" pitchFamily="34" charset="0"/>
                <a:cs typeface="Times New Roman" panose="02020603050405020304" pitchFamily="34" charset="0"/>
              </a:rPr>
              <a:t>       </a:t>
            </a:r>
            <a:r>
              <a:rPr lang="zh-CN" sz="2400" b="1">
                <a:solidFill>
                  <a:srgbClr val="000000"/>
                </a:solidFill>
                <a:latin typeface="Times New Roman" panose="02020603050405020304" pitchFamily="34" charset="0"/>
                <a:cs typeface="Times New Roman" panose="02020603050405020304" pitchFamily="34" charset="0"/>
              </a:rPr>
              <a:t>第二步:依内容,理层次。</a:t>
            </a:r>
            <a:endParaRPr lang="zh-CN" sz="2400" b="0">
              <a:solidFill>
                <a:srgbClr val="000000"/>
              </a:solidFill>
              <a:latin typeface="Times New Roman" panose="02020603050405020304" pitchFamily="34" charset="0"/>
              <a:cs typeface="Times New Roman" panose="02020603050405020304" pitchFamily="34" charset="0"/>
            </a:endParaRPr>
          </a:p>
          <a:p>
            <a:pPr algn="l">
              <a:lnSpc>
                <a:spcPct val="150000"/>
              </a:lnSpc>
              <a:buClrTx/>
              <a:buSzTx/>
              <a:buFontTx/>
            </a:pPr>
            <a:r>
              <a:rPr lang="en-US" altLang="zh-CN" sz="2400">
                <a:solidFill>
                  <a:srgbClr val="000000"/>
                </a:solidFill>
                <a:latin typeface="Times New Roman" panose="02020603050405020304" pitchFamily="34" charset="0"/>
                <a:cs typeface="Times New Roman" panose="02020603050405020304" pitchFamily="34" charset="0"/>
                <a:sym typeface="+mn-ea"/>
              </a:rPr>
              <a:t>       </a:t>
            </a:r>
            <a:r>
              <a:rPr lang="zh-CN" sz="2400" b="0">
                <a:solidFill>
                  <a:srgbClr val="000000"/>
                </a:solidFill>
                <a:latin typeface="Times New Roman" panose="02020603050405020304" pitchFamily="34" charset="0"/>
                <a:cs typeface="Times New Roman" panose="02020603050405020304" pitchFamily="34" charset="0"/>
              </a:rPr>
              <a:t>梳理小说情节,分析人物当时的心理。如一开始,杨成岳看出瓷盘为赝品,但他婉拒的同时并没有说出实情。他安排王超杰吃住,又显示出他的犹豫不决。在王超杰唱完《秦琼卖马》后,杨成岳买下瓷盘。在王超杰离去后,杨成岳摔碎瓷盘,讲述买下瓷盘的缘由。杨成岳的内心是非常复杂的,既有帮助朋友的欣慰,也有对世事苍凉的感慨。</a:t>
            </a:r>
          </a:p>
          <a:p>
            <a:pPr algn="l">
              <a:lnSpc>
                <a:spcPct val="150000"/>
              </a:lnSpc>
              <a:buClrTx/>
              <a:buSzTx/>
              <a:buFontTx/>
            </a:pPr>
            <a:r>
              <a:rPr lang="en-US" altLang="zh-CN" sz="2400">
                <a:solidFill>
                  <a:srgbClr val="000000"/>
                </a:solidFill>
                <a:latin typeface="Times New Roman" panose="02020603050405020304" pitchFamily="34" charset="0"/>
                <a:cs typeface="Times New Roman" panose="02020603050405020304" pitchFamily="34" charset="0"/>
                <a:sym typeface="+mn-ea"/>
              </a:rPr>
              <a:t>       </a:t>
            </a:r>
            <a:r>
              <a:rPr lang="zh-CN" sz="2400" b="1">
                <a:solidFill>
                  <a:srgbClr val="000000"/>
                </a:solidFill>
                <a:latin typeface="Times New Roman" panose="02020603050405020304" pitchFamily="34" charset="0"/>
                <a:cs typeface="Times New Roman" panose="02020603050405020304" pitchFamily="34" charset="0"/>
              </a:rPr>
              <a:t>第三步:巧概括,规范答。</a:t>
            </a:r>
          </a:p>
          <a:p>
            <a:pPr algn="l">
              <a:lnSpc>
                <a:spcPct val="150000"/>
              </a:lnSpc>
              <a:buClrTx/>
              <a:buSzTx/>
              <a:buFontTx/>
            </a:pPr>
            <a:r>
              <a:rPr lang="en-US" altLang="zh-CN" sz="2400">
                <a:solidFill>
                  <a:srgbClr val="000000"/>
                </a:solidFill>
                <a:latin typeface="Times New Roman" panose="02020603050405020304" pitchFamily="34" charset="0"/>
                <a:cs typeface="Times New Roman" panose="02020603050405020304" pitchFamily="34" charset="0"/>
                <a:sym typeface="+mn-ea"/>
              </a:rPr>
              <a:t>       </a:t>
            </a:r>
            <a:r>
              <a:rPr lang="zh-CN" sz="2400" b="0">
                <a:solidFill>
                  <a:srgbClr val="000000"/>
                </a:solidFill>
                <a:latin typeface="Times New Roman" panose="02020603050405020304" pitchFamily="34" charset="0"/>
                <a:cs typeface="Times New Roman" panose="02020603050405020304" pitchFamily="34" charset="0"/>
              </a:rPr>
              <a:t>按照情节的发展阶段,根据第二步的分析,分层概括人物心理,分条规范组织答案。</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873125" y="1048385"/>
            <a:ext cx="8923020" cy="709295"/>
          </a:xfrm>
          <a:prstGeom prst="rect">
            <a:avLst/>
          </a:prstGeom>
          <a:noFill/>
          <a:ln w="9525">
            <a:noFill/>
          </a:ln>
        </p:spPr>
        <p:txBody>
          <a:bodyPr>
            <a:noAutofit/>
          </a:bodyPr>
          <a:lstStyle/>
          <a:p>
            <a:pPr indent="0">
              <a:lnSpc>
                <a:spcPct val="150000"/>
              </a:lnSpc>
            </a:pPr>
            <a:r>
              <a:rPr sz="2400" b="0">
                <a:solidFill>
                  <a:srgbClr val="000000"/>
                </a:solidFill>
                <a:latin typeface="Times New Roman" panose="02020603050405020304" pitchFamily="34" charset="0"/>
                <a:cs typeface="Times New Roman" panose="02020603050405020304" pitchFamily="34" charset="0"/>
              </a:rPr>
              <a:t>2.(改编,明考型)请梳理这篇小说的基本情节。</a:t>
            </a:r>
          </a:p>
        </p:txBody>
      </p:sp>
      <p:sp>
        <p:nvSpPr>
          <p:cNvPr id="2" name="文本框 1"/>
          <p:cNvSpPr txBox="1"/>
          <p:nvPr/>
        </p:nvSpPr>
        <p:spPr>
          <a:xfrm>
            <a:off x="1169035" y="2691130"/>
            <a:ext cx="9689465" cy="1658620"/>
          </a:xfrm>
          <a:prstGeom prst="rect">
            <a:avLst/>
          </a:prstGeom>
          <a:noFill/>
          <a:ln w="9525">
            <a:noFill/>
          </a:ln>
        </p:spPr>
        <p:txBody>
          <a:bodyPr>
            <a:noAutofit/>
          </a:bodyPr>
          <a:lstStyle/>
          <a:p>
            <a:pPr indent="0">
              <a:lnSpc>
                <a:spcPct val="150000"/>
              </a:lnSpc>
            </a:pPr>
            <a:r>
              <a:rPr lang="zh-CN" altLang="en-US" sz="2400" b="0">
                <a:solidFill>
                  <a:srgbClr val="FF0000"/>
                </a:solidFill>
                <a:latin typeface="Times New Roman" panose="02020603050405020304" pitchFamily="34" charset="0"/>
                <a:ea typeface="宋体" panose="02010600030101010101" pitchFamily="2" charset="-122"/>
                <a:cs typeface="Times New Roman" panose="02020603050405020304" pitchFamily="34" charset="0"/>
              </a:rPr>
              <a:t>【答案】</a:t>
            </a:r>
            <a:r>
              <a:rPr sz="2400" b="0">
                <a:solidFill>
                  <a:srgbClr val="FF0000"/>
                </a:solidFill>
                <a:latin typeface="Times New Roman" panose="02020603050405020304" pitchFamily="34" charset="0"/>
                <a:cs typeface="Times New Roman" panose="02020603050405020304" pitchFamily="34" charset="0"/>
              </a:rPr>
              <a:t>开端(1~4段):王超杰来到杨成岳店里,欲卖出收藏品。</a:t>
            </a:r>
          </a:p>
          <a:p>
            <a:pPr indent="0">
              <a:lnSpc>
                <a:spcPct val="150000"/>
              </a:lnSpc>
            </a:pPr>
            <a:r>
              <a:rPr sz="2400" b="0">
                <a:solidFill>
                  <a:srgbClr val="FF0000"/>
                </a:solidFill>
                <a:latin typeface="Times New Roman" panose="02020603050405020304" pitchFamily="34" charset="0"/>
                <a:cs typeface="Times New Roman" panose="02020603050405020304" pitchFamily="34" charset="0"/>
              </a:rPr>
              <a:t>发展(5~11段):写杨成岳明知瓷盘是赝品,却依然重金买下。</a:t>
            </a:r>
          </a:p>
          <a:p>
            <a:pPr indent="0">
              <a:lnSpc>
                <a:spcPct val="150000"/>
              </a:lnSpc>
            </a:pPr>
            <a:r>
              <a:rPr sz="2400" b="0">
                <a:solidFill>
                  <a:srgbClr val="FF0000"/>
                </a:solidFill>
                <a:latin typeface="Times New Roman" panose="02020603050405020304" pitchFamily="34" charset="0"/>
                <a:cs typeface="Times New Roman" panose="02020603050405020304" pitchFamily="34" charset="0"/>
              </a:rPr>
              <a:t>高潮(12~14段):杨成岳当着张小武的面,把重金买到的六件瓷盘掸落地上。</a:t>
            </a:r>
          </a:p>
          <a:p>
            <a:pPr indent="0">
              <a:lnSpc>
                <a:spcPct val="150000"/>
              </a:lnSpc>
            </a:pPr>
            <a:r>
              <a:rPr sz="2400" b="0">
                <a:solidFill>
                  <a:srgbClr val="FF0000"/>
                </a:solidFill>
                <a:latin typeface="Times New Roman" panose="02020603050405020304" pitchFamily="34" charset="0"/>
                <a:cs typeface="Times New Roman" panose="02020603050405020304" pitchFamily="34" charset="0"/>
              </a:rPr>
              <a:t>结局(15~16段):杨成岳一段苍凉的唱段,凸显他不图回报的高大洒脱的形象以及对世道人生的感慨。</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1005840" y="954405"/>
            <a:ext cx="11014075" cy="4523105"/>
          </a:xfrm>
          <a:prstGeom prst="rect">
            <a:avLst/>
          </a:prstGeom>
          <a:noFill/>
          <a:ln w="9525">
            <a:noFill/>
          </a:ln>
        </p:spPr>
        <p:txBody>
          <a:bodyPr wrap="square">
            <a:spAutoFit/>
          </a:bodyPr>
          <a:lstStyle/>
          <a:p>
            <a:pPr algn="l">
              <a:lnSpc>
                <a:spcPct val="150000"/>
              </a:lnSpc>
              <a:buClrTx/>
              <a:buSzTx/>
              <a:buFontTx/>
            </a:pPr>
            <a:r>
              <a:rPr lang="en-US" altLang="zh-CN" sz="2400" b="0">
                <a:solidFill>
                  <a:srgbClr val="000000"/>
                </a:solidFill>
                <a:latin typeface="Times New Roman" panose="02020603050405020304" pitchFamily="34" charset="0"/>
                <a:cs typeface="Times New Roman" panose="02020603050405020304" pitchFamily="34" charset="0"/>
              </a:rPr>
              <a:t>                </a:t>
            </a:r>
            <a:r>
              <a:rPr lang="zh-CN" sz="2400" b="1">
                <a:solidFill>
                  <a:srgbClr val="000000"/>
                </a:solidFill>
                <a:latin typeface="Times New Roman" panose="02020603050405020304" pitchFamily="34" charset="0"/>
                <a:cs typeface="Times New Roman" panose="02020603050405020304" pitchFamily="34" charset="0"/>
              </a:rPr>
              <a:t>第一步:审题干,明题型。</a:t>
            </a:r>
          </a:p>
          <a:p>
            <a:pPr algn="l">
              <a:lnSpc>
                <a:spcPct val="150000"/>
              </a:lnSpc>
              <a:buClrTx/>
              <a:buSzTx/>
              <a:buFontTx/>
            </a:pPr>
            <a:r>
              <a:rPr lang="en-US" altLang="zh-CN" sz="2400">
                <a:solidFill>
                  <a:srgbClr val="000000"/>
                </a:solidFill>
                <a:latin typeface="Times New Roman" panose="02020603050405020304" pitchFamily="34" charset="0"/>
                <a:cs typeface="Times New Roman" panose="02020603050405020304" pitchFamily="34" charset="0"/>
              </a:rPr>
              <a:t>       </a:t>
            </a:r>
            <a:r>
              <a:rPr lang="zh-CN" sz="2400">
                <a:solidFill>
                  <a:srgbClr val="000000"/>
                </a:solidFill>
                <a:latin typeface="Times New Roman" panose="02020603050405020304" pitchFamily="34" charset="0"/>
                <a:cs typeface="Times New Roman" panose="02020603050405020304" pitchFamily="34" charset="0"/>
              </a:rPr>
              <a:t>根据题干中的要求“请梳理这篇小说的基本情节”,判断该题是明考型,从而确定答题的方向。</a:t>
            </a:r>
          </a:p>
          <a:p>
            <a:pPr algn="l">
              <a:lnSpc>
                <a:spcPct val="150000"/>
              </a:lnSpc>
              <a:buClrTx/>
              <a:buSzTx/>
              <a:buFontTx/>
            </a:pPr>
            <a:r>
              <a:rPr lang="en-US" altLang="zh-CN" sz="2400">
                <a:solidFill>
                  <a:srgbClr val="000000"/>
                </a:solidFill>
                <a:latin typeface="Times New Roman" panose="02020603050405020304" pitchFamily="34" charset="0"/>
                <a:cs typeface="Times New Roman" panose="02020603050405020304" pitchFamily="34" charset="0"/>
                <a:sym typeface="+mn-ea"/>
              </a:rPr>
              <a:t>       </a:t>
            </a:r>
            <a:r>
              <a:rPr lang="zh-CN" sz="2400" b="1">
                <a:solidFill>
                  <a:srgbClr val="000000"/>
                </a:solidFill>
                <a:latin typeface="Times New Roman" panose="02020603050405020304" pitchFamily="34" charset="0"/>
                <a:cs typeface="Times New Roman" panose="02020603050405020304" pitchFamily="34" charset="0"/>
              </a:rPr>
              <a:t>第二步:依内容,理层次。</a:t>
            </a:r>
          </a:p>
          <a:p>
            <a:pPr algn="l">
              <a:lnSpc>
                <a:spcPct val="150000"/>
              </a:lnSpc>
              <a:buClrTx/>
              <a:buSzTx/>
              <a:buFontTx/>
            </a:pPr>
            <a:r>
              <a:rPr lang="en-US" altLang="zh-CN" sz="2400">
                <a:solidFill>
                  <a:srgbClr val="000000"/>
                </a:solidFill>
                <a:latin typeface="Times New Roman" panose="02020603050405020304" pitchFamily="34" charset="0"/>
                <a:cs typeface="Times New Roman" panose="02020603050405020304" pitchFamily="34" charset="0"/>
                <a:sym typeface="+mn-ea"/>
              </a:rPr>
              <a:t>       </a:t>
            </a:r>
            <a:r>
              <a:rPr lang="zh-CN" sz="2400">
                <a:solidFill>
                  <a:srgbClr val="000000"/>
                </a:solidFill>
                <a:latin typeface="Times New Roman" panose="02020603050405020304" pitchFamily="34" charset="0"/>
                <a:cs typeface="Times New Roman" panose="02020603050405020304" pitchFamily="34" charset="0"/>
              </a:rPr>
              <a:t>梳理小说的基本情节就是按照小说的“开端、发展、高潮、结局”的结构脉络进行梳理。</a:t>
            </a:r>
            <a:endParaRPr lang="zh-CN" sz="2400" b="1">
              <a:solidFill>
                <a:srgbClr val="000000"/>
              </a:solidFill>
              <a:latin typeface="Times New Roman" panose="02020603050405020304" pitchFamily="34" charset="0"/>
              <a:cs typeface="Times New Roman" panose="02020603050405020304" pitchFamily="34" charset="0"/>
            </a:endParaRPr>
          </a:p>
          <a:p>
            <a:pPr algn="l">
              <a:lnSpc>
                <a:spcPct val="150000"/>
              </a:lnSpc>
              <a:buClrTx/>
              <a:buSzTx/>
              <a:buFontTx/>
            </a:pPr>
            <a:r>
              <a:rPr lang="en-US" altLang="zh-CN" sz="2400">
                <a:solidFill>
                  <a:srgbClr val="000000"/>
                </a:solidFill>
                <a:latin typeface="Times New Roman" panose="02020603050405020304" pitchFamily="34" charset="0"/>
                <a:cs typeface="Times New Roman" panose="02020603050405020304" pitchFamily="34" charset="0"/>
                <a:sym typeface="+mn-ea"/>
              </a:rPr>
              <a:t>       </a:t>
            </a:r>
            <a:r>
              <a:rPr lang="zh-CN" sz="2400" b="1">
                <a:solidFill>
                  <a:srgbClr val="000000"/>
                </a:solidFill>
                <a:latin typeface="Times New Roman" panose="02020603050405020304" pitchFamily="34" charset="0"/>
                <a:cs typeface="Times New Roman" panose="02020603050405020304" pitchFamily="34" charset="0"/>
              </a:rPr>
              <a:t>第三步:巧概括,规范答。</a:t>
            </a:r>
          </a:p>
          <a:p>
            <a:pPr algn="l">
              <a:lnSpc>
                <a:spcPct val="150000"/>
              </a:lnSpc>
              <a:buClrTx/>
              <a:buSzTx/>
              <a:buFontTx/>
            </a:pPr>
            <a:r>
              <a:rPr lang="zh-CN" sz="2400">
                <a:solidFill>
                  <a:srgbClr val="000000"/>
                </a:solidFill>
                <a:latin typeface="Times New Roman" panose="02020603050405020304" pitchFamily="34" charset="0"/>
                <a:cs typeface="Times New Roman" panose="02020603050405020304" pitchFamily="34" charset="0"/>
              </a:rPr>
              <a:t>分层概括各个阶段,分条规范组织答案。</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1160145" y="961390"/>
            <a:ext cx="8559165" cy="460375"/>
          </a:xfrm>
          <a:prstGeom prst="rect">
            <a:avLst/>
          </a:prstGeom>
          <a:noFill/>
          <a:ln w="9525">
            <a:noFill/>
          </a:ln>
        </p:spPr>
        <p:txBody>
          <a:bodyPr wrap="square">
            <a:spAutoFit/>
          </a:bodyPr>
          <a:lstStyle/>
          <a:p>
            <a:pPr indent="0"/>
            <a:r>
              <a:rPr lang="zh-CN" altLang="en-US" sz="2400" b="0">
                <a:solidFill>
                  <a:schemeClr val="accent1"/>
                </a:solidFill>
                <a:latin typeface="Times New Roman" panose="02020603050405020304" pitchFamily="34" charset="0"/>
                <a:ea typeface="宋体" panose="02010600030101010101" pitchFamily="2" charset="-122"/>
                <a:cs typeface="Times New Roman" panose="02020603050405020304" pitchFamily="34" charset="0"/>
              </a:rPr>
              <a:t>例</a:t>
            </a:r>
            <a:r>
              <a:rPr lang="en-US" altLang="zh-CN" sz="2400" b="0">
                <a:solidFill>
                  <a:schemeClr val="accent1"/>
                </a:solidFill>
                <a:latin typeface="Times New Roman" panose="02020603050405020304" pitchFamily="34" charset="0"/>
                <a:ea typeface="宋体" panose="02010600030101010101" pitchFamily="2" charset="-122"/>
                <a:cs typeface="Times New Roman" panose="02020603050405020304" pitchFamily="34" charset="0"/>
              </a:rPr>
              <a:t>2</a:t>
            </a:r>
            <a:r>
              <a:rPr lang="en-US" altLang="zh-CN" sz="2400" b="0">
                <a:solidFill>
                  <a:srgbClr val="000000"/>
                </a:solidFill>
                <a:latin typeface="Times New Roman" panose="02020603050405020304" pitchFamily="34" charset="0"/>
                <a:ea typeface="宋体" panose="02010600030101010101" pitchFamily="2" charset="-122"/>
                <a:cs typeface="Times New Roman" panose="02020603050405020304" pitchFamily="34" charset="0"/>
              </a:rPr>
              <a:t> </a:t>
            </a:r>
            <a:r>
              <a:rPr lang="zh-CN" sz="2400" b="0">
                <a:solidFill>
                  <a:srgbClr val="000000"/>
                </a:solidFill>
                <a:latin typeface="Times New Roman" panose="02020603050405020304" pitchFamily="34" charset="0"/>
                <a:cs typeface="Times New Roman" panose="02020603050405020304" pitchFamily="34" charset="0"/>
              </a:rPr>
              <a:t>阅读下面的文字</a:t>
            </a:r>
            <a:r>
              <a:rPr lang="en-US" sz="2400" b="0">
                <a:solidFill>
                  <a:srgbClr val="000000"/>
                </a:solidFill>
                <a:latin typeface="Times New Roman" panose="02020603050405020304" pitchFamily="34" charset="0"/>
                <a:cs typeface="Times New Roman" panose="02020603050405020304" pitchFamily="34" charset="0"/>
              </a:rPr>
              <a:t>,</a:t>
            </a:r>
            <a:r>
              <a:rPr lang="zh-CN" sz="2400" b="0">
                <a:solidFill>
                  <a:srgbClr val="000000"/>
                </a:solidFill>
                <a:latin typeface="Times New Roman" panose="02020603050405020304" pitchFamily="34" charset="0"/>
                <a:cs typeface="Times New Roman" panose="02020603050405020304" pitchFamily="34" charset="0"/>
              </a:rPr>
              <a:t>完成后面的题目。</a:t>
            </a:r>
            <a:endParaRPr lang="zh-CN" altLang="en-US" sz="2400" b="0">
              <a:solidFill>
                <a:srgbClr val="000000"/>
              </a:solidFill>
              <a:latin typeface="Times New Roman" panose="02020603050405020304" pitchFamily="34" charset="0"/>
              <a:cs typeface="Times New Roman" panose="02020603050405020304" pitchFamily="34" charset="0"/>
            </a:endParaRPr>
          </a:p>
        </p:txBody>
      </p:sp>
      <p:sp>
        <p:nvSpPr>
          <p:cNvPr id="2" name="文本框 1"/>
          <p:cNvSpPr txBox="1"/>
          <p:nvPr/>
        </p:nvSpPr>
        <p:spPr>
          <a:xfrm>
            <a:off x="3411855" y="1698625"/>
            <a:ext cx="5080000" cy="460375"/>
          </a:xfrm>
          <a:prstGeom prst="rect">
            <a:avLst/>
          </a:prstGeom>
          <a:noFill/>
          <a:ln w="9525">
            <a:noFill/>
          </a:ln>
        </p:spPr>
        <p:txBody>
          <a:bodyPr>
            <a:spAutoFit/>
          </a:bodyPr>
          <a:lstStyle/>
          <a:p>
            <a:pPr indent="0" algn="ctr"/>
            <a:r>
              <a:rPr sz="2400" b="0">
                <a:solidFill>
                  <a:srgbClr val="000000"/>
                </a:solidFill>
                <a:latin typeface="微软雅黑" panose="020B0503020204020204" charset="-122"/>
                <a:ea typeface="微软雅黑" panose="020B0503020204020204" charset="-122"/>
                <a:cs typeface="微软雅黑" panose="020B0503020204020204" charset="-122"/>
              </a:rPr>
              <a:t>枪口下的人格</a:t>
            </a:r>
          </a:p>
        </p:txBody>
      </p:sp>
      <p:sp>
        <p:nvSpPr>
          <p:cNvPr id="3" name="文本框 2"/>
          <p:cNvSpPr txBox="1"/>
          <p:nvPr/>
        </p:nvSpPr>
        <p:spPr>
          <a:xfrm>
            <a:off x="3488690" y="2247900"/>
            <a:ext cx="5080000" cy="460375"/>
          </a:xfrm>
          <a:prstGeom prst="rect">
            <a:avLst/>
          </a:prstGeom>
          <a:noFill/>
          <a:ln w="9525">
            <a:noFill/>
          </a:ln>
        </p:spPr>
        <p:txBody>
          <a:bodyPr>
            <a:spAutoFit/>
          </a:bodyPr>
          <a:lstStyle/>
          <a:p>
            <a:pPr indent="0" algn="ctr"/>
            <a:r>
              <a:rPr lang="zh-CN" sz="2400" b="0">
                <a:solidFill>
                  <a:srgbClr val="000000"/>
                </a:solidFill>
                <a:latin typeface="仿宋" panose="02010609060101010101" charset="-122"/>
                <a:ea typeface="仿宋" panose="02010609060101010101" charset="-122"/>
              </a:rPr>
              <a:t>徐树建</a:t>
            </a:r>
          </a:p>
        </p:txBody>
      </p:sp>
      <p:sp>
        <p:nvSpPr>
          <p:cNvPr id="4" name="文本框 3"/>
          <p:cNvSpPr txBox="1"/>
          <p:nvPr/>
        </p:nvSpPr>
        <p:spPr>
          <a:xfrm>
            <a:off x="1265555" y="2797175"/>
            <a:ext cx="10255885" cy="2578735"/>
          </a:xfrm>
          <a:prstGeom prst="rect">
            <a:avLst/>
          </a:prstGeom>
          <a:noFill/>
          <a:ln w="9525">
            <a:noFill/>
          </a:ln>
        </p:spPr>
        <p:txBody>
          <a:bodyPr>
            <a:noAutofit/>
          </a:bodyPr>
          <a:lstStyle/>
          <a:p>
            <a:pPr indent="0">
              <a:lnSpc>
                <a:spcPct val="150000"/>
              </a:lnSpc>
            </a:pPr>
            <a:r>
              <a:rPr lang="en-US" altLang="zh-CN" sz="2400" b="0">
                <a:solidFill>
                  <a:srgbClr val="000000"/>
                </a:solidFill>
                <a:latin typeface="楷体" panose="02010609060101010101" charset="-122"/>
                <a:ea typeface="楷体" panose="02010609060101010101" charset="-122"/>
                <a:cs typeface="楷体" panose="02010609060101010101" charset="-122"/>
              </a:rPr>
              <a:t>    </a:t>
            </a:r>
            <a:r>
              <a:rPr sz="2400" b="0">
                <a:solidFill>
                  <a:srgbClr val="000000"/>
                </a:solidFill>
                <a:latin typeface="楷体" panose="02010609060101010101" charset="-122"/>
                <a:ea typeface="楷体" panose="02010609060101010101" charset="-122"/>
                <a:cs typeface="楷体" panose="02010609060101010101" charset="-122"/>
              </a:rPr>
              <a:t>这是1944年的8月,德国人占领下的巴黎。在一家咖啡馆里,一名叫霍夫曼的德国少校脑后忽然被顶上一件冰凉的东西,随即有人大声命令道:“霍夫曼少校,举起你的手来。”</a:t>
            </a:r>
          </a:p>
          <a:p>
            <a:pPr indent="0">
              <a:lnSpc>
                <a:spcPct val="150000"/>
              </a:lnSpc>
            </a:pPr>
            <a:r>
              <a:rPr lang="en-US" altLang="en-US" sz="2400">
                <a:solidFill>
                  <a:srgbClr val="000000"/>
                </a:solidFill>
                <a:latin typeface="楷体" panose="02010609060101010101" charset="-122"/>
                <a:ea typeface="楷体" panose="02010609060101010101" charset="-122"/>
                <a:cs typeface="楷体" panose="02010609060101010101" charset="-122"/>
                <a:sym typeface="+mn-ea"/>
              </a:rPr>
              <a:t>    </a:t>
            </a:r>
            <a:r>
              <a:rPr sz="2400" b="0">
                <a:solidFill>
                  <a:srgbClr val="000000"/>
                </a:solidFill>
                <a:latin typeface="楷体" panose="02010609060101010101" charset="-122"/>
                <a:ea typeface="楷体" panose="02010609060101010101" charset="-122"/>
                <a:cs typeface="楷体" panose="02010609060101010101" charset="-122"/>
              </a:rPr>
              <a:t>霍夫曼大吃一惊,只得举起双手,一任挎在腰间的手枪被抽走,等转头一看顿时又气又羞,原来,刚才顶着自己的并不是枪,仅仅是一柄铲子,而俘虏他的人竟是贝尔蒂——他的房东。</a:t>
            </a:r>
          </a:p>
          <a:p>
            <a:pPr indent="0">
              <a:lnSpc>
                <a:spcPct val="150000"/>
              </a:lnSpc>
            </a:pPr>
            <a:endParaRPr sz="2400" b="0">
              <a:solidFill>
                <a:srgbClr val="000000"/>
              </a:solidFill>
              <a:latin typeface="楷体" panose="02010609060101010101" charset="-122"/>
              <a:ea typeface="楷体" panose="02010609060101010101" charset="-122"/>
              <a:cs typeface="楷体" panose="02010609060101010101"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873125" y="1048385"/>
            <a:ext cx="8923020" cy="709295"/>
          </a:xfrm>
          <a:prstGeom prst="rect">
            <a:avLst/>
          </a:prstGeom>
          <a:noFill/>
          <a:ln w="9525">
            <a:noFill/>
          </a:ln>
        </p:spPr>
        <p:txBody>
          <a:bodyPr>
            <a:noAutofit/>
          </a:bodyPr>
          <a:lstStyle/>
          <a:p>
            <a:pPr indent="0">
              <a:lnSpc>
                <a:spcPct val="150000"/>
              </a:lnSpc>
            </a:pPr>
            <a:r>
              <a:rPr sz="2400" b="0">
                <a:solidFill>
                  <a:srgbClr val="000000"/>
                </a:solidFill>
                <a:latin typeface="Times New Roman" panose="02020603050405020304" pitchFamily="34" charset="0"/>
                <a:cs typeface="Times New Roman" panose="02020603050405020304" pitchFamily="34" charset="0"/>
              </a:rPr>
              <a:t>请围绕主人公贝尔蒂梳理文章的基本情节。</a:t>
            </a:r>
          </a:p>
        </p:txBody>
      </p:sp>
      <p:sp>
        <p:nvSpPr>
          <p:cNvPr id="2" name="文本框 1"/>
          <p:cNvSpPr txBox="1"/>
          <p:nvPr/>
        </p:nvSpPr>
        <p:spPr>
          <a:xfrm>
            <a:off x="1012190" y="1886585"/>
            <a:ext cx="9865995" cy="1658620"/>
          </a:xfrm>
          <a:prstGeom prst="rect">
            <a:avLst/>
          </a:prstGeom>
          <a:noFill/>
          <a:ln w="9525">
            <a:noFill/>
          </a:ln>
        </p:spPr>
        <p:txBody>
          <a:bodyPr>
            <a:noAutofit/>
          </a:bodyPr>
          <a:lstStyle/>
          <a:p>
            <a:pPr indent="0">
              <a:lnSpc>
                <a:spcPct val="150000"/>
              </a:lnSpc>
            </a:pPr>
            <a:r>
              <a:rPr lang="zh-CN" altLang="en-US" sz="2400" b="0">
                <a:solidFill>
                  <a:srgbClr val="FF0000"/>
                </a:solidFill>
                <a:latin typeface="Times New Roman" panose="02020603050405020304" pitchFamily="34" charset="0"/>
                <a:ea typeface="宋体" panose="02010600030101010101" pitchFamily="2" charset="-122"/>
                <a:cs typeface="Times New Roman" panose="02020603050405020304" pitchFamily="34" charset="0"/>
              </a:rPr>
              <a:t>【答案】</a:t>
            </a:r>
            <a:r>
              <a:rPr sz="2400" b="0">
                <a:solidFill>
                  <a:srgbClr val="FF0000"/>
                </a:solidFill>
                <a:latin typeface="Times New Roman" panose="02020603050405020304" pitchFamily="34" charset="0"/>
                <a:cs typeface="Times New Roman" panose="02020603050405020304" pitchFamily="34" charset="0"/>
              </a:rPr>
              <a:t>基本情节:(贝尔蒂)俘敌——护俘——被俘——脱险——赴死。</a:t>
            </a:r>
          </a:p>
        </p:txBody>
      </p:sp>
      <p:sp>
        <p:nvSpPr>
          <p:cNvPr id="3" name="文本框 2"/>
          <p:cNvSpPr txBox="1"/>
          <p:nvPr/>
        </p:nvSpPr>
        <p:spPr>
          <a:xfrm>
            <a:off x="935990" y="2668270"/>
            <a:ext cx="10019030" cy="2861310"/>
          </a:xfrm>
          <a:prstGeom prst="rect">
            <a:avLst/>
          </a:prstGeom>
          <a:noFill/>
        </p:spPr>
        <p:txBody>
          <a:bodyPr wrap="square" rtlCol="0" anchor="t">
            <a:spAutoFit/>
          </a:bodyPr>
          <a:lstStyle/>
          <a:p>
            <a:pPr indent="0">
              <a:lnSpc>
                <a:spcPct val="150000"/>
              </a:lnSpc>
            </a:pPr>
            <a:r>
              <a:rPr sz="2400">
                <a:solidFill>
                  <a:srgbClr val="FF0000"/>
                </a:solidFill>
                <a:latin typeface="Times New Roman" panose="02020603050405020304" pitchFamily="34" charset="0"/>
                <a:cs typeface="Times New Roman" panose="02020603050405020304" pitchFamily="34" charset="0"/>
                <a:sym typeface="+mn-ea"/>
              </a:rPr>
              <a:t>【</a:t>
            </a:r>
            <a:r>
              <a:rPr lang="zh-CN" sz="2400">
                <a:solidFill>
                  <a:srgbClr val="FF0000"/>
                </a:solidFill>
                <a:latin typeface="Times New Roman" panose="02020603050405020304" pitchFamily="34" charset="0"/>
                <a:ea typeface="宋体" panose="02010600030101010101" pitchFamily="2" charset="-122"/>
                <a:cs typeface="Times New Roman" panose="02020603050405020304" pitchFamily="34" charset="0"/>
                <a:sym typeface="+mn-ea"/>
              </a:rPr>
              <a:t>解析】</a:t>
            </a:r>
            <a:r>
              <a:rPr sz="2400">
                <a:solidFill>
                  <a:srgbClr val="FF0000"/>
                </a:solidFill>
                <a:latin typeface="Times New Roman" panose="02020603050405020304" pitchFamily="34" charset="0"/>
                <a:cs typeface="Times New Roman" panose="02020603050405020304" pitchFamily="34" charset="0"/>
                <a:sym typeface="+mn-ea"/>
              </a:rPr>
              <a:t>本题通过分析文章的思路来考查对文章结构的把握。可以按照时间顺序,以主要人物贝尔蒂的行动为线索来概括、组织。文章前三段讲的是贝尔蒂俘虏霍夫曼,第4~6段讲的是贝尔蒂保护霍夫曼,第7、8段写贝尔蒂及他人被俘虏,第9~12段写霍夫曼保护了贝尔蒂,贝尔蒂脱险,第13段至最后,写贝尔蒂为救迈尔,勇敢赴死。</a:t>
            </a:r>
            <a:endParaRPr lang="zh-CN" altLang="en-US" sz="2400">
              <a:solidFill>
                <a:srgbClr val="FF0000"/>
              </a:solidFill>
              <a:latin typeface="Times New Roman" panose="02020603050405020304" pitchFamily="34" charset="0"/>
              <a:cs typeface="Times New Roman" panose="02020603050405020304" pitchFamily="3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split dir="in"/>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文本框 100"/>
          <p:cNvSpPr txBox="1"/>
          <p:nvPr/>
        </p:nvSpPr>
        <p:spPr>
          <a:xfrm>
            <a:off x="805180" y="715645"/>
            <a:ext cx="10437495" cy="3355975"/>
          </a:xfrm>
          <a:prstGeom prst="rect">
            <a:avLst/>
          </a:prstGeom>
          <a:noFill/>
          <a:ln w="9525">
            <a:noFill/>
          </a:ln>
        </p:spPr>
        <p:txBody>
          <a:bodyPr>
            <a:noAutofit/>
          </a:bodyPr>
          <a:lstStyle/>
          <a:p>
            <a:pPr algn="l">
              <a:lnSpc>
                <a:spcPct val="150000"/>
              </a:lnSpc>
              <a:spcBef>
                <a:spcPts val="0"/>
              </a:spcBef>
              <a:spcAft>
                <a:spcPts val="0"/>
              </a:spcAft>
              <a:buClrTx/>
              <a:buSzTx/>
              <a:buFontTx/>
            </a:pPr>
            <a:r>
              <a:rPr lang="en-US" sz="2400" b="0">
                <a:solidFill>
                  <a:srgbClr val="000000"/>
                </a:solidFill>
                <a:latin typeface="Times New Roman" panose="02020603050405020304" pitchFamily="34" charset="0"/>
                <a:cs typeface="Times New Roman" panose="02020603050405020304" pitchFamily="34" charset="0"/>
              </a:rPr>
              <a:t>1.下列对小说相关内容和艺术特色的分析鉴赏,不正确的一项是(　　)。</a:t>
            </a:r>
          </a:p>
          <a:p>
            <a:pPr algn="l">
              <a:lnSpc>
                <a:spcPct val="150000"/>
              </a:lnSpc>
              <a:spcBef>
                <a:spcPts val="0"/>
              </a:spcBef>
              <a:spcAft>
                <a:spcPts val="0"/>
              </a:spcAft>
              <a:buClrTx/>
              <a:buSzTx/>
              <a:buFontTx/>
            </a:pPr>
            <a:r>
              <a:rPr lang="en-US" sz="2400" b="0">
                <a:solidFill>
                  <a:srgbClr val="000000"/>
                </a:solidFill>
                <a:latin typeface="Times New Roman" panose="02020603050405020304" pitchFamily="34" charset="0"/>
                <a:cs typeface="Times New Roman" panose="02020603050405020304" pitchFamily="34" charset="0"/>
              </a:rPr>
              <a:t>A.小说中的“包队”“定产到组”等词语,以及关于安徽的报道,都指向改革初期的现实,在今天又使小说具有记录历史的意味。</a:t>
            </a:r>
          </a:p>
          <a:p>
            <a:pPr algn="l">
              <a:lnSpc>
                <a:spcPct val="150000"/>
              </a:lnSpc>
              <a:spcBef>
                <a:spcPts val="0"/>
              </a:spcBef>
              <a:spcAft>
                <a:spcPts val="0"/>
              </a:spcAft>
              <a:buClrTx/>
              <a:buSzTx/>
              <a:buFontTx/>
            </a:pPr>
            <a:r>
              <a:rPr lang="en-US" sz="2400" b="0">
                <a:solidFill>
                  <a:srgbClr val="000000"/>
                </a:solidFill>
                <a:latin typeface="Times New Roman" panose="02020603050405020304" pitchFamily="34" charset="0"/>
                <a:cs typeface="Times New Roman" panose="02020603050405020304" pitchFamily="34" charset="0"/>
              </a:rPr>
              <a:t>B.谢主任感慨报道中基层干部的“肩膀硬”,而赶车老人随后提及这一带做挑抬活路的农民们“肩膀最硬”,对谢主任予以嘲讽与回击。</a:t>
            </a:r>
          </a:p>
          <a:p>
            <a:pPr algn="l">
              <a:lnSpc>
                <a:spcPct val="150000"/>
              </a:lnSpc>
              <a:spcBef>
                <a:spcPts val="0"/>
              </a:spcBef>
              <a:spcAft>
                <a:spcPts val="0"/>
              </a:spcAft>
              <a:buClrTx/>
              <a:buSzTx/>
              <a:buFontTx/>
            </a:pPr>
            <a:r>
              <a:rPr lang="en-US" sz="2400" b="0">
                <a:solidFill>
                  <a:srgbClr val="000000"/>
                </a:solidFill>
                <a:latin typeface="Times New Roman" panose="02020603050405020304" pitchFamily="34" charset="0"/>
                <a:cs typeface="Times New Roman" panose="02020603050405020304" pitchFamily="34" charset="0"/>
              </a:rPr>
              <a:t>C.小说前半部分描写了两个下乡干部逐步消除曾因挖沟产生的隔阂,后半部分转而描写赶车老人讲述填沟等往事,进一步深化了时代主题。</a:t>
            </a:r>
          </a:p>
          <a:p>
            <a:pPr algn="l">
              <a:lnSpc>
                <a:spcPct val="150000"/>
              </a:lnSpc>
              <a:spcBef>
                <a:spcPts val="0"/>
              </a:spcBef>
              <a:spcAft>
                <a:spcPts val="0"/>
              </a:spcAft>
              <a:buClrTx/>
              <a:buSzTx/>
              <a:buFontTx/>
            </a:pPr>
            <a:r>
              <a:rPr lang="en-US" sz="2400" b="0">
                <a:solidFill>
                  <a:srgbClr val="000000"/>
                </a:solidFill>
                <a:latin typeface="Times New Roman" panose="02020603050405020304" pitchFamily="34" charset="0"/>
                <a:cs typeface="Times New Roman" panose="02020603050405020304" pitchFamily="34" charset="0"/>
              </a:rPr>
              <a:t>D.小说多次写到路,“拐弯”“爬坡”“重新展现”“越来越平坦”等,既是写实,又使最后一段自然地传达出“柳暗花明又一村”的愿景。</a:t>
            </a:r>
          </a:p>
        </p:txBody>
      </p:sp>
      <p:sp>
        <p:nvSpPr>
          <p:cNvPr id="3" name="文本框 2"/>
          <p:cNvSpPr txBox="1"/>
          <p:nvPr/>
        </p:nvSpPr>
        <p:spPr>
          <a:xfrm>
            <a:off x="9267825" y="840740"/>
            <a:ext cx="450215" cy="460375"/>
          </a:xfrm>
          <a:prstGeom prst="rect">
            <a:avLst/>
          </a:prstGeom>
          <a:noFill/>
        </p:spPr>
        <p:txBody>
          <a:bodyPr wrap="square" rtlCol="0">
            <a:spAutoFit/>
          </a:bodyPr>
          <a:lstStyle/>
          <a:p>
            <a:r>
              <a:rPr lang="en-US" altLang="zh-CN" sz="2400">
                <a:solidFill>
                  <a:srgbClr val="FF0000"/>
                </a:solidFill>
              </a:rPr>
              <a:t>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p:nvPr>
            <p:custDataLst>
              <p:tags r:id="rId1"/>
            </p:custDataLst>
          </p:nvPr>
        </p:nvGraphicFramePr>
        <p:xfrm>
          <a:off x="641350" y="929640"/>
          <a:ext cx="10477500" cy="5480685"/>
        </p:xfrm>
        <a:graphic>
          <a:graphicData uri="http://schemas.openxmlformats.org/drawingml/2006/table">
            <a:tbl>
              <a:tblPr firstRow="1" bandRow="1">
                <a:tableStyleId>{5940675A-B579-460E-94D1-54222C63F5DA}</a:tableStyleId>
              </a:tblPr>
              <a:tblGrid>
                <a:gridCol w="3526155">
                  <a:extLst>
                    <a:ext uri="{9D8B030D-6E8A-4147-A177-3AD203B41FA5}">
                      <a16:colId xmlns:a16="http://schemas.microsoft.com/office/drawing/2014/main" val="20000"/>
                    </a:ext>
                  </a:extLst>
                </a:gridCol>
                <a:gridCol w="3864610">
                  <a:extLst>
                    <a:ext uri="{9D8B030D-6E8A-4147-A177-3AD203B41FA5}">
                      <a16:colId xmlns:a16="http://schemas.microsoft.com/office/drawing/2014/main" val="20001"/>
                    </a:ext>
                  </a:extLst>
                </a:gridCol>
                <a:gridCol w="3086735">
                  <a:extLst>
                    <a:ext uri="{9D8B030D-6E8A-4147-A177-3AD203B41FA5}">
                      <a16:colId xmlns:a16="http://schemas.microsoft.com/office/drawing/2014/main" val="20002"/>
                    </a:ext>
                  </a:extLst>
                </a:gridCol>
              </a:tblGrid>
              <a:tr h="193675">
                <a:tc gridSpan="3">
                  <a:txBody>
                    <a:bodyPr/>
                    <a:lstStyle/>
                    <a:p>
                      <a:pPr indent="0" algn="ctr">
                        <a:buNone/>
                      </a:pPr>
                      <a:r>
                        <a:rPr lang="en-US" sz="2400" b="1">
                          <a:solidFill>
                            <a:srgbClr val="000000"/>
                          </a:solidFill>
                          <a:latin typeface="Times New Roman" panose="02020603050405020304" pitchFamily="34" charset="0"/>
                          <a:cs typeface="NEU-BZ-S92" charset="0"/>
                        </a:rPr>
                        <a:t>步骤演示</a:t>
                      </a:r>
                      <a:endParaRPr lang="en-US" altLang="en-US" sz="2400" b="1">
                        <a:solidFill>
                          <a:srgbClr val="000000"/>
                        </a:solidFill>
                        <a:latin typeface="Times New Roman" panose="02020603050405020304" pitchFamily="34" charset="0"/>
                        <a:ea typeface="NEU-BZ-S92" charset="0"/>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zh-CN"/>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extLst>
                  <a:ext uri="{0D108BD9-81ED-4DB2-BD59-A6C34878D82A}">
                    <a16:rowId xmlns:a16="http://schemas.microsoft.com/office/drawing/2014/main" val="10000"/>
                  </a:ext>
                </a:extLst>
              </a:tr>
              <a:tr h="386080">
                <a:tc>
                  <a:txBody>
                    <a:bodyPr/>
                    <a:lstStyle/>
                    <a:p>
                      <a:pPr indent="0" fontAlgn="auto">
                        <a:lnSpc>
                          <a:spcPct val="120000"/>
                        </a:lnSpc>
                        <a:buNone/>
                      </a:pPr>
                      <a:r>
                        <a:rPr lang="en-US" sz="2200" b="0">
                          <a:solidFill>
                            <a:srgbClr val="000000"/>
                          </a:solidFill>
                          <a:latin typeface="Times New Roman" panose="02020603050405020304" pitchFamily="34" charset="0"/>
                          <a:cs typeface="Times New Roman" panose="02020603050405020304" pitchFamily="34" charset="0"/>
                        </a:rPr>
                        <a:t>第一步:浏览选项,标敏感点</a:t>
                      </a:r>
                      <a:endParaRPr lang="en-US" altLang="en-US" sz="2200" b="0">
                        <a:solidFill>
                          <a:srgbClr val="000000"/>
                        </a:solidFill>
                        <a:latin typeface="Times New Roman" panose="02020603050405020304" pitchFamily="34" charset="0"/>
                        <a:ea typeface="NEU-BZ-S92" charset="0"/>
                        <a:cs typeface="Times New Roman" panose="02020603050405020304" pitchFamily="34"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20000"/>
                        </a:lnSpc>
                        <a:buNone/>
                      </a:pPr>
                      <a:r>
                        <a:rPr lang="en-US" sz="2200" b="0">
                          <a:solidFill>
                            <a:srgbClr val="000000"/>
                          </a:solidFill>
                          <a:latin typeface="Times New Roman" panose="02020603050405020304" pitchFamily="34" charset="0"/>
                          <a:cs typeface="Times New Roman" panose="02020603050405020304" pitchFamily="34" charset="0"/>
                        </a:rPr>
                        <a:t>第二步:回归原文,找对应句</a:t>
                      </a:r>
                      <a:endParaRPr lang="en-US" altLang="en-US" sz="2200" b="0">
                        <a:solidFill>
                          <a:srgbClr val="000000"/>
                        </a:solidFill>
                        <a:latin typeface="Times New Roman" panose="02020603050405020304" pitchFamily="34" charset="0"/>
                        <a:ea typeface="NEU-BZ-S92" charset="0"/>
                        <a:cs typeface="Times New Roman" panose="02020603050405020304" pitchFamily="34"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20000"/>
                        </a:lnSpc>
                        <a:buNone/>
                      </a:pPr>
                      <a:r>
                        <a:rPr lang="en-US" sz="2200" b="0">
                          <a:solidFill>
                            <a:srgbClr val="000000"/>
                          </a:solidFill>
                          <a:latin typeface="Times New Roman" panose="02020603050405020304" pitchFamily="34" charset="0"/>
                          <a:cs typeface="Times New Roman" panose="02020603050405020304" pitchFamily="34" charset="0"/>
                        </a:rPr>
                        <a:t>第三步:</a:t>
                      </a:r>
                      <a:r>
                        <a:rPr lang="en-US" sz="2200">
                          <a:solidFill>
                            <a:srgbClr val="000000"/>
                          </a:solidFill>
                          <a:latin typeface="Times New Roman" panose="02020603050405020304" pitchFamily="34" charset="0"/>
                          <a:cs typeface="Times New Roman" panose="02020603050405020304" pitchFamily="34" charset="0"/>
                          <a:sym typeface="+mn-ea"/>
                        </a:rPr>
                        <a:t>对</a:t>
                      </a:r>
                      <a:r>
                        <a:rPr lang="en-US" sz="2200" b="0">
                          <a:solidFill>
                            <a:srgbClr val="000000"/>
                          </a:solidFill>
                          <a:latin typeface="Times New Roman" panose="02020603050405020304" pitchFamily="34" charset="0"/>
                          <a:cs typeface="Times New Roman" panose="02020603050405020304" pitchFamily="34" charset="0"/>
                        </a:rPr>
                        <a:t>比分析,确定答案</a:t>
                      </a:r>
                      <a:endParaRPr lang="en-US" altLang="en-US" sz="2200" b="0">
                        <a:solidFill>
                          <a:srgbClr val="000000"/>
                        </a:solidFill>
                        <a:latin typeface="Times New Roman" panose="02020603050405020304" pitchFamily="34" charset="0"/>
                        <a:ea typeface="NEU-BZ-S92" charset="0"/>
                        <a:cs typeface="Times New Roman" panose="02020603050405020304" pitchFamily="34"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545590">
                <a:tc>
                  <a:txBody>
                    <a:bodyPr/>
                    <a:lstStyle/>
                    <a:p>
                      <a:pPr indent="0" fontAlgn="auto">
                        <a:lnSpc>
                          <a:spcPct val="120000"/>
                        </a:lnSpc>
                        <a:buNone/>
                      </a:pPr>
                      <a:r>
                        <a:rPr lang="en-US" sz="2200" b="0">
                          <a:solidFill>
                            <a:srgbClr val="000000"/>
                          </a:solidFill>
                          <a:latin typeface="Times New Roman" panose="02020603050405020304" pitchFamily="34" charset="0"/>
                          <a:cs typeface="Times New Roman" panose="02020603050405020304" pitchFamily="34" charset="0"/>
                        </a:rPr>
                        <a:t>　　A.小说中的“包队”“定产到组”等词语,以及关于“安徽”的报道,都指向</a:t>
                      </a:r>
                      <a:r>
                        <a:rPr lang="en-US" sz="2200" b="0" u="wavy">
                          <a:solidFill>
                            <a:srgbClr val="000000"/>
                          </a:solidFill>
                          <a:uFill>
                            <a:solidFill>
                              <a:srgbClr val="000000"/>
                            </a:solidFill>
                          </a:uFill>
                          <a:latin typeface="Times New Roman" panose="02020603050405020304" pitchFamily="34" charset="0"/>
                          <a:cs typeface="Times New Roman" panose="02020603050405020304" pitchFamily="34" charset="0"/>
                        </a:rPr>
                        <a:t>改革初期的现实</a:t>
                      </a:r>
                      <a:r>
                        <a:rPr lang="en-US" sz="2200" b="0">
                          <a:solidFill>
                            <a:srgbClr val="000000"/>
                          </a:solidFill>
                          <a:latin typeface="Times New Roman" panose="02020603050405020304" pitchFamily="34" charset="0"/>
                          <a:cs typeface="Times New Roman" panose="02020603050405020304" pitchFamily="34" charset="0"/>
                        </a:rPr>
                        <a:t>,在今天又使小说具有</a:t>
                      </a:r>
                      <a:r>
                        <a:rPr lang="en-US" sz="2200" b="0" u="wavy">
                          <a:solidFill>
                            <a:srgbClr val="000000"/>
                          </a:solidFill>
                          <a:uFill>
                            <a:solidFill>
                              <a:srgbClr val="000000"/>
                            </a:solidFill>
                          </a:uFill>
                          <a:latin typeface="Times New Roman" panose="02020603050405020304" pitchFamily="34" charset="0"/>
                          <a:cs typeface="Times New Roman" panose="02020603050405020304" pitchFamily="34" charset="0"/>
                        </a:rPr>
                        <a:t>记录历史的意味</a:t>
                      </a:r>
                      <a:r>
                        <a:rPr lang="en-US" sz="2200" b="0">
                          <a:solidFill>
                            <a:srgbClr val="000000"/>
                          </a:solidFill>
                          <a:latin typeface="Times New Roman" panose="02020603050405020304" pitchFamily="34" charset="0"/>
                          <a:cs typeface="Times New Roman" panose="02020603050405020304" pitchFamily="34" charset="0"/>
                        </a:rPr>
                        <a:t>。</a:t>
                      </a:r>
                      <a:endParaRPr lang="en-US" altLang="en-US" sz="2200" b="0">
                        <a:solidFill>
                          <a:srgbClr val="000000"/>
                        </a:solidFill>
                        <a:latin typeface="Times New Roman" panose="02020603050405020304" pitchFamily="34" charset="0"/>
                        <a:ea typeface="NEU-BZ-S92" charset="0"/>
                        <a:cs typeface="Times New Roman" panose="02020603050405020304" pitchFamily="34"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20000"/>
                        </a:lnSpc>
                        <a:buNone/>
                      </a:pPr>
                      <a:r>
                        <a:rPr lang="en-US" sz="2200" b="0">
                          <a:solidFill>
                            <a:srgbClr val="000000"/>
                          </a:solidFill>
                          <a:latin typeface="Times New Roman" panose="02020603050405020304" pitchFamily="34" charset="0"/>
                          <a:cs typeface="Times New Roman" panose="02020603050405020304" pitchFamily="34" charset="0"/>
                        </a:rPr>
                        <a:t>　　①“去包队吗?”②基层干部负责任。像是报道的安徽……③谈形势,谈这次去梨花屯纠正“定产到组”中出现的种种偏差,等等。</a:t>
                      </a:r>
                      <a:endParaRPr lang="en-US" altLang="en-US" sz="2200" b="0">
                        <a:solidFill>
                          <a:srgbClr val="000000"/>
                        </a:solidFill>
                        <a:latin typeface="Times New Roman" panose="02020603050405020304" pitchFamily="34" charset="0"/>
                        <a:ea typeface="NEU-BZ-S92" charset="0"/>
                        <a:cs typeface="Times New Roman" panose="02020603050405020304" pitchFamily="34"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20000"/>
                        </a:lnSpc>
                        <a:buNone/>
                      </a:pPr>
                      <a:r>
                        <a:rPr lang="en-US" sz="2200" b="0">
                          <a:solidFill>
                            <a:srgbClr val="000000"/>
                          </a:solidFill>
                          <a:latin typeface="Times New Roman" panose="02020603050405020304" pitchFamily="34" charset="0"/>
                          <a:cs typeface="Times New Roman" panose="02020603050405020304" pitchFamily="34" charset="0"/>
                        </a:rPr>
                        <a:t>　　选项筛选出小说中体现时代背景的关键词语进行分析,暗示了小说的写作背景。A正确。</a:t>
                      </a:r>
                      <a:endParaRPr lang="en-US" altLang="en-US" sz="2200" b="0">
                        <a:solidFill>
                          <a:srgbClr val="000000"/>
                        </a:solidFill>
                        <a:latin typeface="Times New Roman" panose="02020603050405020304" pitchFamily="34" charset="0"/>
                        <a:ea typeface="NEU-BZ-S92" charset="0"/>
                        <a:cs typeface="Times New Roman" panose="02020603050405020304" pitchFamily="34"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738630">
                <a:tc>
                  <a:txBody>
                    <a:bodyPr/>
                    <a:lstStyle/>
                    <a:p>
                      <a:pPr indent="0" fontAlgn="auto">
                        <a:lnSpc>
                          <a:spcPct val="120000"/>
                        </a:lnSpc>
                        <a:buNone/>
                      </a:pPr>
                      <a:r>
                        <a:rPr lang="en-US" sz="2200" b="0">
                          <a:solidFill>
                            <a:srgbClr val="000000"/>
                          </a:solidFill>
                          <a:latin typeface="Times New Roman" panose="02020603050405020304" pitchFamily="34" charset="0"/>
                          <a:cs typeface="Times New Roman" panose="02020603050405020304" pitchFamily="34" charset="0"/>
                        </a:rPr>
                        <a:t>　　B.谢主任感慨报道中基层干部的“</a:t>
                      </a:r>
                      <a:r>
                        <a:rPr lang="en-US" sz="2200" b="0" u="wavy">
                          <a:solidFill>
                            <a:srgbClr val="000000"/>
                          </a:solidFill>
                          <a:uFill>
                            <a:solidFill>
                              <a:srgbClr val="000000"/>
                            </a:solidFill>
                          </a:uFill>
                          <a:latin typeface="Times New Roman" panose="02020603050405020304" pitchFamily="34" charset="0"/>
                          <a:cs typeface="Times New Roman" panose="02020603050405020304" pitchFamily="34" charset="0"/>
                        </a:rPr>
                        <a:t>肩膀硬</a:t>
                      </a:r>
                      <a:r>
                        <a:rPr lang="en-US" sz="2200" b="0">
                          <a:solidFill>
                            <a:srgbClr val="000000"/>
                          </a:solidFill>
                          <a:latin typeface="Times New Roman" panose="02020603050405020304" pitchFamily="34" charset="0"/>
                          <a:cs typeface="Times New Roman" panose="02020603050405020304" pitchFamily="34" charset="0"/>
                        </a:rPr>
                        <a:t>”,而赶车老人随后提及这一带做挑抬活路的农民们“</a:t>
                      </a:r>
                      <a:r>
                        <a:rPr lang="en-US" sz="2200" b="0" u="wavy">
                          <a:solidFill>
                            <a:srgbClr val="000000"/>
                          </a:solidFill>
                          <a:uFill>
                            <a:solidFill>
                              <a:srgbClr val="000000"/>
                            </a:solidFill>
                          </a:uFill>
                          <a:latin typeface="Times New Roman" panose="02020603050405020304" pitchFamily="34" charset="0"/>
                          <a:cs typeface="Times New Roman" panose="02020603050405020304" pitchFamily="34" charset="0"/>
                        </a:rPr>
                        <a:t>肩膀最硬</a:t>
                      </a:r>
                      <a:r>
                        <a:rPr lang="en-US" sz="2200" b="0">
                          <a:solidFill>
                            <a:srgbClr val="000000"/>
                          </a:solidFill>
                          <a:latin typeface="Times New Roman" panose="02020603050405020304" pitchFamily="34" charset="0"/>
                          <a:cs typeface="Times New Roman" panose="02020603050405020304" pitchFamily="34" charset="0"/>
                        </a:rPr>
                        <a:t>”,</a:t>
                      </a:r>
                      <a:r>
                        <a:rPr lang="en-US" sz="2200" b="0" u="wavy">
                          <a:solidFill>
                            <a:srgbClr val="000000"/>
                          </a:solidFill>
                          <a:uFill>
                            <a:solidFill>
                              <a:srgbClr val="000000"/>
                            </a:solidFill>
                          </a:uFill>
                          <a:latin typeface="Times New Roman" panose="02020603050405020304" pitchFamily="34" charset="0"/>
                          <a:cs typeface="Times New Roman" panose="02020603050405020304" pitchFamily="34" charset="0"/>
                        </a:rPr>
                        <a:t>对谢主任予以嘲讽与回击</a:t>
                      </a:r>
                      <a:r>
                        <a:rPr lang="en-US" sz="2200" b="0">
                          <a:solidFill>
                            <a:srgbClr val="000000"/>
                          </a:solidFill>
                          <a:latin typeface="Times New Roman" panose="02020603050405020304" pitchFamily="34" charset="0"/>
                          <a:cs typeface="Times New Roman" panose="02020603050405020304" pitchFamily="34" charset="0"/>
                        </a:rPr>
                        <a:t>。</a:t>
                      </a:r>
                      <a:endParaRPr lang="en-US" altLang="en-US" sz="2200" b="0">
                        <a:solidFill>
                          <a:srgbClr val="000000"/>
                        </a:solidFill>
                        <a:latin typeface="Times New Roman" panose="02020603050405020304" pitchFamily="34" charset="0"/>
                        <a:ea typeface="NEU-BZ-S92" charset="0"/>
                        <a:cs typeface="Times New Roman" panose="02020603050405020304" pitchFamily="34"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20000"/>
                        </a:lnSpc>
                        <a:buNone/>
                      </a:pPr>
                      <a:r>
                        <a:rPr lang="en-US" sz="2200" b="0">
                          <a:solidFill>
                            <a:srgbClr val="000000"/>
                          </a:solidFill>
                          <a:latin typeface="Times New Roman" panose="02020603050405020304" pitchFamily="34" charset="0"/>
                          <a:cs typeface="Times New Roman" panose="02020603050405020304" pitchFamily="34" charset="0"/>
                        </a:rPr>
                        <a:t>　　①谢主任不胜感慨地说,“……上面是‘嘴巴硬’,基层干部是‘肩膀硬’!基层干部负责任。像是报道的安徽……”。②论挑抬活路,这一带的人都是好手,肩膀最硬……</a:t>
                      </a:r>
                      <a:endParaRPr lang="en-US" altLang="en-US" sz="2200" b="0">
                        <a:solidFill>
                          <a:srgbClr val="000000"/>
                        </a:solidFill>
                        <a:latin typeface="Times New Roman" panose="02020603050405020304" pitchFamily="34" charset="0"/>
                        <a:ea typeface="NEU-BZ-S92" charset="0"/>
                        <a:cs typeface="Times New Roman" panose="02020603050405020304" pitchFamily="34"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20000"/>
                        </a:lnSpc>
                        <a:buNone/>
                      </a:pPr>
                      <a:r>
                        <a:rPr lang="en-US" sz="2200" b="0">
                          <a:solidFill>
                            <a:srgbClr val="000000"/>
                          </a:solidFill>
                          <a:latin typeface="Times New Roman" panose="02020603050405020304" pitchFamily="34" charset="0"/>
                          <a:cs typeface="Times New Roman" panose="02020603050405020304" pitchFamily="34" charset="0"/>
                        </a:rPr>
                        <a:t>　　选项将赶车老人对挑抬活路的农民们的赞扬误解为对谢主任的“嘲讽与回击”。B曲解文意。</a:t>
                      </a:r>
                      <a:endParaRPr lang="en-US" altLang="en-US" sz="2200" b="0">
                        <a:solidFill>
                          <a:srgbClr val="000000"/>
                        </a:solidFill>
                        <a:latin typeface="Times New Roman" panose="02020603050405020304" pitchFamily="34" charset="0"/>
                        <a:ea typeface="NEU-BZ-S92" charset="0"/>
                        <a:cs typeface="Times New Roman" panose="02020603050405020304" pitchFamily="34"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p:nvPr>
            <p:custDataLst>
              <p:tags r:id="rId1"/>
            </p:custDataLst>
          </p:nvPr>
        </p:nvGraphicFramePr>
        <p:xfrm>
          <a:off x="259080" y="459105"/>
          <a:ext cx="10978515" cy="6399530"/>
        </p:xfrm>
        <a:graphic>
          <a:graphicData uri="http://schemas.openxmlformats.org/drawingml/2006/table">
            <a:tbl>
              <a:tblPr firstRow="1" bandRow="1">
                <a:tableStyleId>{5940675A-B579-460E-94D1-54222C63F5DA}</a:tableStyleId>
              </a:tblPr>
              <a:tblGrid>
                <a:gridCol w="3349625">
                  <a:extLst>
                    <a:ext uri="{9D8B030D-6E8A-4147-A177-3AD203B41FA5}">
                      <a16:colId xmlns:a16="http://schemas.microsoft.com/office/drawing/2014/main" val="20000"/>
                    </a:ext>
                  </a:extLst>
                </a:gridCol>
                <a:gridCol w="3687445">
                  <a:extLst>
                    <a:ext uri="{9D8B030D-6E8A-4147-A177-3AD203B41FA5}">
                      <a16:colId xmlns:a16="http://schemas.microsoft.com/office/drawing/2014/main" val="20001"/>
                    </a:ext>
                  </a:extLst>
                </a:gridCol>
                <a:gridCol w="3941445">
                  <a:extLst>
                    <a:ext uri="{9D8B030D-6E8A-4147-A177-3AD203B41FA5}">
                      <a16:colId xmlns:a16="http://schemas.microsoft.com/office/drawing/2014/main" val="20002"/>
                    </a:ext>
                  </a:extLst>
                </a:gridCol>
              </a:tblGrid>
              <a:tr h="365760">
                <a:tc gridSpan="3">
                  <a:txBody>
                    <a:bodyPr/>
                    <a:lstStyle/>
                    <a:p>
                      <a:pPr indent="0" algn="ctr">
                        <a:buNone/>
                      </a:pPr>
                      <a:r>
                        <a:rPr lang="en-US" sz="2400" b="1">
                          <a:solidFill>
                            <a:srgbClr val="000000"/>
                          </a:solidFill>
                          <a:latin typeface="Times New Roman" panose="02020603050405020304" pitchFamily="34" charset="0"/>
                          <a:cs typeface="NEU-BZ-S92" charset="0"/>
                        </a:rPr>
                        <a:t>步骤演示</a:t>
                      </a:r>
                      <a:endParaRPr lang="en-US" altLang="en-US" sz="2400" b="1">
                        <a:solidFill>
                          <a:srgbClr val="000000"/>
                        </a:solidFill>
                        <a:latin typeface="Times New Roman" panose="02020603050405020304" pitchFamily="34" charset="0"/>
                        <a:ea typeface="NEU-BZ-S92" charset="0"/>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zh-CN"/>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extLst>
                  <a:ext uri="{0D108BD9-81ED-4DB2-BD59-A6C34878D82A}">
                    <a16:rowId xmlns:a16="http://schemas.microsoft.com/office/drawing/2014/main" val="10000"/>
                  </a:ext>
                </a:extLst>
              </a:tr>
              <a:tr h="803910">
                <a:tc>
                  <a:txBody>
                    <a:bodyPr/>
                    <a:lstStyle/>
                    <a:p>
                      <a:pPr indent="0" fontAlgn="auto">
                        <a:lnSpc>
                          <a:spcPct val="120000"/>
                        </a:lnSpc>
                        <a:buNone/>
                      </a:pPr>
                      <a:r>
                        <a:rPr lang="en-US" sz="2200" b="0">
                          <a:solidFill>
                            <a:srgbClr val="000000"/>
                          </a:solidFill>
                          <a:latin typeface="Times New Roman" panose="02020603050405020304" pitchFamily="34" charset="0"/>
                          <a:cs typeface="Times New Roman" panose="02020603050405020304" pitchFamily="34" charset="0"/>
                        </a:rPr>
                        <a:t>第一步:浏览选项,标敏感点</a:t>
                      </a:r>
                      <a:endParaRPr lang="en-US" altLang="en-US" sz="2200" b="0">
                        <a:solidFill>
                          <a:srgbClr val="000000"/>
                        </a:solidFill>
                        <a:latin typeface="Times New Roman" panose="02020603050405020304" pitchFamily="34" charset="0"/>
                        <a:ea typeface="NEU-BZ-S92" charset="0"/>
                        <a:cs typeface="Times New Roman" panose="02020603050405020304" pitchFamily="34"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20000"/>
                        </a:lnSpc>
                        <a:buNone/>
                      </a:pPr>
                      <a:r>
                        <a:rPr lang="en-US" sz="2200" b="0">
                          <a:solidFill>
                            <a:srgbClr val="000000"/>
                          </a:solidFill>
                          <a:latin typeface="Times New Roman" panose="02020603050405020304" pitchFamily="34" charset="0"/>
                          <a:cs typeface="Times New Roman" panose="02020603050405020304" pitchFamily="34" charset="0"/>
                        </a:rPr>
                        <a:t>第二步:回归原文,找对应句</a:t>
                      </a:r>
                      <a:endParaRPr lang="en-US" altLang="en-US" sz="2200" b="0">
                        <a:solidFill>
                          <a:srgbClr val="000000"/>
                        </a:solidFill>
                        <a:latin typeface="Times New Roman" panose="02020603050405020304" pitchFamily="34" charset="0"/>
                        <a:ea typeface="NEU-BZ-S92" charset="0"/>
                        <a:cs typeface="Times New Roman" panose="02020603050405020304" pitchFamily="34"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20000"/>
                        </a:lnSpc>
                        <a:buNone/>
                      </a:pPr>
                      <a:r>
                        <a:rPr lang="en-US" sz="2200" b="0">
                          <a:solidFill>
                            <a:srgbClr val="000000"/>
                          </a:solidFill>
                          <a:latin typeface="Times New Roman" panose="02020603050405020304" pitchFamily="34" charset="0"/>
                          <a:cs typeface="Times New Roman" panose="02020603050405020304" pitchFamily="34" charset="0"/>
                        </a:rPr>
                        <a:t>第三步:比对分析,确定答案</a:t>
                      </a:r>
                      <a:endParaRPr lang="en-US" altLang="en-US" sz="2200" b="0">
                        <a:solidFill>
                          <a:srgbClr val="000000"/>
                        </a:solidFill>
                        <a:latin typeface="Times New Roman" panose="02020603050405020304" pitchFamily="34" charset="0"/>
                        <a:ea typeface="NEU-BZ-S92" charset="0"/>
                        <a:cs typeface="Times New Roman" panose="02020603050405020304" pitchFamily="34"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614930">
                <a:tc>
                  <a:txBody>
                    <a:bodyPr/>
                    <a:lstStyle/>
                    <a:p>
                      <a:pPr indent="0" fontAlgn="auto">
                        <a:lnSpc>
                          <a:spcPct val="120000"/>
                        </a:lnSpc>
                        <a:buNone/>
                      </a:pPr>
                      <a:r>
                        <a:rPr lang="en-US" sz="2200" b="0">
                          <a:solidFill>
                            <a:srgbClr val="000000"/>
                          </a:solidFill>
                          <a:latin typeface="Times New Roman" panose="02020603050405020304" pitchFamily="34" charset="0"/>
                          <a:cs typeface="Times New Roman" panose="02020603050405020304" pitchFamily="34" charset="0"/>
                        </a:rPr>
                        <a:t>　　C.小说</a:t>
                      </a:r>
                      <a:r>
                        <a:rPr lang="en-US" sz="2200" b="0" u="wavy">
                          <a:solidFill>
                            <a:srgbClr val="000000"/>
                          </a:solidFill>
                          <a:uFill>
                            <a:solidFill>
                              <a:srgbClr val="000000"/>
                            </a:solidFill>
                          </a:uFill>
                          <a:latin typeface="Times New Roman" panose="02020603050405020304" pitchFamily="34" charset="0"/>
                          <a:cs typeface="Times New Roman" panose="02020603050405020304" pitchFamily="34" charset="0"/>
                        </a:rPr>
                        <a:t>前半部分</a:t>
                      </a:r>
                      <a:r>
                        <a:rPr lang="en-US" sz="2200" b="0">
                          <a:solidFill>
                            <a:srgbClr val="000000"/>
                          </a:solidFill>
                          <a:latin typeface="Times New Roman" panose="02020603050405020304" pitchFamily="34" charset="0"/>
                          <a:cs typeface="Times New Roman" panose="02020603050405020304" pitchFamily="34" charset="0"/>
                        </a:rPr>
                        <a:t>描写了两个下乡干部逐步消除曾因挖沟产生的隔阂,后半部分转而描写赶车老人讲述</a:t>
                      </a:r>
                      <a:r>
                        <a:rPr lang="en-US" sz="2200" b="0" u="wavy">
                          <a:solidFill>
                            <a:srgbClr val="000000"/>
                          </a:solidFill>
                          <a:uFill>
                            <a:solidFill>
                              <a:srgbClr val="000000"/>
                            </a:solidFill>
                          </a:uFill>
                          <a:latin typeface="Times New Roman" panose="02020603050405020304" pitchFamily="34" charset="0"/>
                          <a:cs typeface="Times New Roman" panose="02020603050405020304" pitchFamily="34" charset="0"/>
                        </a:rPr>
                        <a:t>填沟等往事</a:t>
                      </a:r>
                      <a:r>
                        <a:rPr lang="en-US" sz="2200" b="0">
                          <a:solidFill>
                            <a:srgbClr val="000000"/>
                          </a:solidFill>
                          <a:latin typeface="Times New Roman" panose="02020603050405020304" pitchFamily="34" charset="0"/>
                          <a:cs typeface="Times New Roman" panose="02020603050405020304" pitchFamily="34" charset="0"/>
                        </a:rPr>
                        <a:t>,进一步</a:t>
                      </a:r>
                      <a:r>
                        <a:rPr lang="en-US" sz="2200" b="0" u="wavy">
                          <a:solidFill>
                            <a:srgbClr val="000000"/>
                          </a:solidFill>
                          <a:uFill>
                            <a:solidFill>
                              <a:srgbClr val="000000"/>
                            </a:solidFill>
                          </a:uFill>
                          <a:latin typeface="Times New Roman" panose="02020603050405020304" pitchFamily="34" charset="0"/>
                          <a:cs typeface="Times New Roman" panose="02020603050405020304" pitchFamily="34" charset="0"/>
                        </a:rPr>
                        <a:t>深化了时代主题</a:t>
                      </a:r>
                      <a:r>
                        <a:rPr lang="en-US" sz="2200" b="0">
                          <a:solidFill>
                            <a:srgbClr val="000000"/>
                          </a:solidFill>
                          <a:latin typeface="Times New Roman" panose="02020603050405020304" pitchFamily="34" charset="0"/>
                          <a:cs typeface="Times New Roman" panose="02020603050405020304" pitchFamily="34" charset="0"/>
                        </a:rPr>
                        <a:t>。</a:t>
                      </a:r>
                      <a:endParaRPr lang="en-US" altLang="en-US" sz="2200" b="0">
                        <a:solidFill>
                          <a:srgbClr val="000000"/>
                        </a:solidFill>
                        <a:latin typeface="Times New Roman" panose="02020603050405020304" pitchFamily="34" charset="0"/>
                        <a:ea typeface="NEU-BZ-S92" charset="0"/>
                        <a:cs typeface="Times New Roman" panose="02020603050405020304" pitchFamily="34"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20000"/>
                        </a:lnSpc>
                        <a:buNone/>
                      </a:pPr>
                      <a:r>
                        <a:rPr lang="en-US" sz="2200" b="0">
                          <a:solidFill>
                            <a:srgbClr val="000000"/>
                          </a:solidFill>
                          <a:latin typeface="Times New Roman" panose="02020603050405020304" pitchFamily="34" charset="0"/>
                          <a:cs typeface="Times New Roman" panose="02020603050405020304" pitchFamily="34" charset="0"/>
                        </a:rPr>
                        <a:t>　　①从“这故事开场时是颇为平淡的”至“后来,拉起家常来了……”。②从“越近梨花屯,地势就越平坦”至“是的,梨花屯就要到了!”。</a:t>
                      </a:r>
                      <a:endParaRPr lang="en-US" altLang="en-US" sz="2200" b="0">
                        <a:solidFill>
                          <a:srgbClr val="000000"/>
                        </a:solidFill>
                        <a:latin typeface="Times New Roman" panose="02020603050405020304" pitchFamily="34" charset="0"/>
                        <a:ea typeface="NEU-BZ-S92" charset="0"/>
                        <a:cs typeface="Times New Roman" panose="02020603050405020304" pitchFamily="34"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20000"/>
                        </a:lnSpc>
                        <a:buNone/>
                      </a:pPr>
                      <a:r>
                        <a:rPr lang="en-US" sz="2200" b="0">
                          <a:solidFill>
                            <a:srgbClr val="000000"/>
                          </a:solidFill>
                          <a:latin typeface="Times New Roman" panose="02020603050405020304" pitchFamily="34" charset="0"/>
                          <a:cs typeface="Times New Roman" panose="02020603050405020304" pitchFamily="34" charset="0"/>
                        </a:rPr>
                        <a:t>　　小说前半部分中的“气氛十分亲切了……”表明二人消除了隔阂,后半部分对挖沟这一事件的背景进行了全面交代,写出在特定时代背景下人们的表现,深化了时代主题。C正确。</a:t>
                      </a:r>
                      <a:endParaRPr lang="en-US" altLang="en-US" sz="2200" b="0">
                        <a:solidFill>
                          <a:srgbClr val="000000"/>
                        </a:solidFill>
                        <a:latin typeface="Times New Roman" panose="02020603050405020304" pitchFamily="34" charset="0"/>
                        <a:ea typeface="NEU-BZ-S92" charset="0"/>
                        <a:cs typeface="Times New Roman" panose="02020603050405020304" pitchFamily="34"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614930">
                <a:tc>
                  <a:txBody>
                    <a:bodyPr/>
                    <a:lstStyle/>
                    <a:p>
                      <a:pPr indent="0" fontAlgn="auto">
                        <a:lnSpc>
                          <a:spcPct val="120000"/>
                        </a:lnSpc>
                        <a:buNone/>
                      </a:pPr>
                      <a:r>
                        <a:rPr lang="en-US" sz="2200" b="0">
                          <a:solidFill>
                            <a:srgbClr val="000000"/>
                          </a:solidFill>
                          <a:latin typeface="Times New Roman" panose="02020603050405020304" pitchFamily="34" charset="0"/>
                          <a:cs typeface="Times New Roman" panose="02020603050405020304" pitchFamily="34" charset="0"/>
                        </a:rPr>
                        <a:t>　　D.小说</a:t>
                      </a:r>
                      <a:r>
                        <a:rPr lang="en-US" sz="2200" b="0" u="wavy">
                          <a:solidFill>
                            <a:srgbClr val="000000"/>
                          </a:solidFill>
                          <a:uFill>
                            <a:solidFill>
                              <a:srgbClr val="000000"/>
                            </a:solidFill>
                          </a:uFill>
                          <a:latin typeface="Times New Roman" panose="02020603050405020304" pitchFamily="34" charset="0"/>
                          <a:cs typeface="Times New Roman" panose="02020603050405020304" pitchFamily="34" charset="0"/>
                        </a:rPr>
                        <a:t>多次写到路</a:t>
                      </a:r>
                      <a:r>
                        <a:rPr lang="en-US" sz="2200" b="0">
                          <a:solidFill>
                            <a:srgbClr val="000000"/>
                          </a:solidFill>
                          <a:latin typeface="Times New Roman" panose="02020603050405020304" pitchFamily="34" charset="0"/>
                          <a:cs typeface="Times New Roman" panose="02020603050405020304" pitchFamily="34" charset="0"/>
                        </a:rPr>
                        <a:t>,“拐弯”“爬坡”“重新展现”“越来越平坦”等,既是</a:t>
                      </a:r>
                      <a:r>
                        <a:rPr lang="en-US" sz="2200" b="0" u="wavy">
                          <a:solidFill>
                            <a:srgbClr val="000000"/>
                          </a:solidFill>
                          <a:uFill>
                            <a:solidFill>
                              <a:srgbClr val="000000"/>
                            </a:solidFill>
                          </a:uFill>
                          <a:latin typeface="Times New Roman" panose="02020603050405020304" pitchFamily="34" charset="0"/>
                          <a:cs typeface="Times New Roman" panose="02020603050405020304" pitchFamily="34" charset="0"/>
                        </a:rPr>
                        <a:t>写实</a:t>
                      </a:r>
                      <a:r>
                        <a:rPr lang="en-US" sz="2200" b="0">
                          <a:solidFill>
                            <a:srgbClr val="000000"/>
                          </a:solidFill>
                          <a:latin typeface="Times New Roman" panose="02020603050405020304" pitchFamily="34" charset="0"/>
                          <a:cs typeface="Times New Roman" panose="02020603050405020304" pitchFamily="34" charset="0"/>
                        </a:rPr>
                        <a:t>,又使</a:t>
                      </a:r>
                      <a:r>
                        <a:rPr lang="en-US" sz="2200" b="0" u="wavy">
                          <a:solidFill>
                            <a:srgbClr val="000000"/>
                          </a:solidFill>
                          <a:uFill>
                            <a:solidFill>
                              <a:srgbClr val="000000"/>
                            </a:solidFill>
                          </a:uFill>
                          <a:latin typeface="Times New Roman" panose="02020603050405020304" pitchFamily="34" charset="0"/>
                          <a:cs typeface="Times New Roman" panose="02020603050405020304" pitchFamily="34" charset="0"/>
                        </a:rPr>
                        <a:t>最后一段</a:t>
                      </a:r>
                      <a:r>
                        <a:rPr lang="en-US" sz="2200" b="0">
                          <a:solidFill>
                            <a:srgbClr val="000000"/>
                          </a:solidFill>
                          <a:latin typeface="Times New Roman" panose="02020603050405020304" pitchFamily="34" charset="0"/>
                          <a:cs typeface="Times New Roman" panose="02020603050405020304" pitchFamily="34" charset="0"/>
                        </a:rPr>
                        <a:t>自然地传达出“柳暗花明又一村”的</a:t>
                      </a:r>
                      <a:r>
                        <a:rPr lang="en-US" sz="2200" b="0" u="wavy">
                          <a:solidFill>
                            <a:srgbClr val="000000"/>
                          </a:solidFill>
                          <a:uFill>
                            <a:solidFill>
                              <a:srgbClr val="000000"/>
                            </a:solidFill>
                          </a:uFill>
                          <a:latin typeface="Times New Roman" panose="02020603050405020304" pitchFamily="34" charset="0"/>
                          <a:cs typeface="Times New Roman" panose="02020603050405020304" pitchFamily="34" charset="0"/>
                        </a:rPr>
                        <a:t>愿景</a:t>
                      </a:r>
                      <a:r>
                        <a:rPr lang="en-US" sz="2200" b="0">
                          <a:solidFill>
                            <a:srgbClr val="000000"/>
                          </a:solidFill>
                          <a:latin typeface="Times New Roman" panose="02020603050405020304" pitchFamily="34" charset="0"/>
                          <a:cs typeface="Times New Roman" panose="02020603050405020304" pitchFamily="34" charset="0"/>
                        </a:rPr>
                        <a:t>。</a:t>
                      </a:r>
                      <a:endParaRPr lang="en-US" altLang="en-US" sz="2200" b="0">
                        <a:solidFill>
                          <a:srgbClr val="000000"/>
                        </a:solidFill>
                        <a:latin typeface="Times New Roman" panose="02020603050405020304" pitchFamily="34" charset="0"/>
                        <a:ea typeface="NEU-BZ-S92" charset="0"/>
                        <a:cs typeface="Times New Roman" panose="02020603050405020304" pitchFamily="34"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20000"/>
                        </a:lnSpc>
                        <a:buNone/>
                      </a:pPr>
                      <a:r>
                        <a:rPr lang="en-US" sz="2200" b="0">
                          <a:solidFill>
                            <a:srgbClr val="000000"/>
                          </a:solidFill>
                          <a:latin typeface="Times New Roman" panose="02020603050405020304" pitchFamily="34" charset="0"/>
                          <a:cs typeface="Times New Roman" panose="02020603050405020304" pitchFamily="34" charset="0"/>
                        </a:rPr>
                        <a:t>　　①碎石的马路拐弯了,爬坡了,又拐弯了,又爬坡了。②接着又一下子在马车前重新展现出来,一直延伸到老远的山垭口……③越近梨花屯,地势就越平坦,心里也越舒畅。</a:t>
                      </a:r>
                      <a:endParaRPr lang="en-US" altLang="en-US" sz="2200" b="0">
                        <a:solidFill>
                          <a:srgbClr val="000000"/>
                        </a:solidFill>
                        <a:latin typeface="Times New Roman" panose="02020603050405020304" pitchFamily="34" charset="0"/>
                        <a:ea typeface="NEU-BZ-S92" charset="0"/>
                        <a:cs typeface="Times New Roman" panose="02020603050405020304" pitchFamily="34"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20000"/>
                        </a:lnSpc>
                        <a:buNone/>
                      </a:pPr>
                      <a:r>
                        <a:rPr lang="en-US" sz="2200" b="0">
                          <a:solidFill>
                            <a:srgbClr val="000000"/>
                          </a:solidFill>
                          <a:latin typeface="Times New Roman" panose="02020603050405020304" pitchFamily="34" charset="0"/>
                          <a:cs typeface="Times New Roman" panose="02020603050405020304" pitchFamily="34" charset="0"/>
                        </a:rPr>
                        <a:t>　　选项重点分析了“路”的内容,表面是写眼前的路,是写实手法,暗里写出了改革之路的弯曲、起伏,“越近梨花屯,地势就越平坦”传达出对改革发展前景的向往。D正确。</a:t>
                      </a:r>
                      <a:endParaRPr lang="en-US" altLang="en-US" sz="2200" b="0">
                        <a:solidFill>
                          <a:srgbClr val="000000"/>
                        </a:solidFill>
                        <a:latin typeface="Times New Roman" panose="02020603050405020304" pitchFamily="34" charset="0"/>
                        <a:ea typeface="NEU-BZ-S92" charset="0"/>
                        <a:cs typeface="Times New Roman" panose="02020603050405020304" pitchFamily="34"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文本框 100"/>
          <p:cNvSpPr txBox="1"/>
          <p:nvPr/>
        </p:nvSpPr>
        <p:spPr>
          <a:xfrm>
            <a:off x="805180" y="715645"/>
            <a:ext cx="10437495" cy="3355975"/>
          </a:xfrm>
          <a:prstGeom prst="rect">
            <a:avLst/>
          </a:prstGeom>
          <a:noFill/>
          <a:ln w="9525">
            <a:noFill/>
          </a:ln>
        </p:spPr>
        <p:txBody>
          <a:bodyPr>
            <a:noAutofit/>
          </a:bodyPr>
          <a:lstStyle/>
          <a:p>
            <a:pPr>
              <a:lnSpc>
                <a:spcPct val="150000"/>
              </a:lnSpc>
              <a:spcBef>
                <a:spcPts val="0"/>
              </a:spcBef>
              <a:spcAft>
                <a:spcPts val="0"/>
              </a:spcAft>
              <a:buClrTx/>
              <a:buSzTx/>
              <a:buFontTx/>
            </a:pPr>
            <a:r>
              <a:rPr lang="en-US" sz="2400" b="0">
                <a:solidFill>
                  <a:srgbClr val="000000"/>
                </a:solidFill>
                <a:latin typeface="Times New Roman" panose="02020603050405020304" pitchFamily="34" charset="0"/>
                <a:cs typeface="Times New Roman" panose="02020603050405020304" pitchFamily="34" charset="0"/>
              </a:rPr>
              <a:t>2.(改编)下列对小说相关内容和艺术特色的分析鉴赏,不正确的一项是(　　)。</a:t>
            </a:r>
          </a:p>
          <a:p>
            <a:pPr>
              <a:lnSpc>
                <a:spcPct val="150000"/>
              </a:lnSpc>
              <a:spcBef>
                <a:spcPts val="0"/>
              </a:spcBef>
              <a:spcAft>
                <a:spcPts val="0"/>
              </a:spcAft>
              <a:buClrTx/>
              <a:buSzTx/>
              <a:buFontTx/>
            </a:pPr>
            <a:r>
              <a:rPr lang="en-US" sz="2400" b="0">
                <a:solidFill>
                  <a:srgbClr val="000000"/>
                </a:solidFill>
                <a:latin typeface="Times New Roman" panose="02020603050405020304" pitchFamily="34" charset="0"/>
                <a:cs typeface="Times New Roman" panose="02020603050405020304" pitchFamily="34" charset="0"/>
              </a:rPr>
              <a:t>A.小说中有多处景物描写,为故事的展开提供了自然背景,使小说具有清新的田园风格,流露出生机勃勃的时代气息。</a:t>
            </a:r>
          </a:p>
          <a:p>
            <a:pPr>
              <a:lnSpc>
                <a:spcPct val="150000"/>
              </a:lnSpc>
              <a:spcBef>
                <a:spcPts val="0"/>
              </a:spcBef>
              <a:spcAft>
                <a:spcPts val="0"/>
              </a:spcAft>
              <a:buClrTx/>
              <a:buSzTx/>
              <a:buFontTx/>
            </a:pPr>
            <a:r>
              <a:rPr lang="en-US" sz="2400" b="0">
                <a:solidFill>
                  <a:srgbClr val="000000"/>
                </a:solidFill>
                <a:latin typeface="Times New Roman" panose="02020603050405020304" pitchFamily="34" charset="0"/>
                <a:cs typeface="Times New Roman" panose="02020603050405020304" pitchFamily="34" charset="0"/>
              </a:rPr>
              <a:t>B.“梨花屯”作为一个地点,也作为一个自然背景,让两个曾经在那里工作过的主人公互相消除了因挖沟产生的隔阂,而景色烘托了他们的心理。</a:t>
            </a:r>
          </a:p>
          <a:p>
            <a:pPr>
              <a:lnSpc>
                <a:spcPct val="150000"/>
              </a:lnSpc>
              <a:spcBef>
                <a:spcPts val="0"/>
              </a:spcBef>
              <a:spcAft>
                <a:spcPts val="0"/>
              </a:spcAft>
              <a:buClrTx/>
              <a:buSzTx/>
              <a:buFontTx/>
            </a:pPr>
            <a:r>
              <a:rPr lang="en-US" sz="2400" b="0">
                <a:solidFill>
                  <a:srgbClr val="000000"/>
                </a:solidFill>
                <a:latin typeface="Times New Roman" panose="02020603050405020304" pitchFamily="34" charset="0"/>
                <a:cs typeface="Times New Roman" panose="02020603050405020304" pitchFamily="34" charset="0"/>
              </a:rPr>
              <a:t>C.小说以“梨花屯”这一地理环境为线索,将过去的梨花屯和如今的梨花屯联系在一起,至人物真正看到梨花屯的景象结束,情节设置严谨。</a:t>
            </a:r>
          </a:p>
          <a:p>
            <a:pPr>
              <a:lnSpc>
                <a:spcPct val="150000"/>
              </a:lnSpc>
              <a:spcBef>
                <a:spcPts val="0"/>
              </a:spcBef>
              <a:spcAft>
                <a:spcPts val="0"/>
              </a:spcAft>
              <a:buClrTx/>
              <a:buSzTx/>
              <a:buFontTx/>
            </a:pPr>
            <a:r>
              <a:rPr lang="en-US" sz="2400" b="0">
                <a:solidFill>
                  <a:srgbClr val="000000"/>
                </a:solidFill>
                <a:latin typeface="Times New Roman" panose="02020603050405020304" pitchFamily="34" charset="0"/>
                <a:cs typeface="Times New Roman" panose="02020603050405020304" pitchFamily="34" charset="0"/>
              </a:rPr>
              <a:t>D.“路旁出现了一条水沟,水欢快地流淌着,发出叫人喜悦的响声……”这句话运用了记叙、描写的表达方式和拟人、比喻的修辞手法写景。</a:t>
            </a:r>
          </a:p>
        </p:txBody>
      </p:sp>
      <p:sp>
        <p:nvSpPr>
          <p:cNvPr id="3" name="文本框 2"/>
          <p:cNvSpPr txBox="1"/>
          <p:nvPr/>
        </p:nvSpPr>
        <p:spPr>
          <a:xfrm>
            <a:off x="10180320" y="890270"/>
            <a:ext cx="450215" cy="460375"/>
          </a:xfrm>
          <a:prstGeom prst="rect">
            <a:avLst/>
          </a:prstGeom>
          <a:noFill/>
        </p:spPr>
        <p:txBody>
          <a:bodyPr wrap="square" rtlCol="0">
            <a:spAutoFit/>
          </a:bodyPr>
          <a:lstStyle/>
          <a:p>
            <a:r>
              <a:rPr lang="en-US" sz="2400">
                <a:solidFill>
                  <a:srgbClr val="FF0000"/>
                </a:solidFill>
                <a:latin typeface="Times New Roman" panose="02020603050405020304" pitchFamily="34" charset="0"/>
                <a:cs typeface="Times New Roman" panose="02020603050405020304" pitchFamily="34" charset="0"/>
                <a:sym typeface="+mn-ea"/>
              </a:rPr>
              <a:t>D</a:t>
            </a:r>
            <a:endParaRPr lang="en-US" altLang="zh-CN" sz="2400">
              <a:solidFill>
                <a:srgbClr val="FF0000"/>
              </a:solidFill>
              <a:latin typeface="Times New Roman" panose="02020603050405020304" pitchFamily="34" charset="0"/>
              <a:cs typeface="Times New Roman" panose="02020603050405020304" pitchFamily="34" charset="0"/>
              <a:sym typeface="+mn-ea"/>
            </a:endParaRPr>
          </a:p>
        </p:txBody>
      </p:sp>
      <p:sp>
        <p:nvSpPr>
          <p:cNvPr id="103" name="文本框 102"/>
          <p:cNvSpPr txBox="1"/>
          <p:nvPr/>
        </p:nvSpPr>
        <p:spPr>
          <a:xfrm>
            <a:off x="878205" y="5744845"/>
            <a:ext cx="10209530" cy="645160"/>
          </a:xfrm>
          <a:prstGeom prst="rect">
            <a:avLst/>
          </a:prstGeom>
          <a:noFill/>
          <a:ln w="9525">
            <a:noFill/>
          </a:ln>
        </p:spPr>
        <p:txBody>
          <a:bodyPr wrap="square">
            <a:spAutoFit/>
          </a:bodyPr>
          <a:lstStyle/>
          <a:p>
            <a:pPr algn="l">
              <a:lnSpc>
                <a:spcPct val="150000"/>
              </a:lnSpc>
              <a:spcBef>
                <a:spcPts val="0"/>
              </a:spcBef>
              <a:spcAft>
                <a:spcPts val="0"/>
              </a:spcAft>
              <a:buClrTx/>
              <a:buSzTx/>
              <a:buNone/>
            </a:pPr>
            <a:r>
              <a:rPr lang="en-US" sz="2400" b="0">
                <a:solidFill>
                  <a:srgbClr val="FF0000"/>
                </a:solidFill>
                <a:latin typeface="Times New Roman" panose="02020603050405020304" pitchFamily="34" charset="0"/>
                <a:cs typeface="Times New Roman" panose="02020603050405020304" pitchFamily="34" charset="0"/>
              </a:rPr>
              <a:t>【</a:t>
            </a:r>
            <a:r>
              <a:rPr lang="zh-CN" altLang="en-US" sz="2400" b="0">
                <a:solidFill>
                  <a:srgbClr val="FF0000"/>
                </a:solidFill>
                <a:latin typeface="Times New Roman" panose="02020603050405020304" pitchFamily="34" charset="0"/>
                <a:ea typeface="宋体" panose="02010600030101010101" pitchFamily="2" charset="-122"/>
                <a:cs typeface="Times New Roman" panose="02020603050405020304" pitchFamily="34" charset="0"/>
              </a:rPr>
              <a:t>解析】</a:t>
            </a:r>
            <a:r>
              <a:rPr lang="en-US" sz="2400" b="0">
                <a:solidFill>
                  <a:srgbClr val="FF0000"/>
                </a:solidFill>
                <a:latin typeface="Times New Roman" panose="02020603050405020304" pitchFamily="34" charset="0"/>
                <a:cs typeface="Times New Roman" panose="02020603050405020304" pitchFamily="34" charset="0"/>
              </a:rPr>
              <a:t>比喻的修辞手法写景”错,句中没有运用比喻的修辞手法。</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3"/>
                                        </p:tgtEl>
                                        <p:attrNameLst>
                                          <p:attrName>style.visibility</p:attrName>
                                        </p:attrNameLst>
                                      </p:cBhvr>
                                      <p:to>
                                        <p:strVal val="visible"/>
                                      </p:to>
                                    </p:set>
                                    <p:animEffect transition="in" filter="box(in)">
                                      <p:cBhvr>
                                        <p:cTn id="12" dur="20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文本框 100"/>
          <p:cNvSpPr txBox="1"/>
          <p:nvPr/>
        </p:nvSpPr>
        <p:spPr>
          <a:xfrm>
            <a:off x="805180" y="715645"/>
            <a:ext cx="10437495" cy="3355975"/>
          </a:xfrm>
          <a:prstGeom prst="rect">
            <a:avLst/>
          </a:prstGeom>
          <a:noFill/>
          <a:ln w="9525">
            <a:noFill/>
          </a:ln>
        </p:spPr>
        <p:txBody>
          <a:bodyPr>
            <a:noAutofit/>
          </a:bodyPr>
          <a:lstStyle/>
          <a:p>
            <a:pPr>
              <a:lnSpc>
                <a:spcPct val="150000"/>
              </a:lnSpc>
              <a:spcBef>
                <a:spcPts val="0"/>
              </a:spcBef>
              <a:spcAft>
                <a:spcPts val="0"/>
              </a:spcAft>
              <a:buClrTx/>
              <a:buSzTx/>
              <a:buFontTx/>
            </a:pPr>
            <a:r>
              <a:rPr lang="en-US" sz="2200" b="0">
                <a:solidFill>
                  <a:srgbClr val="000000"/>
                </a:solidFill>
                <a:latin typeface="Times New Roman" panose="02020603050405020304" pitchFamily="34" charset="0"/>
                <a:cs typeface="Times New Roman" panose="02020603050405020304" pitchFamily="34" charset="0"/>
              </a:rPr>
              <a:t>3.(改编)下列对小说相关内容和艺术特色的分析鉴赏,不正确的一项是(　　)。</a:t>
            </a:r>
          </a:p>
          <a:p>
            <a:pPr>
              <a:lnSpc>
                <a:spcPct val="150000"/>
              </a:lnSpc>
              <a:spcBef>
                <a:spcPts val="0"/>
              </a:spcBef>
              <a:spcAft>
                <a:spcPts val="0"/>
              </a:spcAft>
              <a:buClrTx/>
              <a:buSzTx/>
              <a:buFontTx/>
            </a:pPr>
            <a:r>
              <a:rPr lang="en-US" sz="2200" b="0">
                <a:solidFill>
                  <a:srgbClr val="000000"/>
                </a:solidFill>
                <a:latin typeface="Times New Roman" panose="02020603050405020304" pitchFamily="34" charset="0"/>
                <a:cs typeface="Times New Roman" panose="02020603050405020304" pitchFamily="34" charset="0"/>
              </a:rPr>
              <a:t>A.这篇小说运用了倒叙的手法,与鲁迅的小说《祝福》的叙述手法相同,在情节上有异曲同工之妙,能引人入胜,避免了结构的单调。</a:t>
            </a:r>
          </a:p>
          <a:p>
            <a:pPr>
              <a:lnSpc>
                <a:spcPct val="150000"/>
              </a:lnSpc>
              <a:spcBef>
                <a:spcPts val="0"/>
              </a:spcBef>
              <a:spcAft>
                <a:spcPts val="0"/>
              </a:spcAft>
              <a:buClrTx/>
              <a:buSzTx/>
              <a:buFontTx/>
            </a:pPr>
            <a:r>
              <a:rPr lang="en-US" sz="2200" b="0">
                <a:solidFill>
                  <a:srgbClr val="000000"/>
                </a:solidFill>
                <a:latin typeface="Times New Roman" panose="02020603050405020304" pitchFamily="34" charset="0"/>
                <a:cs typeface="Times New Roman" panose="02020603050405020304" pitchFamily="34" charset="0"/>
              </a:rPr>
              <a:t>B.谢主任见到老赵之所以“嗫嚅了一下”,主要是怕老赵重提七六年秋天在梨花屯挖沟那件事,为自己曾经的荒唐举动而感到羞耻。</a:t>
            </a:r>
          </a:p>
          <a:p>
            <a:pPr>
              <a:lnSpc>
                <a:spcPct val="150000"/>
              </a:lnSpc>
              <a:spcBef>
                <a:spcPts val="0"/>
              </a:spcBef>
              <a:spcAft>
                <a:spcPts val="0"/>
              </a:spcAft>
              <a:buClrTx/>
              <a:buSzTx/>
              <a:buFontTx/>
            </a:pPr>
            <a:r>
              <a:rPr lang="en-US" sz="2200" b="0">
                <a:solidFill>
                  <a:srgbClr val="000000"/>
                </a:solidFill>
                <a:latin typeface="Times New Roman" panose="02020603050405020304" pitchFamily="34" charset="0"/>
                <a:cs typeface="Times New Roman" panose="02020603050405020304" pitchFamily="34" charset="0"/>
              </a:rPr>
              <a:t>C.小说第3段运用记叙、描写、抒情的方法写景;运用白描手法写景,再融入人物的感受、活动;运用反复的修辞写景,如“马路拐弯了,爬坡了,又拐弯了,又爬坡了”。</a:t>
            </a:r>
          </a:p>
          <a:p>
            <a:pPr>
              <a:lnSpc>
                <a:spcPct val="150000"/>
              </a:lnSpc>
              <a:spcBef>
                <a:spcPts val="0"/>
              </a:spcBef>
              <a:spcAft>
                <a:spcPts val="0"/>
              </a:spcAft>
              <a:buClrTx/>
              <a:buSzTx/>
              <a:buFontTx/>
            </a:pPr>
            <a:r>
              <a:rPr lang="en-US" sz="2200" b="0">
                <a:solidFill>
                  <a:srgbClr val="000000"/>
                </a:solidFill>
                <a:latin typeface="Times New Roman" panose="02020603050405020304" pitchFamily="34" charset="0"/>
                <a:cs typeface="Times New Roman" panose="02020603050405020304" pitchFamily="34" charset="0"/>
              </a:rPr>
              <a:t>D.小说首尾写到两个乘客的沉默这一细节,前后呼应,强调了沉默之中含有深意。而沉默的主要原因是赶车老人的话使他们有所触动,并陷入了沉思。</a:t>
            </a:r>
          </a:p>
        </p:txBody>
      </p:sp>
      <p:sp>
        <p:nvSpPr>
          <p:cNvPr id="3" name="文本框 2"/>
          <p:cNvSpPr txBox="1"/>
          <p:nvPr/>
        </p:nvSpPr>
        <p:spPr>
          <a:xfrm>
            <a:off x="9307195" y="840740"/>
            <a:ext cx="450215" cy="460375"/>
          </a:xfrm>
          <a:prstGeom prst="rect">
            <a:avLst/>
          </a:prstGeom>
          <a:noFill/>
        </p:spPr>
        <p:txBody>
          <a:bodyPr wrap="square" rtlCol="0">
            <a:spAutoFit/>
          </a:bodyPr>
          <a:lstStyle/>
          <a:p>
            <a:r>
              <a:rPr sz="2400">
                <a:solidFill>
                  <a:srgbClr val="FF0000"/>
                </a:solidFill>
                <a:latin typeface="Times New Roman" panose="02020603050405020304" pitchFamily="34" charset="0"/>
                <a:cs typeface="Times New Roman" panose="02020603050405020304" pitchFamily="34" charset="0"/>
                <a:sym typeface="+mn-ea"/>
              </a:rPr>
              <a:t>B</a:t>
            </a:r>
            <a:endParaRPr lang="en-US" altLang="zh-CN" sz="2400">
              <a:solidFill>
                <a:srgbClr val="FF0000"/>
              </a:solidFill>
              <a:latin typeface="Times New Roman" panose="02020603050405020304" pitchFamily="34" charset="0"/>
              <a:cs typeface="Times New Roman" panose="02020603050405020304" pitchFamily="34" charset="0"/>
              <a:sym typeface="+mn-ea"/>
            </a:endParaRPr>
          </a:p>
        </p:txBody>
      </p:sp>
      <p:sp>
        <p:nvSpPr>
          <p:cNvPr id="103" name="文本框 102"/>
          <p:cNvSpPr txBox="1"/>
          <p:nvPr/>
        </p:nvSpPr>
        <p:spPr>
          <a:xfrm>
            <a:off x="918845" y="5381625"/>
            <a:ext cx="10209530" cy="1198880"/>
          </a:xfrm>
          <a:prstGeom prst="rect">
            <a:avLst/>
          </a:prstGeom>
          <a:noFill/>
          <a:ln w="9525">
            <a:noFill/>
          </a:ln>
        </p:spPr>
        <p:txBody>
          <a:bodyPr wrap="square">
            <a:spAutoFit/>
          </a:bodyPr>
          <a:lstStyle/>
          <a:p>
            <a:pPr algn="l">
              <a:lnSpc>
                <a:spcPct val="150000"/>
              </a:lnSpc>
              <a:spcBef>
                <a:spcPts val="0"/>
              </a:spcBef>
              <a:spcAft>
                <a:spcPts val="0"/>
              </a:spcAft>
              <a:buClrTx/>
              <a:buSzTx/>
              <a:buNone/>
            </a:pPr>
            <a:r>
              <a:rPr sz="2400" b="0">
                <a:solidFill>
                  <a:srgbClr val="FF0000"/>
                </a:solidFill>
                <a:latin typeface="Times New Roman" panose="02020603050405020304" pitchFamily="34" charset="0"/>
                <a:cs typeface="Times New Roman" panose="02020603050405020304" pitchFamily="34" charset="0"/>
              </a:rPr>
              <a:t>【</a:t>
            </a:r>
            <a:r>
              <a:rPr lang="zh-CN" sz="2400" b="0">
                <a:solidFill>
                  <a:srgbClr val="FF0000"/>
                </a:solidFill>
                <a:latin typeface="Times New Roman" panose="02020603050405020304" pitchFamily="34" charset="0"/>
                <a:ea typeface="宋体" panose="02010600030101010101" pitchFamily="2" charset="-122"/>
                <a:cs typeface="Times New Roman" panose="02020603050405020304" pitchFamily="34" charset="0"/>
              </a:rPr>
              <a:t>解析】</a:t>
            </a:r>
            <a:r>
              <a:rPr sz="2400" b="0">
                <a:solidFill>
                  <a:srgbClr val="FF0000"/>
                </a:solidFill>
                <a:latin typeface="Times New Roman" panose="02020603050405020304" pitchFamily="34" charset="0"/>
                <a:cs typeface="Times New Roman" panose="02020603050405020304" pitchFamily="34" charset="0"/>
              </a:rPr>
              <a:t>从后文看,谢主任见到老赵后主动重提往事,并承担过错和责任,这的“嗫嚅了一下”,主要是因为与老赵突然相遇而感到的短暂的尴尬。</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3"/>
                                        </p:tgtEl>
                                        <p:attrNameLst>
                                          <p:attrName>style.visibility</p:attrName>
                                        </p:attrNameLst>
                                      </p:cBhvr>
                                      <p:to>
                                        <p:strVal val="visible"/>
                                      </p:to>
                                    </p:set>
                                    <p:animEffect transition="in" filter="box(in)">
                                      <p:cBhvr>
                                        <p:cTn id="12" dur="20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文本框 100"/>
          <p:cNvSpPr txBox="1"/>
          <p:nvPr/>
        </p:nvSpPr>
        <p:spPr>
          <a:xfrm>
            <a:off x="805180" y="715645"/>
            <a:ext cx="10437495" cy="3355975"/>
          </a:xfrm>
          <a:prstGeom prst="rect">
            <a:avLst/>
          </a:prstGeom>
          <a:noFill/>
          <a:ln w="9525">
            <a:noFill/>
          </a:ln>
        </p:spPr>
        <p:txBody>
          <a:bodyPr>
            <a:noAutofit/>
          </a:bodyPr>
          <a:lstStyle/>
          <a:p>
            <a:pPr>
              <a:lnSpc>
                <a:spcPct val="150000"/>
              </a:lnSpc>
              <a:spcBef>
                <a:spcPts val="0"/>
              </a:spcBef>
              <a:spcAft>
                <a:spcPts val="0"/>
              </a:spcAft>
              <a:buClrTx/>
              <a:buSzTx/>
              <a:buFontTx/>
            </a:pPr>
            <a:r>
              <a:rPr lang="en-US" sz="2200" b="0">
                <a:solidFill>
                  <a:srgbClr val="000000"/>
                </a:solidFill>
                <a:latin typeface="Times New Roman" panose="02020603050405020304" pitchFamily="34" charset="0"/>
                <a:cs typeface="Times New Roman" panose="02020603050405020304" pitchFamily="34" charset="0"/>
              </a:rPr>
              <a:t>1.下列对小说环境描写与人物刻画的分析鉴赏,不正确的一项是(　　)。</a:t>
            </a:r>
          </a:p>
          <a:p>
            <a:pPr>
              <a:lnSpc>
                <a:spcPct val="150000"/>
              </a:lnSpc>
              <a:spcBef>
                <a:spcPts val="0"/>
              </a:spcBef>
              <a:spcAft>
                <a:spcPts val="0"/>
              </a:spcAft>
              <a:buClrTx/>
              <a:buSzTx/>
              <a:buFontTx/>
            </a:pPr>
            <a:r>
              <a:rPr lang="en-US" sz="2200" b="0">
                <a:solidFill>
                  <a:srgbClr val="000000"/>
                </a:solidFill>
                <a:latin typeface="Times New Roman" panose="02020603050405020304" pitchFamily="34" charset="0"/>
                <a:cs typeface="Times New Roman" panose="02020603050405020304" pitchFamily="34" charset="0"/>
              </a:rPr>
              <a:t>A.小说第①段写尼克的一系列滑雪动作,作者用“给滑雪板上蜡”“弹跳旋转”及“塞”“扣”“跳”“拖”等词语,生动地展示了尼克滑雪动作之娴熟老练。</a:t>
            </a:r>
          </a:p>
          <a:p>
            <a:pPr>
              <a:lnSpc>
                <a:spcPct val="150000"/>
              </a:lnSpc>
              <a:spcBef>
                <a:spcPts val="0"/>
              </a:spcBef>
              <a:spcAft>
                <a:spcPts val="0"/>
              </a:spcAft>
              <a:buClrTx/>
              <a:buSzTx/>
              <a:buFontTx/>
            </a:pPr>
            <a:r>
              <a:rPr lang="en-US" sz="2200" b="0">
                <a:solidFill>
                  <a:srgbClr val="000000"/>
                </a:solidFill>
                <a:latin typeface="Times New Roman" panose="02020603050405020304" pitchFamily="34" charset="0"/>
                <a:cs typeface="Times New Roman" panose="02020603050405020304" pitchFamily="34" charset="0"/>
              </a:rPr>
              <a:t>B.与第⑩段明丽的雪景相比,第段二人由滑雪场转向客栈途中所见景物则显得有些阴暗灰败,暗示了主人公的心情由高昂转向低沉。</a:t>
            </a:r>
          </a:p>
          <a:p>
            <a:pPr>
              <a:lnSpc>
                <a:spcPct val="150000"/>
              </a:lnSpc>
              <a:spcBef>
                <a:spcPts val="0"/>
              </a:spcBef>
              <a:spcAft>
                <a:spcPts val="0"/>
              </a:spcAft>
              <a:buClrTx/>
              <a:buSzTx/>
              <a:buFontTx/>
            </a:pPr>
            <a:r>
              <a:rPr lang="en-US" sz="2200" b="0">
                <a:solidFill>
                  <a:srgbClr val="000000"/>
                </a:solidFill>
                <a:latin typeface="Times New Roman" panose="02020603050405020304" pitchFamily="34" charset="0"/>
                <a:cs typeface="Times New Roman" panose="02020603050405020304" pitchFamily="34" charset="0"/>
              </a:rPr>
              <a:t>C.第段描写客栈的内部环境。“客栈里黑咕隆咚的”说明夜幕已经来临,“酒渍斑斑的暗黑色桌子”“混浊的新酒”等说明这是个普通的客栈。</a:t>
            </a:r>
          </a:p>
          <a:p>
            <a:pPr>
              <a:lnSpc>
                <a:spcPct val="150000"/>
              </a:lnSpc>
              <a:spcBef>
                <a:spcPts val="0"/>
              </a:spcBef>
              <a:spcAft>
                <a:spcPts val="0"/>
              </a:spcAft>
              <a:buClrTx/>
              <a:buSzTx/>
              <a:buFontTx/>
            </a:pPr>
            <a:r>
              <a:rPr lang="en-US" sz="2200" b="0">
                <a:solidFill>
                  <a:srgbClr val="000000"/>
                </a:solidFill>
                <a:latin typeface="Times New Roman" panose="02020603050405020304" pitchFamily="34" charset="0"/>
                <a:cs typeface="Times New Roman" panose="02020603050405020304" pitchFamily="34" charset="0"/>
              </a:rPr>
              <a:t>D.客栈中的两个瑞士人和一帮子伐木工人喝的都是“混浊的新酒”,而尼克和乔治喝的是“西昂”酒,这从侧面暗示了两个滑雪青年家境殷实。</a:t>
            </a:r>
          </a:p>
        </p:txBody>
      </p:sp>
      <p:sp>
        <p:nvSpPr>
          <p:cNvPr id="3" name="文本框 2"/>
          <p:cNvSpPr txBox="1"/>
          <p:nvPr/>
        </p:nvSpPr>
        <p:spPr>
          <a:xfrm>
            <a:off x="8611870" y="840740"/>
            <a:ext cx="450215" cy="460375"/>
          </a:xfrm>
          <a:prstGeom prst="rect">
            <a:avLst/>
          </a:prstGeom>
          <a:noFill/>
        </p:spPr>
        <p:txBody>
          <a:bodyPr wrap="square" rtlCol="0">
            <a:spAutoFit/>
          </a:bodyPr>
          <a:lstStyle/>
          <a:p>
            <a:r>
              <a:rPr sz="2400">
                <a:solidFill>
                  <a:srgbClr val="FF0000"/>
                </a:solidFill>
                <a:latin typeface="Times New Roman" panose="02020603050405020304" pitchFamily="34" charset="0"/>
                <a:cs typeface="Times New Roman" panose="02020603050405020304" pitchFamily="34" charset="0"/>
                <a:sym typeface="+mn-ea"/>
              </a:rPr>
              <a:t>C</a:t>
            </a:r>
            <a:endParaRPr lang="en-US" altLang="zh-CN" sz="2400">
              <a:solidFill>
                <a:srgbClr val="FF0000"/>
              </a:solidFill>
              <a:latin typeface="Times New Roman" panose="02020603050405020304" pitchFamily="34" charset="0"/>
              <a:cs typeface="Times New Roman" panose="02020603050405020304" pitchFamily="3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文本框 102"/>
          <p:cNvSpPr txBox="1"/>
          <p:nvPr/>
        </p:nvSpPr>
        <p:spPr>
          <a:xfrm>
            <a:off x="899160" y="1448435"/>
            <a:ext cx="10209530" cy="2306955"/>
          </a:xfrm>
          <a:prstGeom prst="rect">
            <a:avLst/>
          </a:prstGeom>
          <a:noFill/>
          <a:ln w="9525">
            <a:noFill/>
          </a:ln>
        </p:spPr>
        <p:txBody>
          <a:bodyPr wrap="square">
            <a:spAutoFit/>
          </a:bodyPr>
          <a:lstStyle/>
          <a:p>
            <a:pPr algn="l">
              <a:lnSpc>
                <a:spcPct val="150000"/>
              </a:lnSpc>
              <a:spcBef>
                <a:spcPts val="0"/>
              </a:spcBef>
              <a:spcAft>
                <a:spcPts val="0"/>
              </a:spcAft>
              <a:buClrTx/>
              <a:buSzTx/>
              <a:buNone/>
            </a:pPr>
            <a:r>
              <a:rPr sz="2400" b="0">
                <a:solidFill>
                  <a:srgbClr val="FF0000"/>
                </a:solidFill>
                <a:latin typeface="Times New Roman" panose="02020603050405020304" pitchFamily="34" charset="0"/>
                <a:cs typeface="Times New Roman" panose="02020603050405020304" pitchFamily="34" charset="0"/>
              </a:rPr>
              <a:t>【</a:t>
            </a:r>
            <a:r>
              <a:rPr lang="zh-CN" sz="2400" b="0">
                <a:solidFill>
                  <a:srgbClr val="FF0000"/>
                </a:solidFill>
                <a:latin typeface="Times New Roman" panose="02020603050405020304" pitchFamily="34" charset="0"/>
                <a:ea typeface="宋体" panose="02010600030101010101" pitchFamily="2" charset="-122"/>
                <a:cs typeface="Times New Roman" panose="02020603050405020304" pitchFamily="34" charset="0"/>
              </a:rPr>
              <a:t>解析】</a:t>
            </a:r>
            <a:r>
              <a:rPr sz="2400" b="0">
                <a:solidFill>
                  <a:srgbClr val="FF0000"/>
                </a:solidFill>
                <a:latin typeface="Times New Roman" panose="02020603050405020304" pitchFamily="34" charset="0"/>
                <a:cs typeface="Times New Roman" panose="02020603050405020304" pitchFamily="34" charset="0"/>
              </a:rPr>
              <a:t>作用分析不当。“‘客栈里黑咕隆咚的’说明夜幕已经来临”错,这是尼克、乔治二人的主观感受,因为他们刚从明亮的室外进入相对昏暗的室内,眼睛还没有适应室内的光线。由后文“他们知道回去还有一段路程可滑呢”“大路一直爬上山坡通到松林里”可知,当时并不是晚上。</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3"/>
                                        </p:tgtEl>
                                        <p:attrNameLst>
                                          <p:attrName>style.visibility</p:attrName>
                                        </p:attrNameLst>
                                      </p:cBhvr>
                                      <p:to>
                                        <p:strVal val="visible"/>
                                      </p:to>
                                    </p:set>
                                    <p:animEffect transition="in" filter="box(in)">
                                      <p:cBhvr>
                                        <p:cTn id="7" dur="20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p:bldLst>
  </p:timing>
</p:sld>
</file>

<file path=ppt/tags/tag1.xml><?xml version="1.0" encoding="utf-8"?>
<p:tagLst xmlns:a="http://schemas.openxmlformats.org/drawingml/2006/main" xmlns:r="http://schemas.openxmlformats.org/officeDocument/2006/relationships" xmlns:p="http://schemas.openxmlformats.org/presentationml/2006/main">
  <p:tag name="KSO_WPP_MARK_KEY" val="5c2a410e-55b0-45b3-8079-5d97cf93ee1e"/>
  <p:tag name="COMMONDATA" val="eyJoZGlkIjoiMzA3Nzk5ZDY2OTE5MmU3NmE3MjQ4ZjkwNDI2ZWIxYmUifQ=="/>
</p:tagLst>
</file>

<file path=ppt/tags/tag2.xml><?xml version="1.0" encoding="utf-8"?>
<p:tagLst xmlns:a="http://schemas.openxmlformats.org/drawingml/2006/main" xmlns:r="http://schemas.openxmlformats.org/officeDocument/2006/relationships" xmlns:p="http://schemas.openxmlformats.org/presentationml/2006/main">
  <p:tag name="KSO_WM_UNIT_TABLE_BEAUTIFY" val="smartTable{b084ecf8-6224-468f-9f33-68aadc6e3352}"/>
  <p:tag name="TABLE_ENDDRAG_ORIGIN_RECT" val="689*347"/>
  <p:tag name="TABLE_ENDDRAG_RECT" val="50*73*689*348"/>
</p:tagLst>
</file>

<file path=ppt/tags/tag3.xml><?xml version="1.0" encoding="utf-8"?>
<p:tagLst xmlns:a="http://schemas.openxmlformats.org/drawingml/2006/main" xmlns:r="http://schemas.openxmlformats.org/officeDocument/2006/relationships" xmlns:p="http://schemas.openxmlformats.org/presentationml/2006/main">
  <p:tag name="KSO_WM_UNIT_TABLE_BEAUTIFY" val="smartTable{53adc4e1-b243-4635-9729-183197e6102d}"/>
  <p:tag name="TABLE_ENDDRAG_ORIGIN_RECT" val="864*497"/>
  <p:tag name="TABLE_ENDDRAG_RECT" val="20*36*864*497"/>
</p:tagLst>
</file>

<file path=ppt/tags/tag4.xml><?xml version="1.0" encoding="utf-8"?>
<p:tagLst xmlns:a="http://schemas.openxmlformats.org/drawingml/2006/main" xmlns:r="http://schemas.openxmlformats.org/officeDocument/2006/relationships" xmlns:p="http://schemas.openxmlformats.org/presentationml/2006/main">
  <p:tag name="KSO_WM_UNIT_TABLE_BEAUTIFY" val="smartTable{91479828-b44e-4474-b9b9-db52088678fd}"/>
  <p:tag name="TABLE_ENDDRAG_ORIGIN_RECT" val="830*417"/>
  <p:tag name="TABLE_ENDDRAG_RECT" val="50*107*830*417"/>
</p:tagLst>
</file>

<file path=ppt/tags/tag5.xml><?xml version="1.0" encoding="utf-8"?>
<p:tagLst xmlns:a="http://schemas.openxmlformats.org/drawingml/2006/main" xmlns:r="http://schemas.openxmlformats.org/officeDocument/2006/relationships" xmlns:p="http://schemas.openxmlformats.org/presentationml/2006/main">
  <p:tag name="KSO_WM_UNIT_TABLE_BEAUTIFY" val="smartTable{91479828-b44e-4474-b9b9-db52088678fd}"/>
  <p:tag name="TABLE_ENDDRAG_ORIGIN_RECT" val="830*369"/>
  <p:tag name="TABLE_ENDDRAG_RECT" val="50*107*830*369"/>
</p:tagLst>
</file>

<file path=ppt/tags/tag6.xml><?xml version="1.0" encoding="utf-8"?>
<p:tagLst xmlns:a="http://schemas.openxmlformats.org/drawingml/2006/main" xmlns:r="http://schemas.openxmlformats.org/officeDocument/2006/relationships" xmlns:p="http://schemas.openxmlformats.org/presentationml/2006/main">
  <p:tag name="KSO_WM_UNIT_TABLE_BEAUTIFY" val="smartTable{4b53c3c6-d724-40b0-b51e-c2fb2a62167e}"/>
  <p:tag name="TABLE_ENDDRAG_ORIGIN_RECT" val="818*352"/>
  <p:tag name="TABLE_ENDDRAG_RECT" val="58*101*818*352"/>
</p:tagLst>
</file>

<file path=ppt/tags/tag7.xml><?xml version="1.0" encoding="utf-8"?>
<p:tagLst xmlns:a="http://schemas.openxmlformats.org/drawingml/2006/main" xmlns:r="http://schemas.openxmlformats.org/officeDocument/2006/relationships" xmlns:p="http://schemas.openxmlformats.org/presentationml/2006/main">
  <p:tag name="KSO_WM_UNIT_TABLE_BEAUTIFY" val="smartTable{4b53c3c6-d724-40b0-b51e-c2fb2a62167e}"/>
  <p:tag name="TABLE_ENDDRAG_ORIGIN_RECT" val="787*391"/>
  <p:tag name="TABLE_ENDDRAG_RECT" val="58*101*787*391"/>
</p:tagLst>
</file>

<file path=ppt/tags/tag8.xml><?xml version="1.0" encoding="utf-8"?>
<p:tagLst xmlns:a="http://schemas.openxmlformats.org/drawingml/2006/main" xmlns:r="http://schemas.openxmlformats.org/officeDocument/2006/relationships" xmlns:p="http://schemas.openxmlformats.org/presentationml/2006/main">
  <p:tag name="KSO_WM_UNIT_TABLE_BEAUTIFY" val="smartTable{4b53c3c6-d724-40b0-b51e-c2fb2a62167e}"/>
  <p:tag name="TABLE_ENDDRAG_ORIGIN_RECT" val="787*391"/>
  <p:tag name="TABLE_ENDDRAG_RECT" val="58*101*787*391"/>
</p:tagLst>
</file>

<file path=ppt/theme/theme1.xml><?xml version="1.0" encoding="utf-8"?>
<a:theme xmlns:a="http://schemas.openxmlformats.org/drawingml/2006/main" name="教学课件制作 QQ 425673604">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游ゴシック"/>
        <a:font script="Hang" typeface="맑은 고딕"/>
        <a:font script="Hans" typeface="Times New Roman"/>
        <a:font script="Hant" typeface="新細明體"/>
        <a:font script="Arab" typeface="Times New Roman"/>
        <a:font script="Hebr" typeface="Times New Roman"/>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游ゴシック"/>
        <a:font script="Hang" typeface="맑은 고딕"/>
        <a:font script="Hans" typeface="Times New Roman"/>
        <a:font script="Hant" typeface="新細明體"/>
        <a:font script="Arab" typeface="Times New Roman"/>
        <a:font script="Hebr" typeface="Times New Roman"/>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1726</Words>
  <Application>Microsoft Office PowerPoint</Application>
  <PresentationFormat>宽屏</PresentationFormat>
  <Paragraphs>140</Paragraphs>
  <Slides>29</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29</vt:i4>
      </vt:variant>
    </vt:vector>
  </HeadingPairs>
  <TitlesOfParts>
    <vt:vector size="36" baseType="lpstr">
      <vt:lpstr>仿宋</vt:lpstr>
      <vt:lpstr>楷体</vt:lpstr>
      <vt:lpstr>微软雅黑</vt:lpstr>
      <vt:lpstr>幼圆</vt:lpstr>
      <vt:lpstr>Arial</vt:lpstr>
      <vt:lpstr>Times New Roman</vt:lpstr>
      <vt:lpstr>教学课件制作 QQ 425673604</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启明合心</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教学课件制作服务</dc:title>
  <dc:subject>QQ 425673604</dc:subject>
  <dc:creator>QQ 425673604</dc:creator>
  <cp:lastModifiedBy>群 振</cp:lastModifiedBy>
  <cp:revision>64</cp:revision>
  <dcterms:created xsi:type="dcterms:W3CDTF">2022-01-06T09:00:00Z</dcterms:created>
  <dcterms:modified xsi:type="dcterms:W3CDTF">2023-10-16T13:57:23Z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mmondata">
    <vt:lpwstr>eyJoZGlkIjoiYjNmNjIyMGRkN2M2ZmMzN2RkZThlNWRlYjM2YTNmOWQifQ==</vt:lpwstr>
  </property>
  <property fmtid="{D5CDD505-2E9C-101B-9397-08002B2CF9AE}" pid="3" name="ICV">
    <vt:lpwstr>4A4D57658ABC4765B9703752F1BE3BF6</vt:lpwstr>
  </property>
  <property fmtid="{D5CDD505-2E9C-101B-9397-08002B2CF9AE}" pid="4" name="KSOProductBuildVer">
    <vt:lpwstr>2052-11.1.0.13703</vt:lpwstr>
  </property>
</Properties>
</file>