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733" r:id="rId2"/>
    <p:sldId id="736" r:id="rId3"/>
    <p:sldId id="734" r:id="rId4"/>
    <p:sldId id="735" r:id="rId5"/>
    <p:sldId id="740" r:id="rId6"/>
    <p:sldId id="739" r:id="rId7"/>
    <p:sldId id="737" r:id="rId8"/>
    <p:sldId id="746" r:id="rId9"/>
    <p:sldId id="745" r:id="rId10"/>
    <p:sldId id="798" r:id="rId11"/>
    <p:sldId id="799" r:id="rId12"/>
    <p:sldId id="800" r:id="rId13"/>
    <p:sldId id="801" r:id="rId14"/>
    <p:sldId id="802" r:id="rId15"/>
    <p:sldId id="803" r:id="rId16"/>
    <p:sldId id="752" r:id="rId17"/>
    <p:sldId id="755" r:id="rId18"/>
    <p:sldId id="756" r:id="rId19"/>
    <p:sldId id="757" r:id="rId20"/>
    <p:sldId id="797" r:id="rId21"/>
    <p:sldId id="461" r:id="rId22"/>
    <p:sldId id="760" r:id="rId23"/>
    <p:sldId id="764" r:id="rId24"/>
    <p:sldId id="796" r:id="rId25"/>
    <p:sldId id="761" r:id="rId26"/>
    <p:sldId id="762" r:id="rId27"/>
    <p:sldId id="765" r:id="rId28"/>
    <p:sldId id="763" r:id="rId29"/>
    <p:sldId id="766" r:id="rId30"/>
    <p:sldId id="770" r:id="rId31"/>
    <p:sldId id="771" r:id="rId32"/>
    <p:sldId id="772" r:id="rId33"/>
    <p:sldId id="773" r:id="rId34"/>
    <p:sldId id="768" r:id="rId35"/>
    <p:sldId id="769" r:id="rId36"/>
    <p:sldId id="779" r:id="rId37"/>
    <p:sldId id="780" r:id="rId38"/>
    <p:sldId id="781" r:id="rId39"/>
    <p:sldId id="758" r:id="rId40"/>
    <p:sldId id="774" r:id="rId41"/>
    <p:sldId id="775" r:id="rId42"/>
    <p:sldId id="776" r:id="rId43"/>
    <p:sldId id="782" r:id="rId44"/>
    <p:sldId id="777" r:id="rId45"/>
    <p:sldId id="783" r:id="rId46"/>
    <p:sldId id="778" r:id="rId47"/>
    <p:sldId id="784" r:id="rId48"/>
    <p:sldId id="786" r:id="rId49"/>
    <p:sldId id="785" r:id="rId50"/>
    <p:sldId id="282" r:id="rId51"/>
  </p:sldIdLst>
  <p:sldSz cx="12192000" cy="6858000"/>
  <p:notesSz cx="6858000" cy="12192000"/>
  <p:custDataLst>
    <p:tags r:id="rId5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FF"/>
    <a:srgbClr val="88AA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5" autoAdjust="0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234" y="84"/>
      </p:cViewPr>
      <p:guideLst>
        <p:guide orient="horz" pos="2108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8156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Times New Roman" panose="02020603050405020304" pitchFamily="34" charset="0"/>
              </a:rPr>
              <a:t>2023/10/11</a:t>
            </a:fld>
            <a:endParaRPr lang="zh-CN" altLang="en-US">
              <a:latin typeface="Times New Roman" panose="020206030504050203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15440379"/>
            <a:ext cx="2971800" cy="81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Times New Roman" panose="02020603050405020304" pitchFamily="34" charset="0"/>
              </a:rPr>
              <a:t>‹#›</a:t>
            </a:fld>
            <a:endParaRPr lang="zh-CN" altLang="en-US">
              <a:latin typeface="Times New Roman" panose="02020603050405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MasterShapeName?linknodeid="/>
          <p:cNvSpPr/>
          <p:nvPr/>
        </p:nvSpPr>
        <p:spPr>
          <a:xfrm>
            <a:off x="11375136" y="6144768"/>
            <a:ext cx="49377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endParaRPr lang="en-US" sz="2000" dirty="0"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04C286-373E-F0AF-A989-28F24B95A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30" y="60074"/>
            <a:ext cx="29527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chinese#pid=61cee0cd2f6b727a3c817f68#tid=61d6a50223790e08a39c6a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695" y="847725"/>
            <a:ext cx="969010" cy="491490"/>
          </a:xfrm>
          <a:prstGeom prst="rect">
            <a:avLst/>
          </a:prstGeom>
        </p:spPr>
      </p:pic>
      <p:pic>
        <p:nvPicPr>
          <p:cNvPr id="7" name="图片 6" descr="背景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asterShapeName?linknodeid="/>
          <p:cNvSpPr/>
          <p:nvPr userDrawn="1"/>
        </p:nvSpPr>
        <p:spPr>
          <a:xfrm>
            <a:off x="850392" y="3858768"/>
            <a:ext cx="379476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高考第一轮复习</a:t>
            </a:r>
            <a:endParaRPr lang="en-US" sz="3600" dirty="0"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888" y="164592"/>
            <a:ext cx="1325880" cy="429768"/>
          </a:xfrm>
          <a:prstGeom prst="rect">
            <a:avLst/>
          </a:prstGeom>
        </p:spPr>
      </p:pic>
      <p:sp>
        <p:nvSpPr>
          <p:cNvPr id="4" name="MasterShapeName?linknodeid=back_to_first_catalog">
            <a:hlinkClick r:id="" action="ppaction://noaction"/>
          </p:cNvPr>
          <p:cNvSpPr/>
          <p:nvPr/>
        </p:nvSpPr>
        <p:spPr>
          <a:xfrm>
            <a:off x="10835640" y="182880"/>
            <a:ext cx="713232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2255EE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目录</a:t>
            </a:r>
            <a:endParaRPr lang="en-US" sz="2000" dirty="0"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pic>
        <p:nvPicPr>
          <p:cNvPr id="5" name="MasterShapeName?linknodeid=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60" y="6080760"/>
            <a:ext cx="521208" cy="521208"/>
          </a:xfrm>
          <a:prstGeom prst="rect">
            <a:avLst/>
          </a:prstGeom>
        </p:spPr>
      </p:pic>
      <p:sp>
        <p:nvSpPr>
          <p:cNvPr id="6" name="MasterShapeName?linknodeid="/>
          <p:cNvSpPr/>
          <p:nvPr/>
        </p:nvSpPr>
        <p:spPr>
          <a:xfrm>
            <a:off x="11375136" y="6144768"/>
            <a:ext cx="49377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fld id="{70C90A28-778A-4587-8B40-C2A3785DFDBB}" type="slidenum">
              <a:rPr lang="en-US" sz="2000" b="1" smtClean="0">
                <a:solidFill>
                  <a:srgbClr val="FFFFFF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‹#›</a:t>
            </a:fld>
            <a:endParaRPr lang="en-US" sz="2000" dirty="0"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888" y="164592"/>
            <a:ext cx="1325880" cy="429768"/>
          </a:xfrm>
          <a:prstGeom prst="rect">
            <a:avLst/>
          </a:prstGeom>
        </p:spPr>
      </p:pic>
      <p:sp>
        <p:nvSpPr>
          <p:cNvPr id="4" name="MasterShapeName?linknodeid=back_to_first_catalog">
            <a:hlinkClick r:id="" action="ppaction://noaction"/>
          </p:cNvPr>
          <p:cNvSpPr/>
          <p:nvPr userDrawn="1"/>
        </p:nvSpPr>
        <p:spPr>
          <a:xfrm>
            <a:off x="10835640" y="182880"/>
            <a:ext cx="713232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2255EE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目录</a:t>
            </a:r>
            <a:endParaRPr lang="en-US" sz="2000" dirty="0"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pic>
        <p:nvPicPr>
          <p:cNvPr id="5" name="MasterShapeName?linknodeid=" descr="preencoded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8560" y="6080760"/>
            <a:ext cx="521208" cy="521208"/>
          </a:xfrm>
          <a:prstGeom prst="rect">
            <a:avLst/>
          </a:prstGeom>
        </p:spPr>
      </p:pic>
      <p:sp>
        <p:nvSpPr>
          <p:cNvPr id="6" name="MasterShapeName?linknodeid="/>
          <p:cNvSpPr/>
          <p:nvPr userDrawn="1"/>
        </p:nvSpPr>
        <p:spPr>
          <a:xfrm>
            <a:off x="11375136" y="6144768"/>
            <a:ext cx="49377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fld id="{70C90A28-778A-4587-8B40-C2A3785DFDBB}" type="slidenum">
              <a:rPr lang="en-US" sz="2000" b="1" smtClean="0">
                <a:solidFill>
                  <a:srgbClr val="FFFFFF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‹#›</a:t>
            </a:fld>
            <a:endParaRPr lang="en-US" sz="2000" dirty="0"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4121150" y="1299845"/>
            <a:ext cx="3028950" cy="562610"/>
            <a:chOff x="5836" y="2321"/>
            <a:chExt cx="4770" cy="886"/>
          </a:xfrm>
        </p:grpSpPr>
        <p:grpSp>
          <p:nvGrpSpPr>
            <p:cNvPr id="18" name="组合 17"/>
            <p:cNvGrpSpPr/>
            <p:nvPr/>
          </p:nvGrpSpPr>
          <p:grpSpPr>
            <a:xfrm>
              <a:off x="5836" y="2321"/>
              <a:ext cx="4770" cy="886"/>
              <a:chOff x="5836" y="2334"/>
              <a:chExt cx="4770" cy="88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463" y="2334"/>
                <a:ext cx="2810" cy="864"/>
                <a:chOff x="6463" y="2334"/>
                <a:chExt cx="2810" cy="864"/>
              </a:xfrm>
            </p:grpSpPr>
            <p:sp>
              <p:nvSpPr>
                <p:cNvPr id="7" name="流程图: 摘录 6"/>
                <p:cNvSpPr/>
                <p:nvPr/>
              </p:nvSpPr>
              <p:spPr>
                <a:xfrm rot="16200000">
                  <a:off x="6281" y="2516"/>
                  <a:ext cx="846" cy="482"/>
                </a:xfrm>
                <a:prstGeom prst="flowChartExtract">
                  <a:avLst/>
                </a:prstGeom>
                <a:solidFill>
                  <a:srgbClr val="939393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959595"/>
                    </a:solidFill>
                    <a:cs typeface="Times New Roman" panose="02020603050405020304" pitchFamily="34" charset="0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6945" y="2406"/>
                  <a:ext cx="2328" cy="793"/>
                  <a:chOff x="6945" y="2406"/>
                  <a:chExt cx="2328" cy="793"/>
                </a:xfrm>
              </p:grpSpPr>
              <p:sp>
                <p:nvSpPr>
                  <p:cNvPr id="8" name="椭圆 7"/>
                  <p:cNvSpPr/>
                  <p:nvPr/>
                </p:nvSpPr>
                <p:spPr>
                  <a:xfrm>
                    <a:off x="6945" y="2421"/>
                    <a:ext cx="714" cy="778"/>
                  </a:xfrm>
                  <a:prstGeom prst="ellipse">
                    <a:avLst/>
                  </a:prstGeom>
                  <a:solidFill>
                    <a:srgbClr val="939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Times New Roman" panose="02020603050405020304" pitchFamily="34" charset="0"/>
                    </a:endParaRPr>
                  </a:p>
                </p:txBody>
              </p:sp>
              <p:sp>
                <p:nvSpPr>
                  <p:cNvPr id="9" name="椭圆 8"/>
                  <p:cNvSpPr/>
                  <p:nvPr/>
                </p:nvSpPr>
                <p:spPr>
                  <a:xfrm>
                    <a:off x="7516" y="2421"/>
                    <a:ext cx="714" cy="778"/>
                  </a:xfrm>
                  <a:prstGeom prst="ellipse">
                    <a:avLst/>
                  </a:prstGeom>
                  <a:solidFill>
                    <a:srgbClr val="939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Times New Roman" panose="02020603050405020304" pitchFamily="34" charset="0"/>
                    </a:endParaRPr>
                  </a:p>
                </p:txBody>
              </p:sp>
              <p:sp>
                <p:nvSpPr>
                  <p:cNvPr id="10" name="椭圆 9"/>
                  <p:cNvSpPr/>
                  <p:nvPr/>
                </p:nvSpPr>
                <p:spPr>
                  <a:xfrm>
                    <a:off x="8042" y="2406"/>
                    <a:ext cx="714" cy="778"/>
                  </a:xfrm>
                  <a:prstGeom prst="ellipse">
                    <a:avLst/>
                  </a:prstGeom>
                  <a:solidFill>
                    <a:srgbClr val="939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Times New Roman" panose="02020603050405020304" pitchFamily="34" charset="0"/>
                    </a:endParaRPr>
                  </a:p>
                </p:txBody>
              </p:sp>
              <p:sp>
                <p:nvSpPr>
                  <p:cNvPr id="11" name="椭圆 10"/>
                  <p:cNvSpPr/>
                  <p:nvPr/>
                </p:nvSpPr>
                <p:spPr>
                  <a:xfrm>
                    <a:off x="8559" y="2421"/>
                    <a:ext cx="714" cy="778"/>
                  </a:xfrm>
                  <a:prstGeom prst="ellipse">
                    <a:avLst/>
                  </a:prstGeom>
                  <a:solidFill>
                    <a:srgbClr val="939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Times New Roman" panose="02020603050405020304" pitchFamily="34" charset="0"/>
                    </a:endParaRPr>
                  </a:p>
                </p:txBody>
              </p:sp>
            </p:grpSp>
          </p:grpSp>
          <p:sp>
            <p:nvSpPr>
              <p:cNvPr id="14" name="流程图: 摘录 13"/>
              <p:cNvSpPr/>
              <p:nvPr/>
            </p:nvSpPr>
            <p:spPr>
              <a:xfrm rot="16200000">
                <a:off x="5775" y="2479"/>
                <a:ext cx="748" cy="627"/>
              </a:xfrm>
              <a:prstGeom prst="flowChartExtract">
                <a:avLst/>
              </a:prstGeom>
              <a:solidFill>
                <a:srgbClr val="9393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Times New Roman" panose="02020603050405020304" pitchFamily="34" charset="0"/>
                </a:endParaRPr>
              </a:p>
            </p:txBody>
          </p:sp>
          <p:sp>
            <p:nvSpPr>
              <p:cNvPr id="15" name="流程图: 摘录 14"/>
              <p:cNvSpPr/>
              <p:nvPr/>
            </p:nvSpPr>
            <p:spPr>
              <a:xfrm rot="5400000">
                <a:off x="9217" y="2498"/>
                <a:ext cx="779" cy="666"/>
              </a:xfrm>
              <a:prstGeom prst="flowChartExtract">
                <a:avLst/>
              </a:prstGeom>
              <a:solidFill>
                <a:srgbClr val="9393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Times New Roman" panose="02020603050405020304" pitchFamily="34" charset="0"/>
                </a:endParaRPr>
              </a:p>
            </p:txBody>
          </p:sp>
          <p:sp>
            <p:nvSpPr>
              <p:cNvPr id="16" name="流程图: 摘录 15"/>
              <p:cNvSpPr/>
              <p:nvPr/>
            </p:nvSpPr>
            <p:spPr>
              <a:xfrm rot="5400000">
                <a:off x="9884" y="2466"/>
                <a:ext cx="779" cy="666"/>
              </a:xfrm>
              <a:prstGeom prst="flowChartExtract">
                <a:avLst/>
              </a:prstGeom>
              <a:solidFill>
                <a:srgbClr val="9393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Times New Roman" panose="020206030504050203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825" y="2371"/>
              <a:ext cx="25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  <a:cs typeface="Times New Roman" panose="02020603050405020304" pitchFamily="34" charset="0"/>
                </a:rPr>
                <a:t>教材引入</a:t>
              </a:r>
            </a:p>
          </p:txBody>
        </p:sp>
      </p:grpSp>
      <p:sp>
        <p:nvSpPr>
          <p:cNvPr id="20" name="圆角矩形 19"/>
          <p:cNvSpPr/>
          <p:nvPr userDrawn="1"/>
        </p:nvSpPr>
        <p:spPr>
          <a:xfrm>
            <a:off x="506095" y="2009775"/>
            <a:ext cx="10949305" cy="3838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Times New Roman" panose="020206030504050203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96645" y="1085850"/>
            <a:ext cx="1581150" cy="466090"/>
            <a:chOff x="892" y="827"/>
            <a:chExt cx="2490" cy="734"/>
          </a:xfrm>
        </p:grpSpPr>
        <p:sp>
          <p:nvSpPr>
            <p:cNvPr id="4" name="圆角矩形标注 3"/>
            <p:cNvSpPr/>
            <p:nvPr/>
          </p:nvSpPr>
          <p:spPr>
            <a:xfrm>
              <a:off x="892" y="827"/>
              <a:ext cx="2181" cy="735"/>
            </a:xfrm>
            <a:prstGeom prst="wedgeRoundRectCallout">
              <a:avLst>
                <a:gd name="adj1" fmla="val -41323"/>
                <a:gd name="adj2" fmla="val 92660"/>
                <a:gd name="adj3" fmla="val 16667"/>
              </a:avLst>
            </a:prstGeom>
            <a:solidFill>
              <a:srgbClr val="90909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Times New Roman" panose="020206030504050203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92" y="827"/>
              <a:ext cx="2491" cy="735"/>
            </a:xfrm>
            <a:prstGeom prst="rect">
              <a:avLst/>
            </a:prstGeom>
            <a:noFill/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幼圆" panose="02010509060101010101" charset="-122"/>
                  <a:ea typeface="幼圆" panose="02010509060101010101" charset="-122"/>
                  <a:cs typeface="Times New Roman" panose="02020603050405020304" pitchFamily="34" charset="0"/>
                </a:rPr>
                <a:t>技法演示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45" y="670560"/>
            <a:ext cx="6468110" cy="6123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40297DA-1135-F743-7C59-D9EE881D7C62}"/>
              </a:ext>
            </a:extLst>
          </p:cNvPr>
          <p:cNvSpPr txBox="1"/>
          <p:nvPr/>
        </p:nvSpPr>
        <p:spPr>
          <a:xfrm>
            <a:off x="588084" y="1795220"/>
            <a:ext cx="11015831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背景介绍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:冯先生的《伍子胥》写于抗日战争时期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,“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伍子胥”是中华文化中“复仇”的符号之一,小说的创作用意与时代密切相关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183DC8-3F1E-F1EF-B996-D9E55EB2DCE2}"/>
              </a:ext>
            </a:extLst>
          </p:cNvPr>
          <p:cNvSpPr txBox="1"/>
          <p:nvPr/>
        </p:nvSpPr>
        <p:spPr>
          <a:xfrm>
            <a:off x="2132703" y="261635"/>
            <a:ext cx="8065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一、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背景介绍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：主要依据是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“注释”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79FAE-7798-2F46-93AE-87B67FCC1A9A}"/>
              </a:ext>
            </a:extLst>
          </p:cNvPr>
          <p:cNvSpPr txBox="1"/>
          <p:nvPr/>
        </p:nvSpPr>
        <p:spPr>
          <a:xfrm>
            <a:off x="657559" y="3423013"/>
            <a:ext cx="1101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第一步:划分层次,突破情节障碍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55E0C0-A5EA-DFF6-7783-EF088F587DBF}"/>
              </a:ext>
            </a:extLst>
          </p:cNvPr>
          <p:cNvSpPr txBox="1"/>
          <p:nvPr/>
        </p:nvSpPr>
        <p:spPr>
          <a:xfrm>
            <a:off x="580912" y="4270849"/>
            <a:ext cx="108867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步骤释义: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阅读小说时首先要厘清作品的情节脉络,这既是小说的一个考查点,也是读懂小说的一个突破口。弄清楚小说的开端、发展、高潮、结局各部分的具体内容,并进行概括。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3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B178418-25E2-68E3-3BA1-DC036705D335}"/>
              </a:ext>
            </a:extLst>
          </p:cNvPr>
          <p:cNvSpPr txBox="1"/>
          <p:nvPr/>
        </p:nvSpPr>
        <p:spPr>
          <a:xfrm>
            <a:off x="1057835" y="3648465"/>
            <a:ext cx="10994316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高潮</a:t>
            </a:r>
            <a:r>
              <a:rPr lang="en-US" altLang="zh-CN" sz="2800" b="1" dirty="0"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⑩~⑱段):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伍子胥在江上被渔夫感化,想以剑馈赠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</a:p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结局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(⑲~⑳段):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伍子胥感念远去的渔夫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AE516C-ADEE-E7C4-D5FA-7F9880D697D5}"/>
              </a:ext>
            </a:extLst>
          </p:cNvPr>
          <p:cNvSpPr txBox="1"/>
          <p:nvPr/>
        </p:nvSpPr>
        <p:spPr>
          <a:xfrm>
            <a:off x="573741" y="1052626"/>
            <a:ext cx="10897497" cy="259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步骤演示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: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开端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(①~②段):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伍子胥逃亡,来到江边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发展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(③~⑨段):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老人与年轻人的对话让伍子胥产生了对友情的渴望,伍子胥被渔夫的歌声吸引上船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135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0E939B5-380F-A9AF-43C9-0A654D2903DD}"/>
              </a:ext>
            </a:extLst>
          </p:cNvPr>
          <p:cNvSpPr txBox="1"/>
          <p:nvPr/>
        </p:nvSpPr>
        <p:spPr>
          <a:xfrm>
            <a:off x="658368" y="107654"/>
            <a:ext cx="6096000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第二步:关注描写,突破形象障碍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737408-7A20-3C08-991E-56CF511D3311}"/>
              </a:ext>
            </a:extLst>
          </p:cNvPr>
          <p:cNvSpPr txBox="1"/>
          <p:nvPr/>
        </p:nvSpPr>
        <p:spPr>
          <a:xfrm>
            <a:off x="329184" y="1207725"/>
            <a:ext cx="11679936" cy="518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步骤释义: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小说常见的刻画人物的方法有肖像描写、动作描写、语言描写、神态描写、心理描写等正面描写,还有侧面描写。要着重分析人物的肖像描写,还要注意富有特征的细节描写,如一个不起眼的表情、一个不经意的动作,这些细节描写往往能揭示人物的心绪变化或思想感情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 步骤演示: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小说的主要人物是伍子胥,次要人物是渔夫。他们之间有对话,也有对伍子胥的心理描写。两种心境、两个世界在小小的渔船上有了交集。伍子胥可谓伤痕累累,悲痛万分,复仇心切而又孤独无依。他感激渔夫“给”他的“引渡的恩惠”,从而使他能够擦去泪花,平静地面对仇恨。</a:t>
            </a:r>
          </a:p>
        </p:txBody>
      </p:sp>
    </p:spTree>
    <p:extLst>
      <p:ext uri="{BB962C8B-B14F-4D97-AF65-F5344CB8AC3E}">
        <p14:creationId xmlns:p14="http://schemas.microsoft.com/office/powerpoint/2010/main" val="15901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E9B8CBB-D0DD-A352-20E0-24F6BF9CB52A}"/>
              </a:ext>
            </a:extLst>
          </p:cNvPr>
          <p:cNvSpPr txBox="1"/>
          <p:nvPr/>
        </p:nvSpPr>
        <p:spPr>
          <a:xfrm>
            <a:off x="829056" y="2417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第三步:抓住时空,突破环境障碍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5BE636-6741-71EE-857F-7603F34AF924}"/>
              </a:ext>
            </a:extLst>
          </p:cNvPr>
          <p:cNvSpPr txBox="1"/>
          <p:nvPr/>
        </p:nvSpPr>
        <p:spPr>
          <a:xfrm>
            <a:off x="337074" y="1581373"/>
            <a:ext cx="10797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步骤释义: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分析环境描写,了解它在文章中的作用,能帮助我们理解人物形象和小说的主题思想。小说的社会环境描写是为了交代时代背景、社会习俗、人与人之间的关系等,抓住这几点有利于深入理解小说的主题思想;小说的自然环境描写包括人物活动的时间、地点、季节、气候和景物等,对表现人物的身份、地位、性格,表达人物的心情,渲染气氛有很大作用。我们要学会联系人物的思想感情,结合具体内容进行分析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  <a:p>
            <a:endParaRPr lang="en-US" altLang="zh-CN" sz="2800" dirty="0"/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步骤演示: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见文中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①②③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段分析内容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861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BACA72-C950-0B52-8490-0F7EEEBD74B8}"/>
              </a:ext>
            </a:extLst>
          </p:cNvPr>
          <p:cNvSpPr txBox="1"/>
          <p:nvPr/>
        </p:nvSpPr>
        <p:spPr>
          <a:xfrm>
            <a:off x="774550" y="150607"/>
            <a:ext cx="6347011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第四步:多方联系,突破主题障碍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45EFA8-BFDF-D1AE-1D54-B1589C54859E}"/>
              </a:ext>
            </a:extLst>
          </p:cNvPr>
          <p:cNvSpPr txBox="1"/>
          <p:nvPr/>
        </p:nvSpPr>
        <p:spPr>
          <a:xfrm>
            <a:off x="570154" y="1008856"/>
            <a:ext cx="11209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步骤释义: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主题是小说的灵魂,小说的写作目的是反映社会生活,其主题是对社会生活的高度概括,而人物、情节、环境最终是为主题服务的。所以,在分析主题时要深入理解人物、情节、环境;特别要注意小说的标题和结尾,它们往往揭示了小说的主题。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F124FB-CA07-2EB0-31C0-C011239278E6}"/>
              </a:ext>
            </a:extLst>
          </p:cNvPr>
          <p:cNvSpPr txBox="1"/>
          <p:nvPr/>
        </p:nvSpPr>
        <p:spPr>
          <a:xfrm>
            <a:off x="491265" y="2905444"/>
            <a:ext cx="11209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操作要点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①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联系作品的时代背景,思考作品表现了什么时代主题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②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从小说的标题、情节、人物入手,思考标题本身暗示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象征或揭示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了什么;小说主人公有什么“以小见大”的意义;等等。总之,要从多个角度思考作者在讴歌什么,批判什么,表达什么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8C8A60-2F1F-6FD3-87BE-7920EF3D1860}"/>
              </a:ext>
            </a:extLst>
          </p:cNvPr>
          <p:cNvSpPr txBox="1"/>
          <p:nvPr/>
        </p:nvSpPr>
        <p:spPr>
          <a:xfrm>
            <a:off x="593462" y="4802032"/>
            <a:ext cx="11005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步骤演示: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本文通过写伍子胥渡江时的所见所闻所感,展现了他的心路历程。“引渡的恩惠”除了渡江,更重要的是“渡心”。伍子胥在渔夫身上找到了完成复仇使命后自己人生的归宿。选取此文,意在展示一个青年在“流亡”路上所接触的人、事让他逐渐走向成熟。</a:t>
            </a:r>
          </a:p>
        </p:txBody>
      </p:sp>
    </p:spTree>
    <p:extLst>
      <p:ext uri="{BB962C8B-B14F-4D97-AF65-F5344CB8AC3E}">
        <p14:creationId xmlns:p14="http://schemas.microsoft.com/office/powerpoint/2010/main" val="36138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0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1.下列对文本相关内容和艺术特色的分析鉴赏,不正确的一项是(　　)。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A.子胥过了昭关,所见风景与前面大不相同,那大片绿色和原野,也是子胥再次“获得了真实的生命”的心情写照。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B.“唯恐把这段江水渡完”,表现了逃亡中的子胥的心态,只有在江上的这段短暂时光,他才能够平和地欣赏风景。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C.子胥同渔夫道别,说话时“有些嗫嚅”“半吞半吐”,表现的是子胥渴望同渔夫交流,又碍于隐情而无法敞开心扉。</a:t>
            </a:r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D.“你渡我过了江,同时也渡过了我的仇恨”,子胥在江上领会到渔夫的“世界”,他对自己的使命有了更深的理解。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5180" y="5437505"/>
            <a:ext cx="1003427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altLang="en-US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“只有在江上的这段短暂时光,他才能够平和地欣赏风景”错,此时的伍子胥是在享受渔夫带给他的“一些从来不曾体验过的柔情”。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67825" y="84074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728345" y="915670"/>
            <a:ext cx="10139680" cy="30340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2.关于文中江边人们谈论季札的部分,下列说法不正确的一项是(　　)。</a:t>
            </a:r>
          </a:p>
          <a:p>
            <a:pPr indent="0">
              <a:lnSpc>
                <a:spcPct val="150000"/>
              </a:lnSpc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A.那位老人欣赏季札不就王位的高洁,也称赞他以美好的行为感动了世人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  <a:p>
            <a:pPr indent="0">
              <a:lnSpc>
                <a:spcPct val="150000"/>
              </a:lnSpc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B.那位年轻人认为季札不顾百姓死活,只顾独善其身,逃避了济世的责任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  <a:p>
            <a:pPr indent="0">
              <a:lnSpc>
                <a:spcPct val="150000"/>
              </a:lnSpc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C.季札挂剑一事进一步说明了他的品行,也为后文的子胥赠剑做了铺垫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  <a:p>
            <a:pPr indent="0">
              <a:lnSpc>
                <a:spcPct val="150000"/>
              </a:lnSpc>
            </a:pPr>
            <a:r>
              <a:rPr lang="en-US" sz="2400" b="0" dirty="0" err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D.季札的退耕田园,与下文渔夫的泛舟江上,共同表达出本文的隐逸主题</a:t>
            </a:r>
            <a:r>
              <a:rPr lang="en-US" sz="2400" b="0" dirty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0905" y="4081780"/>
            <a:ext cx="9632950" cy="14008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altLang="en-US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“与下文渔夫的泛舟江上,共同表达出本文的隐逸主题”错。“渔夫的泛舟江上”只是渔人的客观生活状态,不是隐逸的表现。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8445" y="1073785"/>
            <a:ext cx="696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24230" y="1002665"/>
            <a:ext cx="10288270" cy="10172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3.舟行江上,子胥的思绪随着他在江上的所见所感而逐步生发展开。请结合文中相关部分简要分析。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4230" y="2115820"/>
            <a:ext cx="10331450" cy="19443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【答案】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示例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:①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伍子胥登上渔船,清新的空气、和谐的橹声等都使他感到安宁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;②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船到江中央,月涌江流,伍子胥的思绪随江水奔涌,复仇的情绪渐趋激昂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;③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渔船缓缓前行,伍子胥观察摇橹的渔夫,体会渔夫的世界,感念渔夫的恩惠,享受到不曾体验过的柔情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824230" y="4250690"/>
            <a:ext cx="10331450" cy="19443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r>
              <a:rPr lang="en-US" sz="24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【</a:t>
            </a:r>
            <a:r>
              <a:rPr lang="zh-CN" altLang="en-US" sz="2400" dirty="0"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解析】</a:t>
            </a:r>
            <a:r>
              <a:rPr lang="en-US" sz="2400" dirty="0" err="1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题干中的“舟行江上”限定了解题范围,答题时要先从第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⑩~⑫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段</a:t>
            </a:r>
            <a:r>
              <a:rPr lang="en-US" sz="2400" b="0" dirty="0" err="1">
                <a:latin typeface="Times New Roman" panose="02020603050405020304" pitchFamily="34" charset="0"/>
                <a:cs typeface="Times New Roman" panose="02020603050405020304" pitchFamily="34" charset="0"/>
              </a:rPr>
              <a:t>中找到不同阶段的所见所感,从而分析伍子胥思绪的变化。刚上船时</a:t>
            </a:r>
            <a:r>
              <a:rPr lang="en-US" sz="2400" b="0" dirty="0">
                <a:latin typeface="Times New Roman" panose="02020603050405020304" pitchFamily="34" charset="0"/>
                <a:cs typeface="Times New Roman" panose="02020603050405020304" pitchFamily="34" charset="0"/>
              </a:rPr>
              <a:t>, </a:t>
            </a:r>
            <a:r>
              <a:rPr lang="en-US" sz="2400" b="0" dirty="0" err="1">
                <a:latin typeface="Times New Roman" panose="02020603050405020304" pitchFamily="34" charset="0"/>
                <a:cs typeface="Times New Roman" panose="02020603050405020304" pitchFamily="34" charset="0"/>
              </a:rPr>
              <a:t>清新的空气、和谐的橹声使他内心感到安宁;接着,船行到江中央,他看到月涌江流,心情有起伏</a:t>
            </a:r>
            <a:r>
              <a:rPr lang="en-US" sz="2400" b="0" dirty="0">
                <a:latin typeface="Times New Roman" panose="02020603050405020304" pitchFamily="34" charset="0"/>
                <a:cs typeface="Times New Roman" panose="02020603050405020304" pitchFamily="34" charset="0"/>
              </a:rPr>
              <a:t>, </a:t>
            </a:r>
            <a:r>
              <a:rPr lang="en-US" sz="2400" b="0" dirty="0" err="1">
                <a:latin typeface="Times New Roman" panose="02020603050405020304" pitchFamily="34" charset="0"/>
                <a:cs typeface="Times New Roman" panose="02020603050405020304" pitchFamily="34" charset="0"/>
              </a:rPr>
              <a:t>产生了强烈的仇恨;最后,船缓缓行进,他的目光落在渔夫身上,他体会渔夫的世界,感念渔夫的恩惠,享受到不曾体验过的平静与柔情</a:t>
            </a:r>
            <a:r>
              <a:rPr lang="en-US" sz="2400" b="0" dirty="0"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929005" y="129017"/>
            <a:ext cx="10092690" cy="19450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4.渔夫拒剑是一段广为流传的历史故事,渔夫是一位义士,明知伍子胥身份而冒死救他渡江,拒剑之后,更为了消除伍子胥的疑虑而自尽。本文将渔夫改写为一个普通渔人,这一改写带来了怎样的文学效果?谈谈你的理解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59323" y="1838288"/>
            <a:ext cx="10473354" cy="21050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0" dirty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【答案】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示例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:①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把渔夫改写为无意施恩的普通人,更显出平凡人“恩惠”的博大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;②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借渔夫来书写一个和平处世的境界,与伍子胥的世界形成对比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;③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放弃描述惊险的外部冲突,转向探究人物的内心冲突,有利于塑造人物形象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;④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使故事的传奇色彩有所减弱,而现实寓意则有所增强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2145" y="4102474"/>
            <a:ext cx="10887710" cy="26168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【</a:t>
            </a:r>
            <a:r>
              <a:rPr lang="zh-CN" altLang="en-US" sz="2400" dirty="0"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解析】</a:t>
            </a:r>
            <a:r>
              <a:rPr lang="en-US" sz="24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解答此题,需要对比义士渔夫和普通渔夫对本文的不同效果。在渔夫拒剑的历史故事中,渔夫与伍子胥都是故事的中心,表现了渔夫的气节,而本文将渔夫改写为一个普通人,既显示了平凡人(</a:t>
            </a:r>
            <a:r>
              <a:rPr lang="en-US" sz="2400" dirty="0" err="1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渔夫</a:t>
            </a:r>
            <a:r>
              <a:rPr lang="en-US" sz="24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</a:t>
            </a:r>
            <a:r>
              <a:rPr lang="en-US" sz="2400" dirty="0" err="1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恩惠的博大,也与伍子胥的世界形成对比,凸显了伍子胥内心的冲突,深化了小说的主题,增强了小说的现实意义</a:t>
            </a:r>
            <a:r>
              <a:rPr lang="en-US" sz="24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次要人物的作用。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49985" y="2631440"/>
            <a:ext cx="60090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4000" b="1" dirty="0">
                <a:solidFill>
                  <a:srgbClr val="0072E2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知识清单:小说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4BA71F-EAD0-098D-D7E1-CF759E03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" y="863356"/>
            <a:ext cx="12154733" cy="64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7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37341358.fixed?vbadefaultcenterpage=1&amp;parentnodeid=62da1db03"/>
          <p:cNvSpPr/>
          <p:nvPr/>
        </p:nvSpPr>
        <p:spPr>
          <a:xfrm>
            <a:off x="1317752" y="2967101"/>
            <a:ext cx="7196328" cy="92354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435"/>
              </a:lnSpc>
            </a:pPr>
            <a:r>
              <a:rPr lang="en-US" sz="4000" b="1" dirty="0">
                <a:solidFill>
                  <a:srgbClr val="0072E2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学习任务1:速解综合选择题　</a:t>
            </a:r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654050" y="1244600"/>
            <a:ext cx="10386695" cy="25361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一、明确小说选择题设误“五类型”</a:t>
            </a: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      小说阅读选择题中的“思想内容”方面包括人物性格和心理的概括分析、故事情节概括及作用分析、环境特点概括及作用分析、小说主题概括和审美取向分析等,“艺术特色”方面包括人物描写的手法及作用分析、情节结构的技巧及作用分析、环境描写的手法及作用分析、语言风格赏析等。命题人在命制选项时主要扣住情节、环境、人物、主题及技巧等几个关键词来命题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7816366"/>
              </p:ext>
            </p:extLst>
          </p:nvPr>
        </p:nvGraphicFramePr>
        <p:xfrm>
          <a:off x="558165" y="664210"/>
          <a:ext cx="10942320" cy="4907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3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设误类型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解说及应对技法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6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情节内容设误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选项曲解某一情节的内容、作用,颠倒情节发生的顺序,或夸大某个情节,甚至无中生有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</a:p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        应对技法:细读选项,找出关于情节的敏感点,确定其在原文中的区域;然后根据相关语境,概括情节,并思考情节的作用;最后再与选项比对,看表述对象或内容是否一致,进而判断选项的正误。</a:t>
                      </a: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62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形象设误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选项对人物特点、作用解说错误,或将次要的说成主要的,或故意夸大人物的作用,或无中生有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</a:p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  <a:sym typeface="+mn-ea"/>
                        </a:rPr>
                        <a:t>　　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应对技法:先根据选项中的关键词确定原文相关区域,再根据小说主旨判断出主要人物或次要人物及其作用,最后进行比对,判断表述对象是否一致,作用是否分析得当。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948575"/>
              </p:ext>
            </p:extLst>
          </p:nvPr>
        </p:nvGraphicFramePr>
        <p:xfrm>
          <a:off x="558165" y="664210"/>
          <a:ext cx="10942320" cy="5559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3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设误类型</a:t>
                      </a:r>
                      <a:endParaRPr lang="en-US" altLang="en-US" sz="23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解说及应对技法</a:t>
                      </a:r>
                      <a:endParaRPr lang="en-US" altLang="en-US" sz="23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环境设误</a:t>
                      </a:r>
                      <a:endParaRPr lang="en-US" altLang="en-US" sz="23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</a:t>
                      </a:r>
                      <a:r>
                        <a:rPr lang="en-US" sz="2300" b="1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选项对环境特点、作用及描写手法等的理解分析错误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</a:p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  <a:sym typeface="+mn-ea"/>
                        </a:rPr>
                        <a:t>　　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应对技法:首先根据选项确定原文区域,区分是自然环境还是社会环境;然后根据环境类型来判定其特点;最后根据特点考虑其作用,判断选项表述是否正确。</a:t>
                      </a:r>
                      <a:endParaRPr lang="en-US" altLang="en-US" sz="23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技巧</a:t>
                      </a:r>
                      <a:r>
                        <a:rPr lang="zh-CN" alt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NEU-BZ-S92" charset="0"/>
                        </a:rPr>
                        <a:t>、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语言特色设误</a:t>
                      </a:r>
                      <a:endParaRPr lang="en-US" altLang="en-US" sz="23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</a:t>
                      </a:r>
                      <a:r>
                        <a:rPr lang="en-US" sz="2300" b="1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选项对塑造人物手法、设置情节手法、描写环境手法、人物语言的特点和风格的解说错误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</a:p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  <a:sym typeface="+mn-ea"/>
                        </a:rPr>
                        <a:t>　　</a:t>
                      </a:r>
                      <a:r>
                        <a:rPr lang="en-US" sz="2300" b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应对技法:细读选项,明确原文区域,根据语境判断相关手法,将其与选项关键词进行对比,进而判断选项的正误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  <a:endParaRPr lang="en-US" altLang="en-US" sz="23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主旨</a:t>
                      </a:r>
                      <a:r>
                        <a:rPr lang="zh-CN" alt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NEU-BZ-S92" charset="0"/>
                        </a:rPr>
                        <a:t>、</a:t>
                      </a:r>
                      <a:r>
                        <a:rPr lang="en-US" sz="23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情感设误</a:t>
                      </a:r>
                      <a:endParaRPr lang="en-US" altLang="en-US" sz="23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</a:t>
                      </a:r>
                      <a:r>
                        <a:rPr lang="en-US" sz="2300" b="1" dirty="0" err="1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选项对小说的主旨、情感理解分析有误,或曲解,或拔高,或无中生有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</a:p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  <a:sym typeface="+mn-ea"/>
                        </a:rPr>
                        <a:t>　　</a:t>
                      </a:r>
                      <a:r>
                        <a:rPr lang="en-US" sz="2300" b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应对技法:快速阅读文本,把握小说主旨,将其与选项中表</a:t>
                      </a:r>
                      <a:r>
                        <a:rPr lang="zh-CN" alt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0"/>
                        </a:rPr>
                        <a:t>现</a:t>
                      </a:r>
                      <a:r>
                        <a:rPr lang="en-US" sz="2300" b="0" dirty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主旨或情感的关键词进行比对,进而判断选项的正误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  <a:endParaRPr lang="en-US" altLang="en-US" sz="23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178560"/>
            <a:ext cx="6969760" cy="46164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67665" y="2241550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这故事开场时是颇为平淡的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只是后来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马车快要进梨花屯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而两个乘客也沉默时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回过头来看一看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兴许才有一点故事的意味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一辆马车从白杨坝出来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车夫是个老人家。在一座石桥旁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他把一个中年人让到车上来。看得出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这是位下乡干部。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天色好晴朗。水田还没有栽上秧子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但苞谷已长得十分青葱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初夏的山野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透露着旺盛的生命力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叫人沉醉不已。碎石的马路拐弯了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爬坡了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又拐弯了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又爬坡了。不时有布谷在啼叫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车上的人似乎打起盹来了。</a:t>
            </a:r>
          </a:p>
          <a:p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050" y="783590"/>
            <a:ext cx="10744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例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(2019</a:t>
            </a:r>
            <a:r>
              <a:rPr lang="zh-CN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年全国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Ⅲ</a:t>
            </a:r>
            <a:r>
              <a:rPr lang="zh-CN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卷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</a:t>
            </a:r>
            <a:r>
              <a:rPr lang="zh-CN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阅读下面的文字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,</a:t>
            </a:r>
            <a:r>
              <a:rPr lang="zh-CN"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完成后面的题目。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6990" y="13290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方正黑体_GBK" charset="0"/>
                <a:sym typeface="+mn-ea"/>
              </a:rPr>
              <a:t>到梨花屯去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方正黑体_GBK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4780" y="17894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仿宋_GBK" charset="0"/>
                <a:sym typeface="+mn-ea"/>
              </a:rPr>
              <a:t>何士光</a:t>
            </a:r>
            <a:endParaRPr lang="zh-CN" altLang="en-US" sz="2400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方正仿宋_GBK" charset="0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91135" y="692150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不知过了多久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马车停住。打盹的干部猛地抬头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看见有人正上到车上来。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啊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谢主任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?”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来人犹豫地打招呼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似乎有些意外。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老赵同志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?”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谢主任嗫嚅了一下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也有些突然。车抖了一下,从横过路面的小小水沟上驶过。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谢主任把香烟掏出来,递一支给老赵:“去梨花屯?”语气中有和解的意味。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老赵谨慎地回答:“是。”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“去包队吗?”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“是。胜利大队。”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“我也是!”谢主任和蔼地笑起来,“我们都是十回下乡九回在,老走梨花这一方!”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笑颜使气氛松动起来。三只白鹤高高飞过,不慌不忙扇动着长长的翅膀,在蓝天里显得又白又亮……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09220" y="711200"/>
            <a:ext cx="1171829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“老赵,”谢主任开诚布公地谈起来,“我一直想找机会和你谈谈呢!为七六年秋天在梨花挖那条沟,你怕还对我有些意见呐!”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“谢主任,你说到哪里去了!”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“实事求是嘛!当时我是工作队的负责人,瞎指挥是我搞的,该由我负责!有人把责任归到你头上,当然不应当!”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“我……”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“我也明知那条沟不该挖,一气就占了四十亩良田。但当时压力大啊;上边决定要挖,社员不同意挖,是我硬表了态:我叫挖的,我负责!”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“这种表态,”老赵想了一想,“我也表过……”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“那是因为我先表嘛!”谢主任接过话头,“老赵,去年报上有篇报道,你读过没有?”</a:t>
            </a:r>
          </a:p>
          <a:p>
            <a:pPr indent="0">
              <a:lnSpc>
                <a:spcPct val="150000"/>
              </a:lnSpc>
            </a:pP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81610" y="946785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“哪一篇?”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“谈得真好!”谢主任不胜感慨地说,“是基层干部座谈。总结说:上面是‘嘴巴硬’,基层干部是‘肩膀硬’!基层干部负责任。像是报道的安徽……”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路转了一个大弯——在一座杉树土岗前好像到了尽头,接着又一下子在马车前重新展现出来,一直延伸到老远的山垭口……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“正是这样嘛!”谢主任点头,“那条沟,责任由我负!”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“我也有责任!那是分派给我的任务。如果不是我催得紧,态度那样硬,说不定就挖不成!责任归我负!”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双方都有诚恳的态度,气氛十分亲切了,甚至到了甜蜜的地步。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路旁出现了一条水沟,水欢快地流淌着,发出叫人喜悦的响声……</a:t>
            </a:r>
          </a:p>
          <a:p>
            <a:pPr indent="0">
              <a:lnSpc>
                <a:spcPct val="150000"/>
              </a:lnSpc>
            </a:pP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7080" y="967105"/>
            <a:ext cx="107251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一、小说的概念</a:t>
            </a:r>
            <a:endParaRPr lang="en-US" sz="2400" b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       小说是以塑造人物形象为中心,通过完整的故事情节和具体的环境描写揭示社会矛盾、反映现实生活的一种文学体裁。</a:t>
            </a:r>
          </a:p>
          <a:p>
            <a:pPr indent="0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二、小说“三要素”</a:t>
            </a:r>
            <a:endParaRPr lang="en-US" sz="2400" b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        小说的“三要素”是人物、情节、环境。小说的主题是反映社会生活。因此,小说的文体特征由人物、情节、环境、主题四个关键词构成。高考小说阅读的命题也是围绕这几个关键词进行的。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81610" y="946785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他们无拘无束地谈下去了。谈形势,谈这次去梨花屯纠正“定产到组”中出现的种种偏差,等等。后来,拉起家常来了……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越近梨花屯,地势就越平坦,心里也越舒畅。突然,谢主任拍了拍赶车老汉的肩膀:“停一停!”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老人家把缰收住了。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“两年多没到梨花,看看那条沟怎样了!”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坝子上水田一块接着一块,已经犁过了。带着铧印的泥土静静地横陈着,吸收着阳光,像刚切开的梨子一样新鲜,透着沁人心脾的气息……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看不见那条沟。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谢主任问车夫:“老同志,那条沟是不是在这一带?”</a:t>
            </a:r>
          </a:p>
          <a:p>
            <a:pPr indent="0">
              <a:lnSpc>
                <a:spcPct val="150000"/>
              </a:lnSpc>
            </a:pP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81610" y="946785"/>
            <a:ext cx="1165098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“咹?”老人家听不清。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老赵大声说:“沟——挖过一条沟啊!”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“嗯,”老人家听懂了,点点头,“是挖过一条沟。唔,大前年的事喽,立冬后开挖的。分给我们六个生产队,每个劳力摊一截。我都有一截呢!顶上头一段,是红星队……”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看来老人家说起话来是絮絮不休的。老赵终于打断了他:“现在沟在哪里?”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“哪里?”老人家摇着头,“后来填了嘛,去年,开春过后……”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谢主任问:“哪个喊填的?”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“哪个?”老人家认真地想了一回,“没有哪个。是我们六个队的人商量的。总不成就让它摆在那里,沟不沟坎不坎的!唔,先是抬那些石头。论挑抬活路,这一带的人都是好手,肩膀最硬……”</a:t>
            </a:r>
          </a:p>
          <a:p>
            <a:pPr indent="0">
              <a:lnSpc>
                <a:spcPct val="150000"/>
              </a:lnSpc>
            </a:pP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72085" y="603250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我们在乡下会碰到的许多老人家一样,这位老人也有着对往事的惊人记忆。也许平时不大有机会说话,一旦有人听,他们就会把点点滴滴说得详详细细,有几分像自言自语,牵连不断地说下去。说下去,平平静静的,像是在叙述别人的而不是自身的事情,多少波澜都化为涓涓细流,想当初虽未必如此简单,而今却尽掩在老人家略带沙哑的嗓音里了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后来,老赵提醒他:“老人家,我们走吧!”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老赵的声音,柔和得有些异样。而且不知为什么,这以后不论是老赵还是谢主任,都没再说一句话。</a:t>
            </a:r>
          </a:p>
          <a:p>
            <a:pPr inden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啊,前面,杂树的碧绿和砖瓦的青灰看得见了。是的,梨花屯就要到了!</a:t>
            </a:r>
          </a:p>
          <a:p>
            <a:pPr indent="0">
              <a:lnSpc>
                <a:spcPct val="150000"/>
              </a:lnSpc>
            </a:pP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6995" y="565912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r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1979年5月</a:t>
            </a:r>
            <a:endParaRPr lang="zh-CN" alt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(有删改)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1.下列对小说相关内容和艺术特色的分析鉴赏,不正确的一项是(　　)。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A.小说中的“包队”“定产到组”等词语,以及关于安徽的报道,都指向改革初期的现实,在今天又使小说具有记录历史的意味。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B.谢主任感慨报道中基层干部的“肩膀硬”,而赶车老人随后提及这一带做挑抬活路的农民们“肩膀最硬”,对谢主任予以嘲讽与回击。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C.小说前半部分描写了两个下乡干部逐步消除曾因挖沟产生的隔阂,后半部分转而描写赶车老人讲述填沟等往事,进一步深化了时代主题。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D.小说多次写到路,“拐弯”“爬坡”“重新展现”“越来越平坦”等,既是写实,又使最后一段自然地传达出“柳暗花明又一村”的愿景。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67825" y="84074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41350" y="929640"/>
          <a:ext cx="10477500" cy="5480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67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步骤演示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第一步:浏览选项,标敏感点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第二步:回归原文,找对应句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第三步: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  <a:sym typeface="+mn-ea"/>
                        </a:rPr>
                        <a:t>对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比分析,确定答案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59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A.小说中的“包队”“定产到组”等词语,以及关于“安徽”的报道,都指向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改革初期的现实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,在今天又使小说具有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记录历史的意味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①“去包队吗?”②基层干部负责任。像是报道的安徽……③谈形势,谈这次去梨花屯纠正“定产到组”中出现的种种偏差,等等。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选项筛选出小说中体现时代背景的关键词语进行分析,暗示了小说的写作背景。A正确。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863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B.谢主任感慨报道中基层干部的“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肩膀硬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”,而赶车老人随后提及这一带做挑抬活路的农民们“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肩膀最硬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”,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对谢主任予以嘲讽与回击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①谢主任不胜感慨地说,“……上面是‘嘴巴硬’,基层干部是‘肩膀硬’!基层干部负责任。像是报道的安徽……”。②论挑抬活路,这一带的人都是好手,肩膀最硬……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选项将赶车老人对挑抬活路的农民们的赞扬误解为对谢主任的“嘲讽与回击”。B曲解文意。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59080" y="459105"/>
          <a:ext cx="10978515" cy="6399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NEU-BZ-S92" charset="0"/>
                        </a:rPr>
                        <a:t>步骤演示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NEU-BZ-S92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第一步:浏览选项,标敏感点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第二步:回归原文,找对应句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第三步:比对分析,确定答案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93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C.小说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前半部分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描写了两个下乡干部逐步消除曾因挖沟产生的隔阂,后半部分转而描写赶车老人讲述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填沟等往事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,进一步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深化了时代主题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①从“这故事开场时是颇为平淡的”至“后来,拉起家常来了……”。②从“越近梨花屯,地势就越平坦”至“是的,梨花屯就要到了!”。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小说前半部分中的“气氛十分亲切了……”表明二人消除了隔阂,后半部分对挖沟这一事件的背景进行了全面交代,写出在特定时代背景下人们的表现,深化了时代主题。C正确。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93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D.小说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多次写到路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,“拐弯”“爬坡”“重新展现”“越来越平坦”等,既是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写实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,又使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最后一段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自然地传达出“柳暗花明又一村”的</a:t>
                      </a:r>
                      <a:r>
                        <a:rPr lang="en-US" sz="2200" b="0" u="w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愿景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①碎石的马路拐弯了,爬坡了,又拐弯了,又爬坡了。②接着又一下子在马车前重新展现出来,一直延伸到老远的山垭口……③越近梨花屯,地势就越平坦,心里也越舒畅。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0000"/>
                        </a:lnSpc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cs typeface="Times New Roman" panose="02020603050405020304" pitchFamily="34" charset="0"/>
                        </a:rPr>
                        <a:t>　　选项重点分析了“路”的内容,表面是写眼前的路,是写实手法,暗里写出了改革之路的弯曲、起伏,“越近梨花屯,地势就越平坦”传达出对改革发展前景的向往。D正确。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NEU-BZ-S92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2.(改编)下列对小说相关内容和艺术特色的分析鉴赏,不正确的一项是(　　)。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A.小说中有多处景物描写,为故事的展开提供了自然背景,使小说具有清新的田园风格,流露出生机勃勃的时代气息。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B.“梨花屯”作为一个地点,也作为一个自然背景,让两个曾经在那里工作过的主人公互相消除了因挖沟产生的隔阂,而景色烘托了他们的心理。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C.小说以“梨花屯”这一地理环境为线索,将过去的梨花屯和如今的梨花屯联系在一起,至人物真正看到梨花屯的景象结束,情节设置严谨。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4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D.“路旁出现了一条水沟,水欢快地流淌着,发出叫人喜悦的响声……”这句话运用了记叙、描写的表达方式和拟人、比喻的修辞手法写景。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80320" y="89027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78205" y="5744845"/>
            <a:ext cx="102095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altLang="en-US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比喻的修辞手法写景”错,句中没有运用比喻的修辞手法。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3.(改编)下列对小说相关内容和艺术特色的分析鉴赏,不正确的一项是(　　)。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A.这篇小说运用了倒叙的手法,与鲁迅的小说《祝福》的叙述手法相同,在情节上有异曲同工之妙,能引人入胜,避免了结构的单调。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B.谢主任见到老赵之所以“嗫嚅了一下”,主要是怕老赵重提七六年秋天在梨花屯挖沟那件事,为自己曾经的荒唐举动而感到羞耻。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C.小说第3段运用记叙、描写、抒情的方法写景;运用白描手法写景,再融入人物的感受、活动;运用反复的修辞写景,如“马路拐弯了,爬坡了,又拐弯了,又爬坡了”。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D.小说首尾写到两个乘客的沉默这一细节,前后呼应,强调了沉默之中含有深意。而沉默的主要原因是赶车老人的话使他们有所触动,并陷入了沉思。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07195" y="84074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B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18845" y="5381625"/>
            <a:ext cx="102095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从后文看,谢主任见到老赵后主动重提往事,并承担过错和责任,这的“嗫嚅了一下”,主要是因为与老赵突然相遇而感到的短暂的尴尬。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67665" y="2241550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①缆车又颠了一下,停了。尼克正在行李车厢里给滑雪板上蜡,把靴尖塞进滑雪板上的铁夹,牢牢扣上夹子。他从车厢边缘跳下,落脚在硬邦邦的冰壳上,来一个弹跳旋转,蹲下身子,把滑雪杖拖在背后,一溜烟滑下山坡。</a:t>
            </a: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乔治在下面的雪坡上一落一起,再一落就不见了人影。尼克顺着陡起陡伏的山坡滑下去时,那股冲势加上猛然下滑的劲儿把他弄得浑然忘却一切,只觉得身子里有一股飞翔、下坠的奇妙感。他挺起身,稍稍来个上滑姿势,一下子又往下滑,往下滑,冲下最后一个陡峭的长坡,越滑越快,越滑越快,雪坡似乎在他脚下消失了。身子下蹲得几乎倒坐在滑雪板上,尽量把重心放低,只见飞雪犹如沙暴,他知道速度太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7050" y="783590"/>
            <a:ext cx="10744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例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  <a:sym typeface="+mn-ea"/>
              </a:rPr>
              <a:t>2 </a:t>
            </a:r>
            <a:r>
              <a:rPr sz="240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(2020年全国Ⅰ卷改编)阅读下面的文字,完成后面的题目。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4780" y="13290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方正黑体_GBK" charset="0"/>
                <a:sym typeface="+mn-ea"/>
              </a:rPr>
              <a:t>越 野 滑 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84780" y="17894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40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方正仿宋_GBK" charset="0"/>
                <a:sym typeface="+mn-ea"/>
              </a:rPr>
              <a:t>[美]海明威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288925" y="897890"/>
            <a:ext cx="11669395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了。但他稳住了。随即一搭被风刮进坑里的软雪把他绊倒,滑雪板一阵磕磕绊绊,他接连翻了几个筋斗,然后停住,两腿交叉,滑雪板朝天翘起,鼻子耳朵里满是雪。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③乔治站在坡下稍远的地方,正噼噼啪啪地拍掉风衣上的雪。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④“你的姿势真美妙,尼克,”他大声叫道,“那搭烂糟糟的雪真该死。把我也绊了一跤。”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⑤“在峡谷滑雪什么滋味儿?”尼克挣扎着站起来。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⑥“你得靠左滑。因为谷底有堵栅栏,所以飞速冲下去后得来个大旋身。”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⑦“等一会儿我们一起去滑。”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⑧“不,你先去。我想看你滑下峡谷。”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⑨尼克赶过乔治。他的滑雪板开始有点打滑,随后一下子猛冲下去。他坚持靠左滑,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70560" y="9017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1.人物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641350" y="1533525"/>
          <a:ext cx="10603865" cy="4877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03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概念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小说反映社会生活的主要手段是塑造人物形象,这个人物是作者根据现实生活创造出来的,不同于真人真事,而是“杂取种种,合成一个”。这样的典型人物形象更集中,更有代表性。</a:t>
                      </a: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类型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小说中有作者着重刻画的主要人物,也有为了表现主要人物和展现小说主旨而塑造的次要人物。主要人物和次要人物之间是相辅相成的关系。</a:t>
                      </a: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3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手法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小说塑造人物可以概括介绍,也可以具体描写;可以描写人物的外貌,也可以描写人物的心理活动;可以描写人物的行动、语言,也可以适当地插入作者的议论;可以正面起笔,也可以侧面烘托。</a:t>
                      </a: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452120" y="741045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末了,在冲向栅栏时,紧紧并拢双膝,像拧紧螺旋似的旋转身子,把滑雪板向右来个急转弯,扬起滚滚白雪,然后慢慢减速,跟铁丝栅栏平行地站住了。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⑩他抬头看看山上。乔治正屈起双膝滑下山来;两支滑雪杖像虫子的细腿那样荡着,杖尖触到地面,掀起阵阵白雪,最后,他一腿下跪,一腿拖随,整个身子来个漂亮的右转弯,蹲着滑行,双腿一前一后,飞快移动,身子探出,防止旋转,两支滑雪杖像两个光点,把弧线衬托得更加突出,一切都笼罩在漫天飞舞的白雪中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⑪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尼克用滑雪板把铁丝栅栏最高一股铁丝压下,乔治纵身越过去。他们沿路屈膝滑行,进入一片松林。路面结着光亮的冰层,被拖运原木的马儿拉的犁弄脏了,染得一搭橙红,一搭烟黄。两人一直沿着路边那片雪地滑行。大路陡然往下倾斜通往小河,然后笔直上坡。他们透过林子,看得见一座饱经风吹雨打、屋檐较低的长形房子。走近了,看出窗框漆成绿色。油漆在剥落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452120" y="741045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⑫他们把滑雪板竖靠在客栈墙上,把靴子蹬蹬干净才走进去。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⑬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客栈里黑咕隆咚的。有只大瓷火炉在屋角亮着火光。天花板很低。屋内两边酒渍斑斑的暗黑色桌子后面摆着光溜溜的长椅。两个瑞士人坐在炉边,喝着小杯混浊的新酒。尼克和乔治在炉子另一边靠墙坐下。一个围着蓝围裙的姑娘走过来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⑭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“来瓶西昂酒,”尼克说,“行不行?”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⑮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“行啊,”乔治说,“你对酒比我内行。”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⑯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姑娘走出去了。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⑰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“没一项玩意儿真正比得上滑雪,对吧?”尼克说,“你滑了老长一段路,头一回歇下来的时候就会有这么个感觉。”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⑱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“嘿,”乔治说,“真是妙不可言。”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⑲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姑娘拿进酒来又出去了,他们听见她在隔壁房里唱歌。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452120" y="741045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⑳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开了,一帮子从大路那头来的伐木工人走进来,在屋里把靴子上的雪跺掉,身上直冒水汽。女招待给这帮人送来了三公升新酒,他们分坐两桌,光抽烟,不作声,脱了帽,有的背靠着墙,有的趴在桌上。屋外,拉运木雪橇的马儿偶尔一仰脖子,铃铛就清脆地叮当作响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乔治和尼克都高高兴兴的。他们两人很合得来。他们知道回去还有一段路程可滑呢。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“你几时得回学校去?”尼克问。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“今晚,”乔治回答,“我得赶十点四十的车。”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“真希望你能留下,我们明天上百合花峰去滑雪。”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6" name="图片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" y="3170555"/>
            <a:ext cx="321310" cy="321310"/>
          </a:xfrm>
          <a:prstGeom prst="rect">
            <a:avLst/>
          </a:prstGeom>
        </p:spPr>
      </p:pic>
      <p:pic>
        <p:nvPicPr>
          <p:cNvPr id="147" name="图片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4239895"/>
            <a:ext cx="329565" cy="329565"/>
          </a:xfrm>
          <a:prstGeom prst="rect">
            <a:avLst/>
          </a:prstGeom>
        </p:spPr>
      </p:pic>
      <p:pic>
        <p:nvPicPr>
          <p:cNvPr id="148" name="图片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" y="4733925"/>
            <a:ext cx="353060" cy="353060"/>
          </a:xfrm>
          <a:prstGeom prst="rect">
            <a:avLst/>
          </a:prstGeom>
        </p:spPr>
      </p:pic>
      <p:pic>
        <p:nvPicPr>
          <p:cNvPr id="149" name="图片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75" y="5317490"/>
            <a:ext cx="356235" cy="35623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452120" y="741045"/>
            <a:ext cx="11287760" cy="3644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“我得上学啊,”乔治说,“哎呀,尼克,难道你不希望我们能就这么在一起闲逛吗?带上滑雪板,乘上火车,到一个地方滑个痛快,滑好上路,找客栈投宿,再一直越过奥伯兰山脉,直奔瓦莱州,穿过恩加丁谷地。”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“对,就这样穿过黑森林区。哎呀,都是好地方啊。”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“就是你今年夏天钓鱼的地方吧?”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“是啊。”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他们喝干了剩酒。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尼克双肘撑在桌上,乔治往墙上颓然一靠。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“也许我们再也没机会滑雪了,尼克。”乔治说。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sz="24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“我们一定得滑,”尼克说,“否则就没意思了。”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1" name="图片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" y="2563495"/>
            <a:ext cx="318770" cy="318770"/>
          </a:xfrm>
          <a:prstGeom prst="rect">
            <a:avLst/>
          </a:prstGeom>
        </p:spPr>
      </p:pic>
      <p:pic>
        <p:nvPicPr>
          <p:cNvPr id="152" name="图片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0" y="3181985"/>
            <a:ext cx="318770" cy="318770"/>
          </a:xfrm>
          <a:prstGeom prst="rect">
            <a:avLst/>
          </a:prstGeom>
        </p:spPr>
      </p:pic>
      <p:pic>
        <p:nvPicPr>
          <p:cNvPr id="156" name="图片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55" y="5398770"/>
            <a:ext cx="318770" cy="318770"/>
          </a:xfrm>
          <a:prstGeom prst="rect">
            <a:avLst/>
          </a:prstGeom>
        </p:spPr>
      </p:pic>
      <p:pic>
        <p:nvPicPr>
          <p:cNvPr id="157" name="图片 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55" y="5880735"/>
            <a:ext cx="318770" cy="318770"/>
          </a:xfrm>
          <a:prstGeom prst="rect">
            <a:avLst/>
          </a:prstGeom>
        </p:spPr>
      </p:pic>
      <p:pic>
        <p:nvPicPr>
          <p:cNvPr id="2" name="图片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10" y="965200"/>
            <a:ext cx="318770" cy="318770"/>
          </a:xfrm>
          <a:prstGeom prst="rect">
            <a:avLst/>
          </a:prstGeom>
        </p:spPr>
      </p:pic>
      <p:pic>
        <p:nvPicPr>
          <p:cNvPr id="5" name="图片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510" y="3721735"/>
            <a:ext cx="318770" cy="318770"/>
          </a:xfrm>
          <a:prstGeom prst="rect">
            <a:avLst/>
          </a:prstGeom>
        </p:spPr>
      </p:pic>
      <p:pic>
        <p:nvPicPr>
          <p:cNvPr id="6" name="图片 1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10" y="4261485"/>
            <a:ext cx="318770" cy="318770"/>
          </a:xfrm>
          <a:prstGeom prst="rect">
            <a:avLst/>
          </a:prstGeom>
        </p:spPr>
      </p:pic>
      <p:pic>
        <p:nvPicPr>
          <p:cNvPr id="7" name="图片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510" y="4801235"/>
            <a:ext cx="318770" cy="31877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4370" y="1090930"/>
            <a:ext cx="10333355" cy="2145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“我们要去滑,没错。”乔治说。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“我们一定得滑。”尼克附和说。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“希望我们能就此说定了。”乔治说。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尼克站起身。他把风衣扣紧。他拿起靠墙放着的两支滑雪杖。</a:t>
            </a:r>
            <a:endParaRPr lang="en-US" sz="24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“说定了可一点也靠不住。”他说。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en-US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他们开了门,走出去。天气很冷。雪结得硬邦邦的。大路一直爬上山坡通到松林里。</a:t>
            </a:r>
          </a:p>
          <a:p>
            <a:pPr indent="0">
              <a:lnSpc>
                <a:spcPct val="150000"/>
              </a:lnSpc>
            </a:pPr>
            <a:endParaRPr lang="en-US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11725" y="488442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r">
              <a:lnSpc>
                <a:spcPct val="150000"/>
              </a:lnSpc>
            </a:pPr>
            <a:r>
              <a:rPr lang="en-US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(陈良廷译,有删改)</a:t>
            </a:r>
          </a:p>
        </p:txBody>
      </p:sp>
      <p:pic>
        <p:nvPicPr>
          <p:cNvPr id="158" name="图片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259205"/>
            <a:ext cx="320040" cy="320040"/>
          </a:xfrm>
          <a:prstGeom prst="rect">
            <a:avLst/>
          </a:prstGeom>
        </p:spPr>
      </p:pic>
      <p:pic>
        <p:nvPicPr>
          <p:cNvPr id="159" name="图片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788795"/>
            <a:ext cx="320040" cy="320040"/>
          </a:xfrm>
          <a:prstGeom prst="rect">
            <a:avLst/>
          </a:prstGeom>
        </p:spPr>
      </p:pic>
      <p:pic>
        <p:nvPicPr>
          <p:cNvPr id="160" name="图片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2416175"/>
            <a:ext cx="320040" cy="320040"/>
          </a:xfrm>
          <a:prstGeom prst="rect">
            <a:avLst/>
          </a:prstGeom>
        </p:spPr>
      </p:pic>
      <p:pic>
        <p:nvPicPr>
          <p:cNvPr id="4" name="图片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994660"/>
            <a:ext cx="320040" cy="320040"/>
          </a:xfrm>
          <a:prstGeom prst="rect">
            <a:avLst/>
          </a:prstGeom>
        </p:spPr>
      </p:pic>
      <p:pic>
        <p:nvPicPr>
          <p:cNvPr id="162" name="图片 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25" y="3573145"/>
            <a:ext cx="320040" cy="320040"/>
          </a:xfrm>
          <a:prstGeom prst="rect">
            <a:avLst/>
          </a:prstGeom>
        </p:spPr>
      </p:pic>
      <p:pic>
        <p:nvPicPr>
          <p:cNvPr id="163" name="图片 1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725" y="4063365"/>
            <a:ext cx="320040" cy="3200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1.下列对小说环境描写与人物刻画的分析鉴赏,不正确的一项是(　　)。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A.小说第①段写尼克的一系列滑雪动作,作者用“给滑雪板上蜡”“弹跳旋转”及“塞”“扣”“跳”“拖”等词语,生动地展示了尼克滑雪动作之娴熟老练。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B.与第⑩段明丽的雪景相比,第段二人由滑雪场转向客栈途中所见景物则显得有些阴暗灰败,暗示了主人公的心情由高昂转向低沉。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C.第段描写客栈的内部环境。“客栈里黑咕隆咚的”说明夜幕已经来临,“酒渍斑斑的暗黑色桌子”“混浊的新酒”等说明这是个普通的客栈。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D.客栈中的两个瑞士人和一帮子伐木工人喝的都是“混浊的新酒”,而尼克和乔治喝的是“西昂”酒,这从侧面暗示了两个滑雪青年家境殷实。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11870" y="84074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C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899160" y="1448435"/>
            <a:ext cx="102095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作用分析不当。“‘客栈里黑咕隆咚的’说明夜幕已经来临”错,这是尼克、乔治二人的主观感受,因为他们刚从明亮的室外进入相对昏暗的室内,眼睛还没有适应室内的光线。由后文“他们知道回去还有一段路程可滑呢”“大路一直爬上山坡通到松林里”可知,当时并不是晚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2.下列对小说写作技巧与语言的分析鉴赏,不正确的一项是(　　)。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A.小说中描写滑雪的段落多从尼克的角度来写,要么侧重他本人滑雪时的感受,要么通过他的眼睛来观看乔治滑雪的姿态,虽多次描写而无雷同之感。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B.小说的多个细节描写突出了客栈的破败和黯淡,与白雪皑皑的山间峡谷形成鲜明对比,小说氛围由此发生变化,情节也由此发生转折。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C.小说插入了对喝酒的瑞士人、客栈女招待、伐木工人等人物的描写,这符合主人公在客栈小憩时的观察,也为小说增添了更真切的故事背景。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D.两人喝完酒离开客栈前一再相约以后一起滑雪,表明他们对滑雪有着强烈的渴望,也表达出他们分别前依依不舍的心情,以及对未来能在一起滑雪的坚定信心。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07045" y="84074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05180" y="5391150"/>
            <a:ext cx="102095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作用分析不当。表明他们“对未来能在一起滑雪的坚定信心”错,是因为二人对未来在一起滑雪没有信心,他们才一再相约】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05180" y="715645"/>
            <a:ext cx="10437495" cy="33559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3.下列对小说情节与主旨的分析鉴赏,不正确的一项是(　　)。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A.作者描写了尼克与乔治在滑雪场滑雪和在客栈饮酒小憩两个场景,没有交代两人的关系、身世背景及结伴滑雪的缘由,这给读者留下丰富的想象空间。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B.第②段详细描写尼克滑雪过程中的感受,他技术娴熟,陶醉于滑雪带来的美妙感受,这是一种天性上想要脱离尘世束缚的对自由的极度追求。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C.第段作者插入对伐木工人的描写,伐木工人的沉闷、疲惫、艰辛与尼克、乔治的激荡昂扬形成鲜明对比,从侧面表现了当时工人生存状态的艰难。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200" b="0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D.小说主旨与《老人与海》较为接近,都是通过描写人挑战大自然或者投身不甘平庸的冒险生活,来塑造海明威式的“硬汉”形象。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16495" y="840740"/>
            <a:ext cx="45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0385" y="1516380"/>
            <a:ext cx="102095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【</a:t>
            </a:r>
            <a:r>
              <a:rPr lang="zh-CN" sz="2400" b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rPr>
              <a:t>解析】</a:t>
            </a:r>
            <a:r>
              <a:rPr sz="2400" b="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情感主旨分析不当。“来塑造海明威式的‘硬汉’形象”错,过度解读主旨。这篇小说表现的是年轻人的热血、激情,他们热爱运动,享受自由,勇于探索。而海明威式的“硬汉”形象是指海明威作品中出现的一系列人物形象。这些人物具有一种百折不挠、坚强不屈的性格,面对暴力和死亡,面对不可改变的命运,都表现出一种从容、镇定的态度,保持了人的尊严和勇气。显然,本文中的尼克与乔治并没有面对这样的险恶处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4675" y="122301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2.情节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74675" y="1770380"/>
          <a:ext cx="10632440" cy="3236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43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划分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情节一般包括开端、发展、高潮、结局四个部分,有的还包括序幕和尾声。把握好故事情节,是读懂小说的关键,也是整体感知文章的起点。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手法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在具体安排情节的过程中,需要运用一些技巧来处理段与段之间的关系,这样前后情节才能有机结合。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作用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　　小说情节起着展示人物性格、表现作品主题等作用。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852805" y="1468120"/>
          <a:ext cx="9494520" cy="4534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概念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小说所塑造的人物形象和构设的故事情节,总是出现在一定的时空位置(即一定的历史时期和地域场所),这就是小说的环境,包括自然环境和社会环境两个方面。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28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手法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Times New Roman" panose="02020603050405020304" pitchFamily="34" charset="0"/>
                        </a:rPr>
                        <a:t>　　不论是自然环境还是社会环境,都要运用一定的手法去描写,让其与人物形象及小说主旨相适应。环境的描写手法十分丰富,既有不同的描写角度,又有修辞手法、表达方式等。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Times New Roman" panose="02020603050405020304" pitchFamily="34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作用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Times New Roman" panose="02020603050405020304" pitchFamily="34" charset="0"/>
                          <a:cs typeface="NEU-BZ-S92" charset="0"/>
                        </a:rPr>
                        <a:t>　　环境在揭示人物之间种种复杂的关系、烘托人物心情、推动情节的发展、渲染气氛等方面起着非常重要的作用。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Times New Roman" panose="02020603050405020304" pitchFamily="34" charset="0"/>
                        <a:cs typeface="NEU-BZ-S92" charset="0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77240" y="8134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400" b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　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3.</a:t>
            </a:r>
            <a:r>
              <a:rPr lang="zh-CN" sz="2400" b="1">
                <a:solidFill>
                  <a:srgbClr val="00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环境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4650" y="622300"/>
            <a:ext cx="10992485" cy="6235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三、高考小说的选材特点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       受高考语文试卷总字数的限制,高考小说选材篇幅较短,故事较简单,多取材于生活中的一个瞬间、一段插曲、一个场景、一个镜头,反映人物在一件事或一个场景中的行动片段,勾勒出人物的精神面貌,塑造出鲜活的人物形象,揭示出某个道理。其特点主要有以下几种。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  </a:t>
            </a: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1.选材以小见大。</a:t>
            </a:r>
            <a:r>
              <a:rPr lang="en-US" sz="2300" b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高考小说所选的题材截取的生活面要小,只有这样才符合高考小说体裁表现的需要,这就是“以小见大”中的“小”。它虽然“小”,却有一定的生活容量,能反映社会生活,折射出重大问题,有丰富的意蕴,这就是“以小见大”中的“大”。</a:t>
            </a:r>
          </a:p>
          <a:p>
            <a:pPr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 </a:t>
            </a: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</a:t>
            </a: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2.人物形象典型。</a:t>
            </a:r>
            <a:r>
              <a:rPr lang="en-US" sz="2300" b="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典型的人物形象是高考小说凸显主题的主要载体。读者可以通过具体的形象,在人物的喜怒哀乐中受到感染。曲折的命运、激烈的冲突、白描的手法等都是塑造人物形象的方法。高考小说在塑造人物形象时,主要描写主要人物的性格的某一方面或主要人物的情绪、心态。</a:t>
            </a:r>
          </a:p>
          <a:p>
            <a:endParaRPr lang="en-US" sz="2300" b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585" y="890270"/>
            <a:ext cx="1099248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</a:t>
            </a: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3.情节有吸引力。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情节是高考小说吸引读者的关键。高考小说的情节发展一般比较快,前后事件较为紧凑,整个情节曲折新奇,常常突破思维定式,让读者吃惊。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</a:t>
            </a: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4.结尾含蓄隽永。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高考小说的结尾是一门艺术,是一种境界,在很大程度上决定了高考小说的质量,这也是高考小说最突出的特色。高考小说的结尾往往既在情理之中又在预料之外,其精髓在于言有尽而意无穷,作品中的人物性格、深刻主题常常在结尾处变得明朗起来。考生在阅读高考小说时一定要关注其结尾。</a:t>
            </a:r>
          </a:p>
          <a:p>
            <a:pPr indent="0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 </a:t>
            </a:r>
            <a:r>
              <a:rPr lang="en-US" sz="2300" b="1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5.反映的主题新、深、辣。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所谓“新”,就是指作品表现的是新事物、新问题,有强烈的时代感;所谓“深”,就是指作品具有深度,能启迪思想,引人回味,让人领悟到某种哲理;所谓“辣”,就是指作品以情动人,震撼人心,深刻辛辣,一针见血。</a:t>
            </a:r>
            <a:endParaRPr lang="en-US" sz="2400" b="0">
              <a:solidFill>
                <a:srgbClr val="000000"/>
              </a:solidFill>
              <a:latin typeface="Times New Roman" panose="02020603050405020304" pitchFamily="34" charset="0"/>
              <a:ea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49985" y="2631440"/>
            <a:ext cx="8682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4000" b="1" dirty="0">
                <a:solidFill>
                  <a:srgbClr val="0072E2"/>
                </a:solidFill>
                <a:latin typeface="Times New Roman" panose="02020603050405020304" pitchFamily="34" charset="0"/>
                <a:ea typeface="Times New Roman" panose="02020603050405020304" pitchFamily="34" charset="0"/>
                <a:cs typeface="Times New Roman" panose="02020603050405020304" pitchFamily="34" charset="0"/>
              </a:rPr>
              <a:t>整体阅读:“背景+四步法”读懂小说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c2a410e-55b0-45b3-8079-5d97cf93ee1e"/>
  <p:tag name="COMMONDATA" val="eyJoZGlkIjoiMzA3Nzk5ZDY2OTE5MmU3NmE3MjQ4ZjkwNDI2ZWIxY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ab2f6ff-3c1b-4093-adab-a298fdcb9d39}"/>
  <p:tag name="TABLE_ENDDRAG_ORIGIN_RECT" val="834*389"/>
  <p:tag name="TABLE_ENDDRAG_RECT" val="50*120*834*3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5da2e3-2d8c-4149-931c-399e95af4d6b}"/>
  <p:tag name="TABLE_ENDDRAG_ORIGIN_RECT" val="837*254"/>
  <p:tag name="TABLE_ENDDRAG_RECT" val="45*139*837*2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ca00533-91cb-4264-83d4-a433cd75f4a8}"/>
  <p:tag name="TABLE_ENDDRAG_ORIGIN_RECT" val="747*357"/>
  <p:tag name="TABLE_ENDDRAG_RECT" val="67*115*747*3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e1ebe3-8bd4-4b5e-a3ca-85a2a2d088cc}"/>
  <p:tag name="TABLE_ENDDRAG_ORIGIN_RECT" val="861*478"/>
  <p:tag name="TABLE_ENDDRAG_RECT" val="43*52*861*4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e1ebe3-8bd4-4b5e-a3ca-85a2a2d088cc}"/>
  <p:tag name="TABLE_ENDDRAG_ORIGIN_RECT" val="861*478"/>
  <p:tag name="TABLE_ENDDRAG_RECT" val="43*52*861*4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84ecf8-6224-468f-9f33-68aadc6e3352}"/>
  <p:tag name="TABLE_ENDDRAG_ORIGIN_RECT" val="689*347"/>
  <p:tag name="TABLE_ENDDRAG_RECT" val="50*73*689*3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3adc4e1-b243-4635-9729-183197e6102d}"/>
  <p:tag name="TABLE_ENDDRAG_ORIGIN_RECT" val="864*497"/>
  <p:tag name="TABLE_ENDDRAG_RECT" val="20*36*864*497"/>
</p:tagLst>
</file>

<file path=ppt/theme/theme1.xml><?xml version="1.0" encoding="utf-8"?>
<a:theme xmlns:a="http://schemas.openxmlformats.org/drawingml/2006/main" name="教学课件制作 QQ 42567360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3598</Words>
  <Application>Microsoft Office PowerPoint</Application>
  <PresentationFormat>宽屏</PresentationFormat>
  <Paragraphs>256</Paragraphs>
  <Slides>50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7" baseType="lpstr">
      <vt:lpstr>仿宋</vt:lpstr>
      <vt:lpstr>黑体</vt:lpstr>
      <vt:lpstr>楷体</vt:lpstr>
      <vt:lpstr>幼圆</vt:lpstr>
      <vt:lpstr>Arial</vt:lpstr>
      <vt:lpstr>Times New Roman</vt:lpstr>
      <vt:lpstr>教学课件制作 QQ 425673604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启明合心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教学课件制作服务</dc:title>
  <dc:subject>QQ 425673604</dc:subject>
  <dc:creator>QQ 425673604</dc:creator>
  <cp:lastModifiedBy>振 群</cp:lastModifiedBy>
  <cp:revision>60</cp:revision>
  <dcterms:created xsi:type="dcterms:W3CDTF">2022-01-06T09:00:00Z</dcterms:created>
  <dcterms:modified xsi:type="dcterms:W3CDTF">2023-10-11T13:37:15Z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eyJoZGlkIjoiYjNmNjIyMGRkN2M2ZmMzN2RkZThlNWRlYjM2YTNmOWQifQ==</vt:lpwstr>
  </property>
  <property fmtid="{D5CDD505-2E9C-101B-9397-08002B2CF9AE}" pid="3" name="ICV">
    <vt:lpwstr>4A4D57658ABC4765B9703752F1BE3BF6</vt:lpwstr>
  </property>
  <property fmtid="{D5CDD505-2E9C-101B-9397-08002B2CF9AE}" pid="4" name="KSOProductBuildVer">
    <vt:lpwstr>2052-11.1.0.13703</vt:lpwstr>
  </property>
</Properties>
</file>