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3.3-->
<p:presentation xmlns:r="http://schemas.openxmlformats.org/officeDocument/2006/relationships" xmlns:a="http://schemas.openxmlformats.org/drawingml/2006/main" xmlns:p="http://schemas.openxmlformats.org/presentationml/2006/main">
  <p:sldMasterIdLst>
    <p:sldMasterId id="2147483648" r:id="rId2"/>
  </p:sldMasterIdLst>
  <p:sldIdLst>
    <p:sldId id="257" r:id="rId3"/>
    <p:sldId id="277" r:id="rId4"/>
    <p:sldId id="280" r:id="rId5"/>
    <p:sldId id="281" r:id="rId6"/>
    <p:sldId id="284" r:id="rId7"/>
    <p:sldId id="282" r:id="rId8"/>
    <p:sldId id="285" r:id="rId9"/>
    <p:sldId id="286" r:id="rId10"/>
    <p:sldId id="283" r:id="rId11"/>
    <p:sldId id="279" r:id="rId12"/>
    <p:sldId id="288" r:id="rId13"/>
    <p:sldId id="276" r:id="rId14"/>
    <p:sldId id="289" r:id="rId15"/>
    <p:sldId id="292" r:id="rId16"/>
    <p:sldId id="294" r:id="rId17"/>
    <p:sldId id="295" r:id="rId18"/>
    <p:sldId id="298" r:id="rId19"/>
    <p:sldId id="297" r:id="rId20"/>
    <p:sldId id="299" r:id="rId21"/>
    <p:sldId id="278" r:id="rId22"/>
    <p:sldId id="290" r:id="rId23"/>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p="http://schemas.openxmlformats.org/presentationml/2006/main">
  <p:cmAuthor id="1" name="幸全" initials="幸全" lastIdx="0" clrIdx="0"/>
  <p:cmAuthor id="2" name="作者" initials="A" lastIdx="0" clrIdx="1"/>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fill>
          <a:solidFill>
            <a:schemeClr val="accent6">
              <a:tint val="20000"/>
            </a:schemeClr>
          </a:solidFill>
        </a:fill>
      </a:tcStyle>
    </a:band1H>
    <a:band1V>
      <a:tcStyle>
        <a:fill>
          <a:solidFill>
            <a:schemeClr val="accent6">
              <a:tint val="20000"/>
            </a:schemeClr>
          </a:solidFill>
        </a:fill>
      </a:tcStyle>
    </a:band1V>
    <a:lastCol>
      <a:tcTxStyle b="on"/>
    </a:lastCol>
    <a:firstCol>
      <a:tcTxStyle b="on"/>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tags" Target="tags/tag179.xml" /><Relationship Id="rId25" Type="http://schemas.openxmlformats.org/officeDocument/2006/relationships/presProps" Target="presProps.xml" /><Relationship Id="rId26" Type="http://schemas.openxmlformats.org/officeDocument/2006/relationships/viewProps" Target="viewProps.xml" /><Relationship Id="rId27" Type="http://schemas.openxmlformats.org/officeDocument/2006/relationships/theme" Target="theme/theme1.xml" /><Relationship Id="rId28"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tags" Target="../tags/tag6.xml" /><Relationship Id="rId7"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58.xml" /><Relationship Id="rId2" Type="http://schemas.openxmlformats.org/officeDocument/2006/relationships/tags" Target="../tags/tag59.xml" /><Relationship Id="rId3" Type="http://schemas.openxmlformats.org/officeDocument/2006/relationships/tags" Target="../tags/tag60.xml" /><Relationship Id="rId4" Type="http://schemas.openxmlformats.org/officeDocument/2006/relationships/tags" Target="../tags/tag61.xml" /><Relationship Id="rId5" Type="http://schemas.openxmlformats.org/officeDocument/2006/relationships/tags" Target="../tags/tag62.xml" /><Relationship Id="rId6" Type="http://schemas.openxmlformats.org/officeDocument/2006/relationships/tags" Target="../tags/tag63.xml" /><Relationship Id="rId7"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64.xml" /><Relationship Id="rId2" Type="http://schemas.openxmlformats.org/officeDocument/2006/relationships/tags" Target="../tags/tag65.xml" /><Relationship Id="rId3" Type="http://schemas.openxmlformats.org/officeDocument/2006/relationships/tags" Target="../tags/tag66.xml" /><Relationship Id="rId4" Type="http://schemas.openxmlformats.org/officeDocument/2006/relationships/tags" Target="../tags/tag67.xml" /><Relationship Id="rId5" Type="http://schemas.openxmlformats.org/officeDocument/2006/relationships/tags" Target="../tags/tag68.xml" /><Relationship Id="rId6" Type="http://schemas.openxmlformats.org/officeDocument/2006/relationships/tags" Target="../tags/tag69.xml" /><Relationship Id="rId7"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7.xml" /><Relationship Id="rId2" Type="http://schemas.openxmlformats.org/officeDocument/2006/relationships/tags" Target="../tags/tag8.xml" /><Relationship Id="rId3" Type="http://schemas.openxmlformats.org/officeDocument/2006/relationships/tags" Target="../tags/tag9.xml" /><Relationship Id="rId4" Type="http://schemas.openxmlformats.org/officeDocument/2006/relationships/tags" Target="../tags/tag10.xml" /><Relationship Id="rId5" Type="http://schemas.openxmlformats.org/officeDocument/2006/relationships/tags" Target="../tags/tag11.xml" /><Relationship Id="rId6" Type="http://schemas.openxmlformats.org/officeDocument/2006/relationships/tags" Target="../tags/tag12.xml" /><Relationship Id="rId7"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3.xml" /><Relationship Id="rId2" Type="http://schemas.openxmlformats.org/officeDocument/2006/relationships/tags" Target="../tags/tag14.xml" /><Relationship Id="rId3" Type="http://schemas.openxmlformats.org/officeDocument/2006/relationships/tags" Target="../tags/tag15.xml" /><Relationship Id="rId4" Type="http://schemas.openxmlformats.org/officeDocument/2006/relationships/tags" Target="../tags/tag16.xml" /><Relationship Id="rId5" Type="http://schemas.openxmlformats.org/officeDocument/2006/relationships/tags" Target="../tags/tag17.xml" /><Relationship Id="rId6" Type="http://schemas.openxmlformats.org/officeDocument/2006/relationships/tags" Target="../tags/tag18.xml" /><Relationship Id="rId7"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9.xml" /><Relationship Id="rId2" Type="http://schemas.openxmlformats.org/officeDocument/2006/relationships/tags" Target="../tags/tag20.xml" /><Relationship Id="rId3" Type="http://schemas.openxmlformats.org/officeDocument/2006/relationships/tags" Target="../tags/tag21.xml" /><Relationship Id="rId4" Type="http://schemas.openxmlformats.org/officeDocument/2006/relationships/tags" Target="../tags/tag22.xml" /><Relationship Id="rId5" Type="http://schemas.openxmlformats.org/officeDocument/2006/relationships/tags" Target="../tags/tag23.xml" /><Relationship Id="rId6" Type="http://schemas.openxmlformats.org/officeDocument/2006/relationships/tags" Target="../tags/tag24.xml" /><Relationship Id="rId7" Type="http://schemas.openxmlformats.org/officeDocument/2006/relationships/tags" Target="../tags/tag25.xml" /><Relationship Id="rId8"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6.xml" /><Relationship Id="rId10" Type="http://schemas.openxmlformats.org/officeDocument/2006/relationships/slideMaster" Target="../slideMasters/slideMaster1.xml" /><Relationship Id="rId2" Type="http://schemas.openxmlformats.org/officeDocument/2006/relationships/tags" Target="../tags/tag27.xml" /><Relationship Id="rId3" Type="http://schemas.openxmlformats.org/officeDocument/2006/relationships/tags" Target="../tags/tag28.xml" /><Relationship Id="rId4" Type="http://schemas.openxmlformats.org/officeDocument/2006/relationships/tags" Target="../tags/tag29.xml" /><Relationship Id="rId5" Type="http://schemas.openxmlformats.org/officeDocument/2006/relationships/tags" Target="../tags/tag30.xml" /><Relationship Id="rId6" Type="http://schemas.openxmlformats.org/officeDocument/2006/relationships/tags" Target="../tags/tag31.xml" /><Relationship Id="rId7" Type="http://schemas.openxmlformats.org/officeDocument/2006/relationships/tags" Target="../tags/tag32.xml" /><Relationship Id="rId8" Type="http://schemas.openxmlformats.org/officeDocument/2006/relationships/tags" Target="../tags/tag33.xml" /><Relationship Id="rId9" Type="http://schemas.openxmlformats.org/officeDocument/2006/relationships/tags" Target="../tags/tag34.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5.xml" /><Relationship Id="rId2" Type="http://schemas.openxmlformats.org/officeDocument/2006/relationships/tags" Target="../tags/tag36.xml" /><Relationship Id="rId3" Type="http://schemas.openxmlformats.org/officeDocument/2006/relationships/tags" Target="../tags/tag37.xml" /><Relationship Id="rId4" Type="http://schemas.openxmlformats.org/officeDocument/2006/relationships/tags" Target="../tags/tag38.xml" /><Relationship Id="rId5" Type="http://schemas.openxmlformats.org/officeDocument/2006/relationships/tags" Target="../tags/tag39.xml" /><Relationship Id="rId6"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40.xml" /><Relationship Id="rId2" Type="http://schemas.openxmlformats.org/officeDocument/2006/relationships/tags" Target="../tags/tag41.xml" /><Relationship Id="rId3" Type="http://schemas.openxmlformats.org/officeDocument/2006/relationships/tags" Target="../tags/tag42.xml" /><Relationship Id="rId4" Type="http://schemas.openxmlformats.org/officeDocument/2006/relationships/tags" Target="../tags/tag43.xml" /><Relationship Id="rId5"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44.xml" /><Relationship Id="rId2" Type="http://schemas.openxmlformats.org/officeDocument/2006/relationships/tags" Target="../tags/tag45.xml" /><Relationship Id="rId3" Type="http://schemas.openxmlformats.org/officeDocument/2006/relationships/tags" Target="../tags/tag46.xml" /><Relationship Id="rId4" Type="http://schemas.openxmlformats.org/officeDocument/2006/relationships/tags" Target="../tags/tag47.xml" /><Relationship Id="rId5" Type="http://schemas.openxmlformats.org/officeDocument/2006/relationships/tags" Target="../tags/tag48.xml" /><Relationship Id="rId6" Type="http://schemas.openxmlformats.org/officeDocument/2006/relationships/tags" Target="../tags/tag49.xml" /><Relationship Id="rId7" Type="http://schemas.openxmlformats.org/officeDocument/2006/relationships/tags" Target="../tags/tag50.xml" /><Relationship Id="rId8"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51.xml" /><Relationship Id="rId2" Type="http://schemas.openxmlformats.org/officeDocument/2006/relationships/tags" Target="../tags/tag52.xml" /><Relationship Id="rId3" Type="http://schemas.openxmlformats.org/officeDocument/2006/relationships/tags" Target="../tags/tag53.xml" /><Relationship Id="rId4" Type="http://schemas.openxmlformats.org/officeDocument/2006/relationships/tags" Target="../tags/tag54.xml" /><Relationship Id="rId5" Type="http://schemas.openxmlformats.org/officeDocument/2006/relationships/tags" Target="../tags/tag55.xml" /><Relationship Id="rId6" Type="http://schemas.openxmlformats.org/officeDocument/2006/relationships/tags" Target="../tags/tag56.xml" /><Relationship Id="rId7" Type="http://schemas.openxmlformats.org/officeDocument/2006/relationships/tags" Target="../tags/tag57.xml" /><Relationship Id="rId8"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custDataLst>
            <p:tags r:id="rId1"/>
          </p:custDataLst>
        </p:nvPr>
      </p:nvGrpSpPr>
      <p:grpSpPr>
        <a:xfrm>
          <a:off x="0" y="0"/>
          <a:ext cx="0" cy="0"/>
        </a:xfrm>
      </p:grpSpPr>
      <p:sp>
        <p:nvSpPr>
          <p:cNvPr id="2" name="标题 1"/>
          <p:cNvSpPr>
            <a:spLocks noGrp="1"/>
          </p:cNvSpPr>
          <p:nvPr>
            <p:ph type="ctrTitle"/>
            <p:custDataLst>
              <p:tags r:id="rId2"/>
            </p:custDataLst>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custDataLst>
              <p:tags r:id="rId3"/>
            </p:custDataLst>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custDataLst>
              <p:tags r:id="rId4"/>
            </p:custDataLst>
          </p:nvPr>
        </p:nvSpPr>
        <p:spPr/>
        <p:txBody>
          <a:body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custDataLst>
              <p:tags r:id="rId3"/>
            </p:custDataLst>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custDataLst>
            <p:tags r:id="rId1"/>
          </p:custDataLst>
        </p:nvPr>
      </p:nvGrpSpPr>
      <p:grpSpPr>
        <a:xfrm>
          <a:off x="0" y="0"/>
          <a:ext cx="0" cy="0"/>
        </a:xfrm>
      </p:grpSpPr>
      <p:sp>
        <p:nvSpPr>
          <p:cNvPr id="2" name="竖排标题 1"/>
          <p:cNvSpPr>
            <a:spLocks noGrp="1"/>
          </p:cNvSpPr>
          <p:nvPr>
            <p:ph type="title" orient="vert"/>
            <p:custDataLst>
              <p:tags r:id="rId2"/>
            </p:custDataLs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custDataLst>
              <p:tags r:id="rId3"/>
            </p:custDataLst>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p:txBody>
          <a:bodyPr/>
          <a:lstStyle/>
          <a:p>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custDataLst>
              <p:tags r:id="rId3"/>
            </p:custDataLst>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custDataLst>
              <p:tags r:id="rId4"/>
            </p:custDataLst>
          </p:nvPr>
        </p:nvSpPr>
        <p:spPr/>
        <p:txBody>
          <a:body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custDataLst>
              <p:tags r:id="rId5"/>
            </p:custDataLst>
          </p:nvPr>
        </p:nvSpPr>
        <p:spPr/>
        <p:txBody>
          <a:bodyPr/>
          <a:lstStyle/>
          <a:p>
            <a:fld id="{D997B5FA-0921-464F-AAE1-844C04324D75}" type="datetimeFigureOut">
              <a:rPr lang="zh-CN" altLang="en-US" smtClean="0"/>
              <a:t/>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custDataLst>
              <p:tags r:id="rId3"/>
            </p:custDataLst>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custDataLst>
              <p:tags r:id="rId4"/>
            </p:custDataLst>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custDataLst>
              <p:tags r:id="rId5"/>
            </p:custDataLst>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custDataLst>
              <p:tags r:id="rId6"/>
            </p:custDataLst>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D997B5FA-0921-464F-AAE1-844C04324D75}" type="datetimeFigureOut">
              <a:rPr lang="zh-CN" altLang="en-US" smtClean="0"/>
              <a:t/>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D997B5FA-0921-464F-AAE1-844C04324D75}" type="datetimeFigureOut">
              <a:rPr lang="zh-CN" altLang="en-US" smtClean="0"/>
              <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custDataLst>
            <p:tags r:id="rId1"/>
          </p:custDataLst>
        </p:nvPr>
      </p:nvGrpSpPr>
      <p:grpSpPr>
        <a:xfrm>
          <a:off x="0" y="0"/>
          <a:ext cx="0" cy="0"/>
        </a:xfrm>
      </p:grpSpPr>
      <p:sp>
        <p:nvSpPr>
          <p:cNvPr id="2" name="日期占位符 1"/>
          <p:cNvSpPr>
            <a:spLocks noGrp="1"/>
          </p:cNvSpPr>
          <p:nvPr>
            <p:ph type="dt" sz="half" idx="10"/>
            <p:custDataLst>
              <p:tags r:id="rId2"/>
            </p:custDataLst>
          </p:nvPr>
        </p:nvSpPr>
        <p:spPr/>
        <p:txBody>
          <a:bodyPr/>
          <a:lstStyle/>
          <a:p>
            <a:fld id="{D997B5FA-0921-464F-AAE1-844C04324D75}" type="datetimeFigureOut">
              <a:rPr lang="zh-CN" altLang="en-US" smtClean="0"/>
              <a:t/>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custDataLst>
              <p:tags r:id="rId4"/>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custDataLst>
              <p:tags r:id="rId5"/>
            </p:custDataLst>
          </p:nvPr>
        </p:nvSpPr>
        <p:spPr/>
        <p:txBody>
          <a:bodyPr/>
          <a:lstStyle/>
          <a:p>
            <a:fld id="{D997B5FA-0921-464F-AAE1-844C04324D75}" type="datetimeFigureOut">
              <a:rPr lang="zh-CN" altLang="en-US" smtClean="0"/>
              <a:t/>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custDataLst>
            <p:tags r:id="rId1"/>
          </p:custDataLst>
        </p:nvPr>
      </p:nvGrpSpPr>
      <p:grpSpPr>
        <a:xfrm>
          <a:off x="0" y="0"/>
          <a:ext cx="0" cy="0"/>
        </a:xfrm>
      </p:grpSpPr>
      <p:sp>
        <p:nvSpPr>
          <p:cNvPr id="2" name="标题 1"/>
          <p:cNvSpPr>
            <a:spLocks noGrp="1"/>
          </p:cNvSpPr>
          <p:nvPr>
            <p:ph type="title"/>
            <p:custDataLst>
              <p:tags r:id="rId2"/>
            </p:custDataLst>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custDataLst>
              <p:tags r:id="rId3"/>
            </p:custDataLst>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custDataLst>
              <p:tags r:id="rId4"/>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custDataLst>
              <p:tags r:id="rId5"/>
            </p:custDataLst>
          </p:nvPr>
        </p:nvSpPr>
        <p:spPr/>
        <p:txBody>
          <a:bodyPr/>
          <a:lstStyle/>
          <a:p>
            <a:fld id="{D997B5FA-0921-464F-AAE1-844C04324D75}" type="datetimeFigureOut">
              <a:rPr lang="zh-CN" altLang="en-US" smtClean="0"/>
              <a:t/>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ags" Target="../tags/tag70.xml" /><Relationship Id="rId13" Type="http://schemas.openxmlformats.org/officeDocument/2006/relationships/tags" Target="../tags/tag71.xml" /><Relationship Id="rId14" Type="http://schemas.openxmlformats.org/officeDocument/2006/relationships/tags" Target="../tags/tag72.xml" /><Relationship Id="rId15" Type="http://schemas.openxmlformats.org/officeDocument/2006/relationships/tags" Target="../tags/tag73.xml" /><Relationship Id="rId16" Type="http://schemas.openxmlformats.org/officeDocument/2006/relationships/tags" Target="../tags/tag74.xml" /><Relationship Id="rId17" Type="http://schemas.openxmlformats.org/officeDocument/2006/relationships/tags" Target="../tags/tag75.xml" /><Relationship Id="rId18" Type="http://schemas.openxmlformats.org/officeDocument/2006/relationships/image" Target="file:///D:\qq&#25991;&#20214;\712321467\Image\C2C\Image2\%7b75232B38-A165-1FB7-499C-2E1C792CACB5%7d.png" TargetMode="External" /><Relationship Id="rId19" Type="http://schemas.openxmlformats.org/officeDocument/2006/relationships/image" Target="../media/image1.png" /><Relationship Id="rId2" Type="http://schemas.openxmlformats.org/officeDocument/2006/relationships/slideLayout" Target="../slideLayouts/slideLayout2.xml" /><Relationship Id="rId20" Type="http://schemas.openxmlformats.org/officeDocument/2006/relationships/tags" Target="../tags/tag76.xml" /><Relationship Id="rId21" Type="http://schemas.openxmlformats.org/officeDocument/2006/relationships/theme" Target="../theme/theme1.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custDataLst>
            <p:tags r:id="rId12"/>
          </p:custDataLst>
        </p:nvPr>
      </p:nvGrpSpPr>
      <p:grpSpPr>
        <a:xfrm>
          <a:off x="0" y="0"/>
          <a:ext cx="0" cy="0"/>
        </a:xfrm>
      </p:grpSpPr>
      <p:sp>
        <p:nvSpPr>
          <p:cNvPr id="2" name="标题占位符 1"/>
          <p:cNvSpPr>
            <a:spLocks noGrp="1"/>
          </p:cNvSpPr>
          <p:nvPr>
            <p:ph type="title"/>
            <p:custDataLst>
              <p:tags r:id="rId13"/>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custDataLst>
              <p:tags r:id="rId14"/>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custDataLst>
              <p:tags r:id="rId15"/>
            </p:custDataLst>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3"/>
            <p:custDataLst>
              <p:tags r:id="rId16"/>
            </p:custDataLst>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7"/>
            </p:custDataLst>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
            </a:fld>
            <a:endParaRPr lang="zh-CN" altLang="en-US"/>
          </a:p>
        </p:txBody>
      </p:sp>
      <p:pic>
        <p:nvPicPr>
          <p:cNvPr id="7" name="图片 1073743875" descr="学科网 zxxk.com" title=""/>
          <p:cNvPicPr>
            <a:picLocks noChangeAspect="1"/>
          </p:cNvPicPr>
          <p:nvPr>
            <p:custDataLst>
              <p:tags r:id="rId20"/>
            </p:custDataLst>
          </p:nvPr>
        </p:nvPicPr>
        <p:blipFill>
          <a:blip r:embed="rId19" r:link="rId18"/>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77.xml" /><Relationship Id="rId3" Type="http://schemas.openxmlformats.org/officeDocument/2006/relationships/tags" Target="../tags/tag78.xml" /><Relationship Id="rId4" Type="http://schemas.openxmlformats.org/officeDocument/2006/relationships/tags" Target="../tags/tag79.xml" /><Relationship Id="rId5" Type="http://schemas.openxmlformats.org/officeDocument/2006/relationships/image" Target="../media/image2.png" /><Relationship Id="rId6" Type="http://schemas.openxmlformats.org/officeDocument/2006/relationships/tags" Target="../tags/tag80.xml" /><Relationship Id="rId7" Type="http://schemas.openxmlformats.org/officeDocument/2006/relationships/image" Target="../media/image3.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13.xml" /><Relationship Id="rId3" Type="http://schemas.openxmlformats.org/officeDocument/2006/relationships/tags" Target="../tags/tag114.xml" /><Relationship Id="rId4" Type="http://schemas.openxmlformats.org/officeDocument/2006/relationships/tags" Target="../tags/tag115.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16.xml" /><Relationship Id="rId3" Type="http://schemas.openxmlformats.org/officeDocument/2006/relationships/tags" Target="../tags/tag117.xml" /><Relationship Id="rId4" Type="http://schemas.openxmlformats.org/officeDocument/2006/relationships/tags" Target="../tags/tag118.xml" /><Relationship Id="rId5" Type="http://schemas.openxmlformats.org/officeDocument/2006/relationships/image" Target="../media/image4.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19.xml" /><Relationship Id="rId3" Type="http://schemas.openxmlformats.org/officeDocument/2006/relationships/image" Target="../media/image5.jpeg" /><Relationship Id="rId4" Type="http://schemas.openxmlformats.org/officeDocument/2006/relationships/tags" Target="../tags/tag120.xml" /><Relationship Id="rId5" Type="http://schemas.openxmlformats.org/officeDocument/2006/relationships/tags" Target="../tags/tag121.xml" /><Relationship Id="rId6" Type="http://schemas.openxmlformats.org/officeDocument/2006/relationships/tags" Target="../tags/tag122.xml" /><Relationship Id="rId7" Type="http://schemas.openxmlformats.org/officeDocument/2006/relationships/tags" Target="../tags/tag123.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24.xml" /><Relationship Id="rId3" Type="http://schemas.openxmlformats.org/officeDocument/2006/relationships/tags" Target="../tags/tag125.xml" /><Relationship Id="rId4" Type="http://schemas.openxmlformats.org/officeDocument/2006/relationships/tags" Target="../tags/tag126.xml" /><Relationship Id="rId5" Type="http://schemas.openxmlformats.org/officeDocument/2006/relationships/tags" Target="../tags/tag127.xml" /><Relationship Id="rId6" Type="http://schemas.openxmlformats.org/officeDocument/2006/relationships/image" Target="../media/image5.jpeg" /><Relationship Id="rId7" Type="http://schemas.openxmlformats.org/officeDocument/2006/relationships/tags" Target="../tags/tag128.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tags" Target="../tags/tag129.xml" /><Relationship Id="rId3" Type="http://schemas.openxmlformats.org/officeDocument/2006/relationships/tags" Target="../tags/tag130.xml" /><Relationship Id="rId4" Type="http://schemas.openxmlformats.org/officeDocument/2006/relationships/image" Target="../media/image6.png" /><Relationship Id="rId5" Type="http://schemas.openxmlformats.org/officeDocument/2006/relationships/tags" Target="../tags/tag131.xml" /><Relationship Id="rId6" Type="http://schemas.openxmlformats.org/officeDocument/2006/relationships/tags" Target="../tags/tag132.xml" /><Relationship Id="rId7" Type="http://schemas.openxmlformats.org/officeDocument/2006/relationships/tags" Target="../tags/tag133.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34.xml" /><Relationship Id="rId3" Type="http://schemas.openxmlformats.org/officeDocument/2006/relationships/image" Target="../media/image5.jpeg" /><Relationship Id="rId4" Type="http://schemas.openxmlformats.org/officeDocument/2006/relationships/tags" Target="../tags/tag135.xml" /><Relationship Id="rId5" Type="http://schemas.openxmlformats.org/officeDocument/2006/relationships/tags" Target="../tags/tag136.xml" /><Relationship Id="rId6" Type="http://schemas.openxmlformats.org/officeDocument/2006/relationships/tags" Target="../tags/tag137.xml" /><Relationship Id="rId7" Type="http://schemas.openxmlformats.org/officeDocument/2006/relationships/tags" Target="../tags/tag138.xml" /><Relationship Id="rId8" Type="http://schemas.openxmlformats.org/officeDocument/2006/relationships/image" Target="../media/image7.png" /><Relationship Id="rId9" Type="http://schemas.openxmlformats.org/officeDocument/2006/relationships/tags" Target="../tags/tag139.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40.xml" /><Relationship Id="rId3" Type="http://schemas.openxmlformats.org/officeDocument/2006/relationships/tags" Target="../tags/tag141.xml" /><Relationship Id="rId4" Type="http://schemas.openxmlformats.org/officeDocument/2006/relationships/tags" Target="../tags/tag142.xml" /><Relationship Id="rId5" Type="http://schemas.openxmlformats.org/officeDocument/2006/relationships/image" Target="../media/image4.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43.xml" /><Relationship Id="rId3" Type="http://schemas.openxmlformats.org/officeDocument/2006/relationships/tags" Target="../tags/tag144.xml" /><Relationship Id="rId4" Type="http://schemas.openxmlformats.org/officeDocument/2006/relationships/tags" Target="../tags/tag145.xml" /><Relationship Id="rId5" Type="http://schemas.openxmlformats.org/officeDocument/2006/relationships/tags" Target="../tags/tag146.xml" /><Relationship Id="rId6" Type="http://schemas.openxmlformats.org/officeDocument/2006/relationships/tags" Target="../tags/tag147.xml" /><Relationship Id="rId7" Type="http://schemas.openxmlformats.org/officeDocument/2006/relationships/tags" Target="../tags/tag148.xml" /><Relationship Id="rId8" Type="http://schemas.openxmlformats.org/officeDocument/2006/relationships/tags" Target="../tags/tag149.xml" /><Relationship Id="rId9" Type="http://schemas.openxmlformats.org/officeDocument/2006/relationships/tags" Target="../tags/tag150.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159.xml" /><Relationship Id="rId11" Type="http://schemas.openxmlformats.org/officeDocument/2006/relationships/tags" Target="../tags/tag160.xml" /><Relationship Id="rId12" Type="http://schemas.openxmlformats.org/officeDocument/2006/relationships/tags" Target="../tags/tag161.xml" /><Relationship Id="rId13" Type="http://schemas.openxmlformats.org/officeDocument/2006/relationships/tags" Target="../tags/tag162.xml" /><Relationship Id="rId14" Type="http://schemas.openxmlformats.org/officeDocument/2006/relationships/tags" Target="../tags/tag163.xml" /><Relationship Id="rId2" Type="http://schemas.openxmlformats.org/officeDocument/2006/relationships/tags" Target="../tags/tag151.xml" /><Relationship Id="rId3" Type="http://schemas.openxmlformats.org/officeDocument/2006/relationships/tags" Target="../tags/tag152.xml" /><Relationship Id="rId4" Type="http://schemas.openxmlformats.org/officeDocument/2006/relationships/tags" Target="../tags/tag153.xml" /><Relationship Id="rId5" Type="http://schemas.openxmlformats.org/officeDocument/2006/relationships/tags" Target="../tags/tag154.xml" /><Relationship Id="rId6" Type="http://schemas.openxmlformats.org/officeDocument/2006/relationships/tags" Target="../tags/tag155.xml" /><Relationship Id="rId7" Type="http://schemas.openxmlformats.org/officeDocument/2006/relationships/tags" Target="../tags/tag156.xml" /><Relationship Id="rId8" Type="http://schemas.openxmlformats.org/officeDocument/2006/relationships/tags" Target="../tags/tag157.xml" /><Relationship Id="rId9" Type="http://schemas.openxmlformats.org/officeDocument/2006/relationships/tags" Target="../tags/tag158.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64.xml" /><Relationship Id="rId3" Type="http://schemas.openxmlformats.org/officeDocument/2006/relationships/tags" Target="../tags/tag165.xml" /><Relationship Id="rId4" Type="http://schemas.openxmlformats.org/officeDocument/2006/relationships/tags" Target="../tags/tag166.xml" /><Relationship Id="rId5" Type="http://schemas.openxmlformats.org/officeDocument/2006/relationships/tags" Target="../tags/tag167.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81.xml" /><Relationship Id="rId3" Type="http://schemas.openxmlformats.org/officeDocument/2006/relationships/tags" Target="../tags/tag82.xml" /><Relationship Id="rId4" Type="http://schemas.openxmlformats.org/officeDocument/2006/relationships/tags" Target="../tags/tag83.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175.xml" /><Relationship Id="rId2" Type="http://schemas.openxmlformats.org/officeDocument/2006/relationships/tags" Target="../tags/tag168.xml" /><Relationship Id="rId3" Type="http://schemas.openxmlformats.org/officeDocument/2006/relationships/image" Target="../media/image8.jpeg" /><Relationship Id="rId4" Type="http://schemas.openxmlformats.org/officeDocument/2006/relationships/tags" Target="../tags/tag169.xml" /><Relationship Id="rId5" Type="http://schemas.openxmlformats.org/officeDocument/2006/relationships/tags" Target="../tags/tag170.xml" /><Relationship Id="rId6" Type="http://schemas.openxmlformats.org/officeDocument/2006/relationships/tags" Target="../tags/tag171.xml" /><Relationship Id="rId7" Type="http://schemas.openxmlformats.org/officeDocument/2006/relationships/tags" Target="../tags/tag172.xml" /><Relationship Id="rId8" Type="http://schemas.openxmlformats.org/officeDocument/2006/relationships/tags" Target="../tags/tag173.xml" /><Relationship Id="rId9" Type="http://schemas.openxmlformats.org/officeDocument/2006/relationships/tags" Target="../tags/tag174.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76.xml" /><Relationship Id="rId3" Type="http://schemas.openxmlformats.org/officeDocument/2006/relationships/tags" Target="../tags/tag177.xml" /><Relationship Id="rId4" Type="http://schemas.openxmlformats.org/officeDocument/2006/relationships/image" Target="../media/image2.png" /><Relationship Id="rId5" Type="http://schemas.openxmlformats.org/officeDocument/2006/relationships/tags" Target="../tags/tag178.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84.xml" /><Relationship Id="rId3" Type="http://schemas.openxmlformats.org/officeDocument/2006/relationships/tags" Target="../tags/tag85.xml" /><Relationship Id="rId4" Type="http://schemas.openxmlformats.org/officeDocument/2006/relationships/tags" Target="../tags/tag86.xml"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tags" Target="../tags/tag94.xml" /><Relationship Id="rId2" Type="http://schemas.openxmlformats.org/officeDocument/2006/relationships/tags" Target="../tags/tag87.xml" /><Relationship Id="rId3" Type="http://schemas.openxmlformats.org/officeDocument/2006/relationships/tags" Target="../tags/tag88.xml" /><Relationship Id="rId4" Type="http://schemas.openxmlformats.org/officeDocument/2006/relationships/tags" Target="../tags/tag89.xml" /><Relationship Id="rId5" Type="http://schemas.openxmlformats.org/officeDocument/2006/relationships/tags" Target="../tags/tag90.xml" /><Relationship Id="rId6" Type="http://schemas.openxmlformats.org/officeDocument/2006/relationships/tags" Target="../tags/tag91.xml" /><Relationship Id="rId7" Type="http://schemas.openxmlformats.org/officeDocument/2006/relationships/tags" Target="../tags/tag92.xml" /><Relationship Id="rId8" Type="http://schemas.openxmlformats.org/officeDocument/2006/relationships/image" Target="../media/image5.jpeg" /><Relationship Id="rId9" Type="http://schemas.openxmlformats.org/officeDocument/2006/relationships/tags" Target="../tags/tag93.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95.xml" /><Relationship Id="rId3" Type="http://schemas.openxmlformats.org/officeDocument/2006/relationships/tags" Target="../tags/tag96.xml" /><Relationship Id="rId4" Type="http://schemas.openxmlformats.org/officeDocument/2006/relationships/image" Target="../media/image5.jpeg" /><Relationship Id="rId5" Type="http://schemas.openxmlformats.org/officeDocument/2006/relationships/tags" Target="../tags/tag97.xml" /><Relationship Id="rId6" Type="http://schemas.openxmlformats.org/officeDocument/2006/relationships/tags" Target="../tags/tag98.xml" /><Relationship Id="rId7" Type="http://schemas.openxmlformats.org/officeDocument/2006/relationships/tags" Target="../tags/tag99.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00.xml" /><Relationship Id="rId3" Type="http://schemas.openxmlformats.org/officeDocument/2006/relationships/tags" Target="../tags/tag101.xml" /><Relationship Id="rId4" Type="http://schemas.openxmlformats.org/officeDocument/2006/relationships/tags" Target="../tags/tag102.xml" /><Relationship Id="rId5" Type="http://schemas.openxmlformats.org/officeDocument/2006/relationships/image" Target="../media/image4.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03.xml" /><Relationship Id="rId3" Type="http://schemas.openxmlformats.org/officeDocument/2006/relationships/tags" Target="../tags/tag104.xml" /><Relationship Id="rId4" Type="http://schemas.openxmlformats.org/officeDocument/2006/relationships/tags" Target="../tags/tag105.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06.xml" /><Relationship Id="rId3" Type="http://schemas.openxmlformats.org/officeDocument/2006/relationships/tags" Target="../tags/tag107.xml" /><Relationship Id="rId4" Type="http://schemas.openxmlformats.org/officeDocument/2006/relationships/tags" Target="../tags/tag10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09.xml" /><Relationship Id="rId3" Type="http://schemas.openxmlformats.org/officeDocument/2006/relationships/tags" Target="../tags/tag110.xml" /><Relationship Id="rId4" Type="http://schemas.openxmlformats.org/officeDocument/2006/relationships/tags" Target="../tags/tag111.xml" /><Relationship Id="rId5" Type="http://schemas.openxmlformats.org/officeDocument/2006/relationships/tags" Target="../tags/tag11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rotWithShape="1">
          <a:blip r:embed="rId7"/>
          <a:stretch>
            <a:fillRect/>
          </a:stretch>
        </a:blipFill>
        <a:effectLst/>
      </p:bgPr>
    </p:bg>
    <p:spTree>
      <p:nvGrpSpPr>
        <p:cNvPr id="1" name=""/>
        <p:cNvGrpSpPr/>
        <p:nvPr>
          <p:custDataLst>
            <p:tags r:id="rId2"/>
          </p:custDataLst>
        </p:nvPr>
      </p:nvGrpSpPr>
      <p:grpSpPr>
        <a:xfrm>
          <a:off x="0" y="0"/>
          <a:ext cx="0" cy="0"/>
        </a:xfrm>
      </p:grpSpPr>
      <p:sp>
        <p:nvSpPr>
          <p:cNvPr id="2" name="标题 1" title=""/>
          <p:cNvSpPr>
            <a:spLocks noGrp="1"/>
          </p:cNvSpPr>
          <p:nvPr>
            <p:custDataLst>
              <p:tags r:id="rId3"/>
            </p:custDataLst>
          </p:nvPr>
        </p:nvSpPr>
        <p:spPr>
          <a:xfrm>
            <a:off x="1906788" y="1454994"/>
            <a:ext cx="8770532" cy="23876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5400" kern="1200">
                <a:solidFill>
                  <a:srgbClr val="8FA6AD"/>
                </a:solidFill>
                <a:latin typeface="+mj-lt"/>
                <a:ea typeface="+mj-ea"/>
                <a:cs typeface="+mj-cs"/>
              </a:defRPr>
            </a:lvl1pPr>
          </a:lstStyle>
          <a:p>
            <a:pPr algn="ctr" defTabSz="685800"/>
            <a:r>
              <a:rPr lang="zh-CN" altLang="en-US" sz="6000" b="1" smtClean="0">
                <a:solidFill>
                  <a:srgbClr val="49600B"/>
                </a:solidFill>
                <a:latin typeface="微软雅黑" panose="020b0503020204020204" charset="-122"/>
                <a:ea typeface="微软雅黑" panose="020b0503020204020204" charset="-122"/>
                <a:sym typeface="+mn-ea"/>
              </a:rPr>
              <a:t>诗化小说的鉴赏</a:t>
            </a:r>
            <a:endParaRPr lang="zh-CN" altLang="en-US" sz="6000" b="1" smtClean="0">
              <a:solidFill>
                <a:srgbClr val="49600B"/>
              </a:solidFill>
              <a:latin typeface="微软雅黑" panose="020b0503020204020204" charset="-122"/>
              <a:ea typeface="微软雅黑" panose="020b0503020204020204" charset="-122"/>
              <a:sym typeface="+mn-ea"/>
            </a:endParaRPr>
          </a:p>
        </p:txBody>
      </p:sp>
      <p:sp>
        <p:nvSpPr>
          <p:cNvPr id="4" name="文本框 3" title=""/>
          <p:cNvSpPr txBox="1"/>
          <p:nvPr>
            <p:custDataLst>
              <p:tags r:id="rId4"/>
            </p:custDataLst>
          </p:nvPr>
        </p:nvSpPr>
        <p:spPr>
          <a:xfrm>
            <a:off x="2860675" y="4012565"/>
            <a:ext cx="6863080" cy="583565"/>
          </a:xfrm>
          <a:prstGeom prst="rect">
            <a:avLst/>
          </a:prstGeom>
          <a:noFill/>
        </p:spPr>
        <p:txBody>
          <a:bodyPr wrap="square" rtlCol="0">
            <a:spAutoFit/>
          </a:bodyPr>
          <a:lstStyle/>
          <a:p>
            <a:pPr algn="r" defTabSz="685800"/>
            <a:r>
              <a:rPr lang="zh-CN" altLang="en-US" sz="3200">
                <a:solidFill>
                  <a:prstClr val="white">
                    <a:lumMod val="50000"/>
                  </a:prstClr>
                </a:solidFill>
                <a:latin typeface="Calibri Light" panose="020f0302020204030204"/>
                <a:sym typeface="+mn-ea"/>
              </a:rPr>
              <a:t>——茹志鹃《百合花》</a:t>
            </a:r>
            <a:endParaRPr lang="zh-CN" altLang="en-US" sz="3200">
              <a:solidFill>
                <a:prstClr val="white">
                  <a:lumMod val="50000"/>
                </a:prstClr>
              </a:solidFill>
              <a:latin typeface="Calibri Light" panose="020f0302020204030204"/>
              <a:sym typeface="+mn-ea"/>
            </a:endParaRPr>
          </a:p>
        </p:txBody>
      </p:sp>
      <p:pic>
        <p:nvPicPr>
          <p:cNvPr id="3" name="图片 2" title=""/>
          <p:cNvPicPr>
            <a:picLocks noChangeAspect="1"/>
          </p:cNvPicPr>
          <p:nvPr>
            <p:custDataLst>
              <p:tags r:id="rId6"/>
            </p:custDataLst>
          </p:nvPr>
        </p:nvPicPr>
        <p:blipFill>
          <a:blip r:embed="rId5"/>
          <a:stretch>
            <a:fillRect/>
          </a:stretch>
        </p:blipFill>
        <p:spPr>
          <a:xfrm>
            <a:off x="10541000" y="0"/>
            <a:ext cx="1651000" cy="528955"/>
          </a:xfrm>
          <a:prstGeom prst="rect">
            <a:avLst/>
          </a:prstGeom>
        </p:spPr>
      </p:pic>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3" name="内容占位符 2" title=""/>
          <p:cNvSpPr>
            <a:spLocks noGrp="1"/>
          </p:cNvSpPr>
          <p:nvPr>
            <p:ph idx="1"/>
            <p:custDataLst>
              <p:tags r:id="rId3"/>
            </p:custDataLst>
          </p:nvPr>
        </p:nvSpPr>
        <p:spPr>
          <a:xfrm>
            <a:off x="494665" y="2506345"/>
            <a:ext cx="11202670" cy="4351655"/>
          </a:xfrm>
        </p:spPr>
        <p:txBody>
          <a:bodyPr>
            <a:normAutofit/>
          </a:bodyPr>
          <a:lstStyle/>
          <a:p>
            <a:pPr marL="0" indent="0">
              <a:buNone/>
            </a:pPr>
            <a:r>
              <a:rPr lang="zh-CN" altLang="en-US">
                <a:latin typeface="楷体" panose="02010609060101010101" charset="-122"/>
                <a:ea typeface="楷体" panose="02010609060101010101" charset="-122"/>
                <a:cs typeface="楷体" panose="02010609060101010101" charset="-122"/>
              </a:rPr>
              <a:t>提示：作者用叙述节奏快慢的变化来消解战争的残酷，也凸显了小说的主题。例如作者通过“我”和通讯员坐下来聊天的大篇幅的慢节奏叙写营造出温馨浪漫的气氛，来表现情感的美妙、生命的可爱。此外，慢节奏还体现在情节的详细描写处，如在老乡家借被子的详细描写就表现出人性的美好，还有后文新媳妇为牺牲后的通讯员擦拭身体等，这些详细叙写不仅能让读者感受到人们对美好生活的渴望，也能让读者体会到战争环境下革命军人的牺牲精神以及普通百姓对军人的崇高敬意。</a:t>
            </a:r>
            <a:endParaRPr lang="zh-CN" altLang="en-US">
              <a:latin typeface="楷体" panose="02010609060101010101" charset="-122"/>
              <a:ea typeface="楷体" panose="02010609060101010101" charset="-122"/>
              <a:cs typeface="楷体" panose="02010609060101010101" charset="-122"/>
            </a:endParaRPr>
          </a:p>
        </p:txBody>
      </p:sp>
      <p:sp>
        <p:nvSpPr>
          <p:cNvPr id="4" name="标题 3" title=""/>
          <p:cNvSpPr>
            <a:spLocks noGrp="1"/>
          </p:cNvSpPr>
          <p:nvPr>
            <p:ph type="title"/>
            <p:custDataLst>
              <p:tags r:id="rId4"/>
            </p:custDataLst>
          </p:nvPr>
        </p:nvSpPr>
        <p:spPr>
          <a:xfrm>
            <a:off x="409575" y="314325"/>
            <a:ext cx="11202670" cy="1802130"/>
          </a:xfrm>
          <a:solidFill>
            <a:schemeClr val="accent6">
              <a:lumMod val="20000"/>
              <a:lumOff val="80000"/>
            </a:schemeClr>
          </a:solidFill>
          <a:ln>
            <a:solidFill>
              <a:schemeClr val="accent6">
                <a:lumMod val="20000"/>
                <a:lumOff val="80000"/>
              </a:schemeClr>
            </a:solidFill>
          </a:ln>
        </p:spPr>
        <p:txBody>
          <a:bodyPr>
            <a:normAutofit/>
          </a:bodyPr>
          <a:lstStyle/>
          <a:p>
            <a:r>
              <a:rPr lang="zh-CN" altLang="en-US" sz="3600">
                <a:solidFill>
                  <a:schemeClr val="accent4">
                    <a:lumMod val="50000"/>
                  </a:schemeClr>
                </a:solidFill>
                <a:effectLst/>
                <a:latin typeface="华文楷体" panose="02010600040101010101" charset="-122"/>
                <a:ea typeface="华文楷体" panose="02010600040101010101" charset="-122"/>
                <a:sym typeface="+mn-ea"/>
              </a:rPr>
              <a:t>思考：小说作为一种叙事艺术，其叙述节奏快与</a:t>
            </a:r>
            <a:br>
              <a:rPr lang="zh-CN" altLang="en-US" sz="3600">
                <a:solidFill>
                  <a:schemeClr val="accent4">
                    <a:lumMod val="50000"/>
                  </a:schemeClr>
                </a:solidFill>
                <a:effectLst/>
                <a:latin typeface="华文楷体" panose="02010600040101010101" charset="-122"/>
                <a:ea typeface="华文楷体" panose="02010600040101010101" charset="-122"/>
                <a:sym typeface="+mn-ea"/>
              </a:rPr>
            </a:br>
            <a:r>
              <a:rPr lang="zh-CN" altLang="en-US" sz="3600">
                <a:solidFill>
                  <a:schemeClr val="accent4">
                    <a:lumMod val="50000"/>
                  </a:schemeClr>
                </a:solidFill>
                <a:effectLst/>
                <a:latin typeface="华文楷体" panose="02010600040101010101" charset="-122"/>
                <a:ea typeface="华文楷体" panose="02010600040101010101" charset="-122"/>
                <a:sym typeface="+mn-ea"/>
              </a:rPr>
              <a:t>慢的对比、变化都是为小说主题服务的，小组合作并探究作者这样安排的用意。</a:t>
            </a:r>
            <a:endParaRPr lang="zh-CN" altLang="en-US" sz="3600">
              <a:solidFill>
                <a:schemeClr val="accent4">
                  <a:lumMod val="50000"/>
                </a:schemeClr>
              </a:solidFill>
              <a:effectLst/>
              <a:latin typeface="华文楷体" panose="02010600040101010101" charset="-122"/>
              <a:ea typeface="华文楷体" panose="02010600040101010101" charset="-122"/>
              <a:sym typeface="+mn-ea"/>
            </a:endParaRPr>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rotWithShape="1">
          <a:blip r:embed="rId5"/>
          <a:stretch>
            <a:fillRect/>
          </a:stretch>
        </a:blipFill>
        <a:effectLst/>
      </p:bgPr>
    </p:bg>
    <p:spTree>
      <p:nvGrpSpPr>
        <p:cNvPr id="1" name=""/>
        <p:cNvGrpSpPr/>
        <p:nvPr>
          <p:custDataLst>
            <p:tags r:id="rId2"/>
          </p:custDataLst>
        </p:nvPr>
      </p:nvGrpSpPr>
      <p:grpSpPr>
        <a:xfrm>
          <a:off x="0" y="0"/>
          <a:ext cx="0" cy="0"/>
        </a:xfrm>
      </p:grpSpPr>
      <p:sp>
        <p:nvSpPr>
          <p:cNvPr id="14" name="TextBox 111" title=""/>
          <p:cNvSpPr txBox="1">
            <a:spLocks noChangeArrowheads="1"/>
          </p:cNvSpPr>
          <p:nvPr>
            <p:custDataLst>
              <p:tags r:id="rId3"/>
            </p:custDataLst>
          </p:nvPr>
        </p:nvSpPr>
        <p:spPr bwMode="auto">
          <a:xfrm>
            <a:off x="852170" y="1595120"/>
            <a:ext cx="8691880" cy="1407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ctr" eaLnBrk="1" hangingPunct="1">
              <a:lnSpc>
                <a:spcPct val="120000"/>
              </a:lnSpc>
            </a:pPr>
            <a:r>
              <a:rPr lang="zh-CN" altLang="en-US" sz="4400">
                <a:solidFill>
                  <a:srgbClr val="49600B"/>
                </a:solidFill>
                <a:latin typeface="华文中宋" panose="02010600040101010101" charset="-122"/>
                <a:ea typeface="华文中宋" panose="02010600040101010101" charset="-122"/>
                <a:cs typeface="华文中宋" panose="02010600040101010101" charset="-122"/>
              </a:rPr>
              <a:t>活动三</a:t>
            </a:r>
            <a:r>
              <a:rPr lang="en-US" altLang="zh-CN" sz="4400">
                <a:solidFill>
                  <a:srgbClr val="49600B"/>
                </a:solidFill>
                <a:latin typeface="华文中宋" panose="02010600040101010101" charset="-122"/>
                <a:ea typeface="华文中宋" panose="02010600040101010101" charset="-122"/>
                <a:cs typeface="华文中宋" panose="02010600040101010101" charset="-122"/>
              </a:rPr>
              <a:t>   </a:t>
            </a:r>
            <a:r>
              <a:rPr lang="zh-CN" altLang="en-US" sz="4400">
                <a:solidFill>
                  <a:srgbClr val="49600B"/>
                </a:solidFill>
                <a:latin typeface="华文中宋" panose="02010600040101010101" charset="-122"/>
                <a:ea typeface="华文中宋" panose="02010600040101010101" charset="-122"/>
                <a:cs typeface="华文中宋" panose="02010600040101010101" charset="-122"/>
              </a:rPr>
              <a:t>鉴赏场景细节</a:t>
            </a:r>
            <a:endParaRPr lang="zh-CN" altLang="en-US" sz="4400">
              <a:solidFill>
                <a:srgbClr val="49600B"/>
              </a:solidFill>
              <a:latin typeface="华文中宋" panose="02010600040101010101" charset="-122"/>
              <a:ea typeface="华文中宋" panose="02010600040101010101" charset="-122"/>
              <a:cs typeface="华文中宋" panose="02010600040101010101" charset="-122"/>
            </a:endParaRPr>
          </a:p>
          <a:p>
            <a:pPr algn="ctr" eaLnBrk="1" hangingPunct="1">
              <a:lnSpc>
                <a:spcPct val="120000"/>
              </a:lnSpc>
            </a:pPr>
            <a:endParaRPr lang="en-US" altLang="zh-CN" sz="4400" baseline="-3000">
              <a:solidFill>
                <a:srgbClr val="49600B"/>
              </a:solidFill>
              <a:latin typeface="华文中宋" panose="02010600040101010101" charset="-122"/>
              <a:ea typeface="华文中宋" panose="02010600040101010101" charset="-122"/>
              <a:cs typeface="华文中宋" panose="02010600040101010101" charset="-122"/>
            </a:endParaRPr>
          </a:p>
        </p:txBody>
      </p:sp>
      <p:sp>
        <p:nvSpPr>
          <p:cNvPr id="2" name="文本框 1" title=""/>
          <p:cNvSpPr txBox="1"/>
          <p:nvPr>
            <p:custDataLst>
              <p:tags r:id="rId4"/>
            </p:custDataLst>
          </p:nvPr>
        </p:nvSpPr>
        <p:spPr>
          <a:xfrm>
            <a:off x="1391920" y="2829560"/>
            <a:ext cx="7613015" cy="1568450"/>
          </a:xfrm>
          <a:prstGeom prst="rect">
            <a:avLst/>
          </a:prstGeom>
          <a:noFill/>
        </p:spPr>
        <p:txBody>
          <a:bodyPr wrap="square" rtlCol="0" anchor="t">
            <a:spAutoFit/>
          </a:bodyPr>
          <a:lstStyle/>
          <a:p>
            <a:r>
              <a:rPr lang="zh-CN" altLang="en-US" sz="3200">
                <a:solidFill>
                  <a:srgbClr val="49600B"/>
                </a:solidFill>
                <a:latin typeface="楷体" panose="02010609060101010101" charset="-122"/>
                <a:ea typeface="楷体" panose="02010609060101010101" charset="-122"/>
                <a:cs typeface="楷体" panose="02010609060101010101" charset="-122"/>
              </a:rPr>
              <a:t>《百合花》有意淡化了血腥残酷的战争情节，补之以大量的场景描写。找一找你认为较有诗意的场景，读一读并改写成短诗。</a:t>
            </a:r>
            <a:endParaRPr lang="zh-CN" altLang="en-US" sz="3200">
              <a:solidFill>
                <a:srgbClr val="49600B"/>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pic>
        <p:nvPicPr>
          <p:cNvPr id="100" name="图片 99" title=""/>
          <p:cNvPicPr>
            <a:picLocks noChangeAspect="1"/>
          </p:cNvPicPr>
          <p:nvPr>
            <p:custDataLst>
              <p:tags r:id="rId4"/>
            </p:custDataLst>
          </p:nvPr>
        </p:nvPicPr>
        <p:blipFill>
          <a:blip r:embed="rId3"/>
          <a:stretch>
            <a:fillRect/>
          </a:stretch>
        </p:blipFill>
        <p:spPr>
          <a:xfrm>
            <a:off x="8118475" y="4464685"/>
            <a:ext cx="4073525" cy="2296795"/>
          </a:xfrm>
          <a:prstGeom prst="rect">
            <a:avLst/>
          </a:prstGeom>
          <a:noFill/>
          <a:ln w="9525">
            <a:noFill/>
          </a:ln>
        </p:spPr>
      </p:pic>
      <p:sp>
        <p:nvSpPr>
          <p:cNvPr id="2" name="文本框 1" title=""/>
          <p:cNvSpPr txBox="1"/>
          <p:nvPr>
            <p:custDataLst>
              <p:tags r:id="rId5"/>
            </p:custDataLst>
          </p:nvPr>
        </p:nvSpPr>
        <p:spPr>
          <a:xfrm>
            <a:off x="586105" y="1659890"/>
            <a:ext cx="10488930" cy="3538220"/>
          </a:xfrm>
          <a:prstGeom prst="rect">
            <a:avLst/>
          </a:prstGeom>
          <a:noFill/>
        </p:spPr>
        <p:txBody>
          <a:bodyPr wrap="square" rtlCol="0" anchor="t">
            <a:spAutoFit/>
          </a:bodyPr>
          <a:lstStyle/>
          <a:p>
            <a:r>
              <a:rPr lang="zh-CN" altLang="en-US" sz="2800">
                <a:latin typeface="楷体" panose="02010609060101010101" charset="-122"/>
                <a:ea typeface="楷体" panose="02010609060101010101" charset="-122"/>
                <a:cs typeface="楷体" panose="02010609060101010101" charset="-122"/>
              </a:rPr>
              <a:t>1. 早上下过一阵小雨……空气里也带有一股清鲜湿润的香味……</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2. 只见堂屋里静静的……门框两边还贴着鲜红的对联。</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3. 外边月亮很明，也比平日悬得高……盖上了这位平常的、拖毛竹的青年人的脸。</a:t>
            </a:r>
            <a:endParaRPr lang="zh-CN" altLang="en-US" sz="2800">
              <a:latin typeface="楷体" panose="02010609060101010101" charset="-122"/>
              <a:ea typeface="楷体" panose="02010609060101010101" charset="-122"/>
              <a:cs typeface="楷体" panose="02010609060101010101" charset="-122"/>
            </a:endParaRPr>
          </a:p>
          <a:p>
            <a:r>
              <a:rPr lang="en-US" altLang="zh-CN" sz="2800">
                <a:latin typeface="楷体" panose="02010609060101010101" charset="-122"/>
                <a:ea typeface="楷体" panose="02010609060101010101" charset="-122"/>
                <a:cs typeface="楷体" panose="02010609060101010101" charset="-122"/>
              </a:rPr>
              <a:t>4.</a:t>
            </a:r>
            <a:r>
              <a:rPr lang="zh-CN" altLang="en-US" sz="2800">
                <a:latin typeface="楷体" panose="02010609060101010101" charset="-122"/>
                <a:ea typeface="楷体" panose="02010609060101010101" charset="-122"/>
                <a:cs typeface="楷体" panose="02010609060101010101" charset="-122"/>
              </a:rPr>
              <a:t>立即在我眼前出现了一片绿雾似的竹海……刮打得石级哗哗作响。</a:t>
            </a:r>
            <a:endParaRPr lang="zh-CN" altLang="en-US" sz="2800">
              <a:latin typeface="楷体" panose="02010609060101010101" charset="-122"/>
              <a:ea typeface="楷体" panose="02010609060101010101" charset="-122"/>
              <a:cs typeface="楷体" panose="02010609060101010101" charset="-122"/>
            </a:endParaRPr>
          </a:p>
          <a:p>
            <a:r>
              <a:rPr lang="en-US" altLang="zh-CN" sz="2800">
                <a:latin typeface="楷体" panose="02010609060101010101" charset="-122"/>
                <a:ea typeface="楷体" panose="02010609060101010101" charset="-122"/>
                <a:cs typeface="楷体" panose="02010609060101010101" charset="-122"/>
              </a:rPr>
              <a:t>5.</a:t>
            </a:r>
            <a:r>
              <a:rPr lang="zh-CN" altLang="en-US" sz="2800">
                <a:latin typeface="楷体" panose="02010609060101010101" charset="-122"/>
                <a:ea typeface="楷体" panose="02010609060101010101" charset="-122"/>
                <a:cs typeface="楷体" panose="02010609060101010101" charset="-122"/>
              </a:rPr>
              <a:t> 啊！中秋节，在我的故乡，现在一定又是家家门前放一张竹茶几……“月亮嬷嬷，照你照我……”</a:t>
            </a:r>
            <a:endParaRPr lang="zh-CN" altLang="en-US" sz="2800">
              <a:latin typeface="楷体" panose="02010609060101010101" charset="-122"/>
              <a:ea typeface="楷体" panose="02010609060101010101" charset="-122"/>
              <a:cs typeface="楷体" panose="02010609060101010101" charset="-122"/>
            </a:endParaRPr>
          </a:p>
        </p:txBody>
      </p:sp>
      <p:sp>
        <p:nvSpPr>
          <p:cNvPr id="4" name="圆角矩形 3" title=""/>
          <p:cNvSpPr/>
          <p:nvPr>
            <p:custDataLst>
              <p:tags r:id="rId6"/>
            </p:custDataLst>
          </p:nvPr>
        </p:nvSpPr>
        <p:spPr>
          <a:xfrm>
            <a:off x="363855" y="278130"/>
            <a:ext cx="4391660" cy="797560"/>
          </a:xfrm>
          <a:prstGeom prst="roundRect">
            <a:avLst/>
          </a:prstGeom>
          <a:noFill/>
          <a:ln>
            <a:solidFill>
              <a:srgbClr val="8E9B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title=""/>
          <p:cNvSpPr txBox="1"/>
          <p:nvPr>
            <p:custDataLst>
              <p:tags r:id="rId7"/>
            </p:custDataLst>
          </p:nvPr>
        </p:nvSpPr>
        <p:spPr>
          <a:xfrm>
            <a:off x="1479550" y="354330"/>
            <a:ext cx="2214880" cy="706755"/>
          </a:xfrm>
          <a:prstGeom prst="rect">
            <a:avLst/>
          </a:prstGeom>
          <a:noFill/>
        </p:spPr>
        <p:txBody>
          <a:bodyPr wrap="none" rtlCol="0">
            <a:spAutoFit/>
          </a:bodyPr>
          <a:lstStyle/>
          <a:p>
            <a:r>
              <a:rPr lang="zh-CN" altLang="en-US" sz="4000">
                <a:latin typeface="楷体" panose="02010609060101010101" charset="-122"/>
                <a:ea typeface="楷体" panose="02010609060101010101" charset="-122"/>
              </a:rPr>
              <a:t>场景示例</a:t>
            </a:r>
            <a:endParaRPr lang="zh-CN" altLang="en-US" sz="4000">
              <a:latin typeface="楷体" panose="02010609060101010101" charset="-122"/>
              <a:ea typeface="楷体" panose="02010609060101010101" charset="-122"/>
            </a:endParaRPr>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4" name="圆角矩形 3" title=""/>
          <p:cNvSpPr/>
          <p:nvPr>
            <p:custDataLst>
              <p:tags r:id="rId3"/>
            </p:custDataLst>
          </p:nvPr>
        </p:nvSpPr>
        <p:spPr>
          <a:xfrm>
            <a:off x="363855" y="278130"/>
            <a:ext cx="4391660" cy="797560"/>
          </a:xfrm>
          <a:prstGeom prst="roundRect">
            <a:avLst/>
          </a:prstGeom>
          <a:noFill/>
          <a:ln>
            <a:solidFill>
              <a:srgbClr val="8E9B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title=""/>
          <p:cNvSpPr txBox="1"/>
          <p:nvPr>
            <p:custDataLst>
              <p:tags r:id="rId4"/>
            </p:custDataLst>
          </p:nvPr>
        </p:nvSpPr>
        <p:spPr>
          <a:xfrm>
            <a:off x="944245" y="368935"/>
            <a:ext cx="2214880" cy="706755"/>
          </a:xfrm>
          <a:prstGeom prst="rect">
            <a:avLst/>
          </a:prstGeom>
          <a:noFill/>
        </p:spPr>
        <p:txBody>
          <a:bodyPr wrap="none" rtlCol="0">
            <a:spAutoFit/>
          </a:bodyPr>
          <a:lstStyle/>
          <a:p>
            <a:r>
              <a:rPr lang="zh-CN" altLang="en-US" sz="4000">
                <a:latin typeface="楷体" panose="02010609060101010101" charset="-122"/>
                <a:ea typeface="楷体" panose="02010609060101010101" charset="-122"/>
              </a:rPr>
              <a:t>教师提示</a:t>
            </a:r>
            <a:endParaRPr lang="zh-CN" altLang="en-US" sz="4000">
              <a:latin typeface="楷体" panose="02010609060101010101" charset="-122"/>
              <a:ea typeface="楷体" panose="02010609060101010101" charset="-122"/>
            </a:endParaRPr>
          </a:p>
        </p:txBody>
      </p:sp>
      <p:sp>
        <p:nvSpPr>
          <p:cNvPr id="2" name="内容占位符 2" title=""/>
          <p:cNvSpPr>
            <a:spLocks noGrp="1"/>
          </p:cNvSpPr>
          <p:nvPr>
            <p:custDataLst>
              <p:tags r:id="rId5"/>
            </p:custDataLst>
          </p:nvPr>
        </p:nvSpPr>
        <p:spPr>
          <a:xfrm>
            <a:off x="478790" y="1410970"/>
            <a:ext cx="10452735" cy="47885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3200">
                <a:latin typeface="楷体" panose="02010609060101010101" charset="-122"/>
                <a:ea typeface="楷体" panose="02010609060101010101" charset="-122"/>
              </a:rPr>
              <a:t>大量的场景描淡化甚至消解了残酷的战争。竹海、石级山道、青竹、长长的竹梢等，作者通过这些典型的意象描绘出一幅恬静幽美的画面，营造出一种宁静纯美的和谐氛围，把战争的冰冷、残酷消解在甜美和浪漫之中，让读者感受到生命的温度。一张竹茶几、一副香烛、几碟瓜果月饼、跳着唱着的孩子们等构成一幅温馨祥和、欢乐喜庆的</a:t>
            </a:r>
            <a:endParaRPr lang="zh-CN" altLang="en-US" sz="3200">
              <a:latin typeface="楷体" panose="02010609060101010101" charset="-122"/>
              <a:ea typeface="楷体" panose="02010609060101010101" charset="-122"/>
            </a:endParaRPr>
          </a:p>
          <a:p>
            <a:pPr marL="0" indent="0">
              <a:buNone/>
            </a:pPr>
            <a:r>
              <a:rPr lang="zh-CN" altLang="en-US" sz="3200">
                <a:latin typeface="楷体" panose="02010609060101010101" charset="-122"/>
                <a:ea typeface="楷体" panose="02010609060101010101" charset="-122"/>
              </a:rPr>
              <a:t>中秋图，展现了普通人的美好生活，让读者感受到生</a:t>
            </a:r>
            <a:endParaRPr lang="zh-CN" altLang="en-US" sz="3200">
              <a:latin typeface="楷体" panose="02010609060101010101" charset="-122"/>
              <a:ea typeface="楷体" panose="02010609060101010101" charset="-122"/>
            </a:endParaRPr>
          </a:p>
          <a:p>
            <a:pPr marL="0" indent="0">
              <a:buNone/>
            </a:pPr>
            <a:r>
              <a:rPr lang="zh-CN" altLang="en-US" sz="3200">
                <a:latin typeface="楷体" panose="02010609060101010101" charset="-122"/>
                <a:ea typeface="楷体" panose="02010609060101010101" charset="-122"/>
              </a:rPr>
              <a:t>活的温情</a:t>
            </a:r>
            <a:endParaRPr lang="zh-CN" altLang="en-US" sz="3200">
              <a:latin typeface="楷体" panose="02010609060101010101" charset="-122"/>
              <a:ea typeface="楷体" panose="02010609060101010101" charset="-122"/>
            </a:endParaRPr>
          </a:p>
        </p:txBody>
      </p:sp>
      <p:pic>
        <p:nvPicPr>
          <p:cNvPr id="100" name="图片 99" title=""/>
          <p:cNvPicPr>
            <a:picLocks noChangeAspect="1"/>
          </p:cNvPicPr>
          <p:nvPr>
            <p:custDataLst>
              <p:tags r:id="rId7"/>
            </p:custDataLst>
          </p:nvPr>
        </p:nvPicPr>
        <p:blipFill>
          <a:blip r:embed="rId6"/>
          <a:stretch>
            <a:fillRect/>
          </a:stretch>
        </p:blipFill>
        <p:spPr>
          <a:xfrm>
            <a:off x="8763000" y="4827905"/>
            <a:ext cx="3429000" cy="1933575"/>
          </a:xfrm>
          <a:prstGeom prst="rect">
            <a:avLst/>
          </a:prstGeom>
          <a:noFill/>
          <a:ln w="9525">
            <a:noFill/>
          </a:ln>
        </p:spPr>
      </p:pic>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3" name="内容占位符 2" title=""/>
          <p:cNvSpPr>
            <a:spLocks noGrp="1"/>
          </p:cNvSpPr>
          <p:nvPr>
            <p:ph sz="half" idx="1"/>
            <p:custDataLst>
              <p:tags r:id="rId3"/>
            </p:custDataLst>
          </p:nvPr>
        </p:nvSpPr>
        <p:spPr>
          <a:xfrm>
            <a:off x="363855" y="1607820"/>
            <a:ext cx="8484870" cy="4351655"/>
          </a:xfrm>
        </p:spPr>
        <p:txBody>
          <a:bodyPr>
            <a:noAutofit/>
          </a:bodyPr>
          <a:lstStyle/>
          <a:p>
            <a:pPr marL="0" indent="0">
              <a:buNone/>
            </a:pPr>
            <a:r>
              <a:rPr lang="en-US" altLang="zh-CN" sz="3600" smtClean="0">
                <a:latin typeface="楷体" panose="02010609060101010101" charset="-122"/>
                <a:ea typeface="楷体" panose="02010609060101010101" charset="-122"/>
                <a:cs typeface="楷体" panose="02010609060101010101" charset="-122"/>
              </a:rPr>
              <a:t> </a:t>
            </a:r>
            <a:r>
              <a:rPr lang="en-US" altLang="zh-CN" sz="2800" smtClean="0">
                <a:latin typeface="楷体" panose="02010609060101010101" charset="-122"/>
                <a:ea typeface="楷体" panose="02010609060101010101" charset="-122"/>
                <a:cs typeface="楷体" panose="02010609060101010101" charset="-122"/>
              </a:rPr>
              <a:t>《</a:t>
            </a:r>
            <a:r>
              <a:rPr lang="zh-CN" altLang="en-US" sz="2800" smtClean="0">
                <a:latin typeface="楷体" panose="02010609060101010101" charset="-122"/>
                <a:ea typeface="楷体" panose="02010609060101010101" charset="-122"/>
                <a:cs typeface="楷体" panose="02010609060101010101" charset="-122"/>
              </a:rPr>
              <a:t>百合花</a:t>
            </a:r>
            <a:r>
              <a:rPr lang="en-US" altLang="zh-CN" sz="2800" smtClean="0">
                <a:latin typeface="楷体" panose="02010609060101010101" charset="-122"/>
                <a:ea typeface="楷体" panose="02010609060101010101" charset="-122"/>
                <a:cs typeface="楷体" panose="02010609060101010101" charset="-122"/>
              </a:rPr>
              <a:t>》</a:t>
            </a:r>
            <a:r>
              <a:rPr lang="zh-CN" altLang="en-US" sz="2800" smtClean="0">
                <a:latin typeface="楷体" panose="02010609060101010101" charset="-122"/>
                <a:ea typeface="楷体" panose="02010609060101010101" charset="-122"/>
                <a:cs typeface="楷体" panose="02010609060101010101" charset="-122"/>
              </a:rPr>
              <a:t>是茹志鹃前期的代表作。她写这篇小说时，正是反右斗争后不久，她的家庭成员是这场扩大化运动的受害者，冷峻的现实生活使她“不无悲凉地思念起战时的生活和那时的同志关系”。她说：</a:t>
            </a:r>
            <a:r>
              <a:rPr lang="zh-CN" altLang="en-US" sz="2800" smtClean="0">
                <a:solidFill>
                  <a:srgbClr val="FF0000"/>
                </a:solidFill>
                <a:latin typeface="楷体" panose="02010609060101010101" charset="-122"/>
                <a:ea typeface="楷体" panose="02010609060101010101" charset="-122"/>
                <a:cs typeface="楷体" panose="02010609060101010101" charset="-122"/>
              </a:rPr>
              <a:t>“</a:t>
            </a:r>
            <a:r>
              <a:rPr lang="zh-CN" altLang="en-US" sz="2800" u="sng" smtClean="0">
                <a:solidFill>
                  <a:srgbClr val="FF0000"/>
                </a:solidFill>
                <a:latin typeface="楷体" panose="02010609060101010101" charset="-122"/>
                <a:ea typeface="楷体" panose="02010609060101010101" charset="-122"/>
                <a:cs typeface="楷体" panose="02010609060101010101" charset="-122"/>
              </a:rPr>
              <a:t>战争使人不能有长谈的机会，但战争却能使人深交</a:t>
            </a:r>
            <a:r>
              <a:rPr lang="zh-CN" altLang="en-US" sz="2800" smtClean="0">
                <a:solidFill>
                  <a:srgbClr val="FF0000"/>
                </a:solidFill>
                <a:latin typeface="楷体" panose="02010609060101010101" charset="-122"/>
                <a:ea typeface="楷体" panose="02010609060101010101" charset="-122"/>
                <a:cs typeface="楷体" panose="02010609060101010101" charset="-122"/>
              </a:rPr>
              <a:t>，有时仅几十分钟，甚至只来得及瞥一眼，便一闪而过，然而人与人之间，就在这一刹那里，便能胆肝相照，生死与共。”</a:t>
            </a:r>
            <a:r>
              <a:rPr lang="zh-CN" altLang="en-US" sz="2800" smtClean="0">
                <a:latin typeface="楷体" panose="02010609060101010101" charset="-122"/>
                <a:ea typeface="楷体" panose="02010609060101010101" charset="-122"/>
                <a:cs typeface="楷体" panose="02010609060101010101" charset="-122"/>
              </a:rPr>
              <a:t>所以，</a:t>
            </a:r>
            <a:r>
              <a:rPr lang="en-US" altLang="zh-CN" sz="2800" smtClean="0">
                <a:latin typeface="楷体" panose="02010609060101010101" charset="-122"/>
                <a:ea typeface="楷体" panose="02010609060101010101" charset="-122"/>
                <a:cs typeface="楷体" panose="02010609060101010101" charset="-122"/>
              </a:rPr>
              <a:t>《</a:t>
            </a:r>
            <a:r>
              <a:rPr lang="zh-CN" altLang="en-US" sz="2800" smtClean="0">
                <a:latin typeface="楷体" panose="02010609060101010101" charset="-122"/>
                <a:ea typeface="楷体" panose="02010609060101010101" charset="-122"/>
                <a:cs typeface="楷体" panose="02010609060101010101" charset="-122"/>
              </a:rPr>
              <a:t>百合花</a:t>
            </a:r>
            <a:r>
              <a:rPr lang="en-US" altLang="zh-CN" sz="2800" smtClean="0">
                <a:latin typeface="楷体" panose="02010609060101010101" charset="-122"/>
                <a:ea typeface="楷体" panose="02010609060101010101" charset="-122"/>
                <a:cs typeface="楷体" panose="02010609060101010101" charset="-122"/>
              </a:rPr>
              <a:t>》</a:t>
            </a:r>
            <a:r>
              <a:rPr lang="zh-CN" altLang="en-US" sz="2800" smtClean="0">
                <a:latin typeface="楷体" panose="02010609060101010101" charset="-122"/>
                <a:ea typeface="楷体" panose="02010609060101010101" charset="-122"/>
                <a:cs typeface="楷体" panose="02010609060101010101" charset="-122"/>
              </a:rPr>
              <a:t>是她“在匝匝忧虑之中，缅怀追念时得来的产物”。</a:t>
            </a:r>
            <a:endParaRPr lang="zh-CN" altLang="en-US" sz="2800" smtClean="0">
              <a:latin typeface="楷体" panose="02010609060101010101" charset="-122"/>
              <a:ea typeface="楷体" panose="02010609060101010101" charset="-122"/>
              <a:cs typeface="楷体" panose="02010609060101010101" charset="-122"/>
            </a:endParaRPr>
          </a:p>
          <a:p>
            <a:endParaRPr lang="zh-CN" altLang="en-US" sz="2800" smtClean="0">
              <a:latin typeface="楷体" panose="02010609060101010101" charset="-122"/>
              <a:ea typeface="楷体" panose="02010609060101010101" charset="-122"/>
              <a:cs typeface="楷体" panose="02010609060101010101" charset="-122"/>
            </a:endParaRPr>
          </a:p>
        </p:txBody>
      </p:sp>
      <p:pic>
        <p:nvPicPr>
          <p:cNvPr id="5" name="内容占位符 4" title=""/>
          <p:cNvPicPr>
            <a:picLocks noGrp="1" noChangeAspect="1"/>
          </p:cNvPicPr>
          <p:nvPr>
            <p:ph sz="half" idx="2"/>
            <p:custDataLst>
              <p:tags r:id="rId5"/>
            </p:custDataLst>
          </p:nvPr>
        </p:nvPicPr>
        <p:blipFill>
          <a:blip r:embed="rId4"/>
          <a:stretch>
            <a:fillRect/>
          </a:stretch>
        </p:blipFill>
        <p:spPr>
          <a:xfrm>
            <a:off x="9127783" y="1291103"/>
            <a:ext cx="2993243" cy="4411683"/>
          </a:xfrm>
          <a:prstGeom prst="rect">
            <a:avLst/>
          </a:prstGeom>
          <a:ln>
            <a:noFill/>
          </a:ln>
          <a:effectLst>
            <a:outerShdw blurRad="292100" dist="139700" dir="2700000" algn="tl" rotWithShape="0">
              <a:srgbClr val="333333">
                <a:alpha val="65000"/>
              </a:srgbClr>
            </a:outerShdw>
          </a:effectLst>
        </p:spPr>
      </p:pic>
      <p:sp>
        <p:nvSpPr>
          <p:cNvPr id="2" name="圆角矩形 1" title=""/>
          <p:cNvSpPr/>
          <p:nvPr>
            <p:custDataLst>
              <p:tags r:id="rId6"/>
            </p:custDataLst>
          </p:nvPr>
        </p:nvSpPr>
        <p:spPr>
          <a:xfrm>
            <a:off x="363855" y="278130"/>
            <a:ext cx="4391660" cy="797560"/>
          </a:xfrm>
          <a:prstGeom prst="roundRect">
            <a:avLst/>
          </a:prstGeom>
          <a:noFill/>
          <a:ln>
            <a:solidFill>
              <a:srgbClr val="8E9B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title=""/>
          <p:cNvSpPr txBox="1"/>
          <p:nvPr>
            <p:custDataLst>
              <p:tags r:id="rId7"/>
            </p:custDataLst>
          </p:nvPr>
        </p:nvSpPr>
        <p:spPr>
          <a:xfrm>
            <a:off x="944245" y="368935"/>
            <a:ext cx="2214880" cy="706755"/>
          </a:xfrm>
          <a:prstGeom prst="rect">
            <a:avLst/>
          </a:prstGeom>
          <a:noFill/>
        </p:spPr>
        <p:txBody>
          <a:bodyPr wrap="none" rtlCol="0">
            <a:spAutoFit/>
          </a:bodyPr>
          <a:lstStyle/>
          <a:p>
            <a:r>
              <a:rPr lang="zh-CN" altLang="en-US" sz="4000">
                <a:latin typeface="楷体" panose="02010609060101010101" charset="-122"/>
                <a:ea typeface="楷体" panose="02010609060101010101" charset="-122"/>
              </a:rPr>
              <a:t>背景补充</a:t>
            </a:r>
            <a:endParaRPr lang="zh-CN" altLang="en-US" sz="4000">
              <a:latin typeface="楷体" panose="02010609060101010101" charset="-122"/>
              <a:ea typeface="楷体" panose="02010609060101010101" charset="-122"/>
            </a:endParaRPr>
          </a:p>
        </p:txBody>
      </p:sp>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pic>
        <p:nvPicPr>
          <p:cNvPr id="100" name="图片 99" title=""/>
          <p:cNvPicPr>
            <a:picLocks noChangeAspect="1"/>
          </p:cNvPicPr>
          <p:nvPr>
            <p:custDataLst>
              <p:tags r:id="rId4"/>
            </p:custDataLst>
          </p:nvPr>
        </p:nvPicPr>
        <p:blipFill>
          <a:blip r:embed="rId3"/>
          <a:stretch>
            <a:fillRect/>
          </a:stretch>
        </p:blipFill>
        <p:spPr>
          <a:xfrm>
            <a:off x="8118475" y="4352290"/>
            <a:ext cx="4073525" cy="2296795"/>
          </a:xfrm>
          <a:prstGeom prst="rect">
            <a:avLst/>
          </a:prstGeom>
          <a:noFill/>
          <a:ln w="9525">
            <a:noFill/>
          </a:ln>
        </p:spPr>
      </p:pic>
      <p:sp>
        <p:nvSpPr>
          <p:cNvPr id="4" name="圆角矩形 3" title=""/>
          <p:cNvSpPr/>
          <p:nvPr>
            <p:custDataLst>
              <p:tags r:id="rId5"/>
            </p:custDataLst>
          </p:nvPr>
        </p:nvSpPr>
        <p:spPr>
          <a:xfrm>
            <a:off x="363855" y="278130"/>
            <a:ext cx="4391660" cy="797560"/>
          </a:xfrm>
          <a:prstGeom prst="roundRect">
            <a:avLst/>
          </a:prstGeom>
          <a:noFill/>
          <a:ln>
            <a:solidFill>
              <a:srgbClr val="8E9B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title=""/>
          <p:cNvSpPr txBox="1"/>
          <p:nvPr>
            <p:custDataLst>
              <p:tags r:id="rId6"/>
            </p:custDataLst>
          </p:nvPr>
        </p:nvSpPr>
        <p:spPr>
          <a:xfrm>
            <a:off x="944245" y="368935"/>
            <a:ext cx="2214880" cy="706755"/>
          </a:xfrm>
          <a:prstGeom prst="rect">
            <a:avLst/>
          </a:prstGeom>
          <a:noFill/>
        </p:spPr>
        <p:txBody>
          <a:bodyPr wrap="none" rtlCol="0">
            <a:spAutoFit/>
          </a:bodyPr>
          <a:lstStyle/>
          <a:p>
            <a:pPr algn="l"/>
            <a:r>
              <a:rPr lang="zh-CN" altLang="en-US" sz="4000">
                <a:latin typeface="楷体" panose="02010609060101010101" charset="-122"/>
                <a:ea typeface="楷体" panose="02010609060101010101" charset="-122"/>
                <a:sym typeface="+mn-ea"/>
              </a:rPr>
              <a:t>教师小结</a:t>
            </a:r>
            <a:endParaRPr lang="zh-CN" altLang="en-US" sz="4000">
              <a:latin typeface="楷体" panose="02010609060101010101" charset="-122"/>
              <a:ea typeface="楷体" panose="02010609060101010101" charset="-122"/>
            </a:endParaRPr>
          </a:p>
        </p:txBody>
      </p:sp>
      <p:sp>
        <p:nvSpPr>
          <p:cNvPr id="2" name="内容占位符 2" title=""/>
          <p:cNvSpPr>
            <a:spLocks noGrp="1"/>
          </p:cNvSpPr>
          <p:nvPr>
            <p:custDataLst>
              <p:tags r:id="rId7"/>
            </p:custDataLst>
          </p:nvPr>
        </p:nvSpPr>
        <p:spPr>
          <a:xfrm>
            <a:off x="455930" y="1313815"/>
            <a:ext cx="10452735" cy="47885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3200">
                <a:latin typeface="楷体" panose="02010609060101010101" charset="-122"/>
                <a:ea typeface="楷体" panose="02010609060101010101" charset="-122"/>
              </a:rPr>
              <a:t>小说中的</a:t>
            </a:r>
            <a:r>
              <a:rPr lang="zh-CN" altLang="en-US" sz="3200">
                <a:solidFill>
                  <a:srgbClr val="FF0000"/>
                </a:solidFill>
                <a:latin typeface="楷体" panose="02010609060101010101" charset="-122"/>
                <a:ea typeface="楷体" panose="02010609060101010101" charset="-122"/>
              </a:rPr>
              <a:t>场景描写、细节描写</a:t>
            </a:r>
            <a:r>
              <a:rPr lang="zh-CN" altLang="en-US" sz="3200">
                <a:latin typeface="楷体" panose="02010609060101010101" charset="-122"/>
                <a:ea typeface="楷体" panose="02010609060101010101" charset="-122"/>
              </a:rPr>
              <a:t>体现出了</a:t>
            </a:r>
            <a:r>
              <a:rPr lang="zh-CN" altLang="en-US" sz="3200">
                <a:solidFill>
                  <a:srgbClr val="FF0000"/>
                </a:solidFill>
                <a:latin typeface="楷体" panose="02010609060101010101" charset="-122"/>
                <a:ea typeface="楷体" panose="02010609060101010101" charset="-122"/>
              </a:rPr>
              <a:t>风景美、风俗美、人情美和人性美</a:t>
            </a:r>
            <a:r>
              <a:rPr lang="zh-CN" altLang="en-US" sz="3200">
                <a:latin typeface="楷体" panose="02010609060101010101" charset="-122"/>
                <a:ea typeface="楷体" panose="02010609060101010101" charset="-122"/>
              </a:rPr>
              <a:t>，展示了残酷的战争也没有泯灭人们追求</a:t>
            </a:r>
            <a:r>
              <a:rPr lang="zh-CN" altLang="en-US" sz="3200">
                <a:solidFill>
                  <a:srgbClr val="FF0000"/>
                </a:solidFill>
                <a:latin typeface="楷体" panose="02010609060101010101" charset="-122"/>
                <a:ea typeface="楷体" panose="02010609060101010101" charset="-122"/>
              </a:rPr>
              <a:t>真善美</a:t>
            </a:r>
            <a:r>
              <a:rPr lang="zh-CN" altLang="en-US" sz="3200">
                <a:latin typeface="楷体" panose="02010609060101010101" charset="-122"/>
                <a:ea typeface="楷体" panose="02010609060101010101" charset="-122"/>
              </a:rPr>
              <a:t>的主题。这篇小说主题的营造，绝不仅仅是依靠故事情节，更依赖这些充满诗情画意的描写。</a:t>
            </a:r>
            <a:endParaRPr lang="zh-CN" altLang="en-US" sz="3200">
              <a:latin typeface="楷体" panose="02010609060101010101" charset="-122"/>
              <a:ea typeface="楷体" panose="02010609060101010101" charset="-122"/>
            </a:endParaRPr>
          </a:p>
          <a:p>
            <a:pPr marL="0" indent="0">
              <a:buNone/>
            </a:pPr>
            <a:endParaRPr lang="zh-CN" altLang="en-US" sz="3200">
              <a:latin typeface="楷体" panose="02010609060101010101" charset="-122"/>
              <a:ea typeface="楷体" panose="02010609060101010101" charset="-122"/>
            </a:endParaRPr>
          </a:p>
          <a:p>
            <a:pPr marL="0" indent="0">
              <a:buNone/>
            </a:pPr>
            <a:r>
              <a:rPr lang="zh-CN" altLang="en-US" sz="3200">
                <a:latin typeface="楷体" panose="02010609060101010101" charset="-122"/>
                <a:ea typeface="楷体" panose="02010609060101010101" charset="-122"/>
              </a:rPr>
              <a:t>战争作为文学的常见母题，无论是战争式书写，还是非战争式书写，都表达了作者对战争的反思、对和平的珍惜。《百合花》的非战争式书写具有独特的魅力</a:t>
            </a:r>
            <a:endParaRPr lang="zh-CN" altLang="en-US" sz="3200">
              <a:latin typeface="楷体" panose="02010609060101010101" charset="-122"/>
              <a:ea typeface="楷体" panose="02010609060101010101" charset="-122"/>
            </a:endParaRPr>
          </a:p>
        </p:txBody>
      </p:sp>
      <p:pic>
        <p:nvPicPr>
          <p:cNvPr id="5" name="Picture 5"/>
          <p:cNvPicPr>
            <a:picLocks noChangeAspect="1"/>
          </p:cNvPicPr>
          <p:nvPr>
            <p:custDataLst>
              <p:tags r:id="rId9"/>
            </p:custDataLst>
          </p:nvPr>
        </p:nvPicPr>
        <p:blipFill>
          <a:blip r:embed="rId8"/>
          <a:stretch>
            <a:fillRect/>
          </a:stretch>
        </p:blipFill>
        <p:spPr>
          <a:xfrm flipH="1">
            <a:off x="12268200" y="11684000"/>
            <a:ext cx="0" cy="0"/>
          </a:xfrm>
          <a:prstGeom prst="rect">
            <a:avLst/>
          </a:prstGeom>
          <a:ln>
            <a:noFill/>
          </a:ln>
        </p:spPr>
      </p:pic>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rotWithShape="1">
          <a:blip r:embed="rId5"/>
          <a:stretch>
            <a:fillRect/>
          </a:stretch>
        </a:blipFill>
        <a:effectLst/>
      </p:bgPr>
    </p:bg>
    <p:spTree>
      <p:nvGrpSpPr>
        <p:cNvPr id="1" name=""/>
        <p:cNvGrpSpPr/>
        <p:nvPr>
          <p:custDataLst>
            <p:tags r:id="rId2"/>
          </p:custDataLst>
        </p:nvPr>
      </p:nvGrpSpPr>
      <p:grpSpPr>
        <a:xfrm>
          <a:off x="0" y="0"/>
          <a:ext cx="0" cy="0"/>
        </a:xfrm>
      </p:grpSpPr>
      <p:sp>
        <p:nvSpPr>
          <p:cNvPr id="14" name="TextBox 111" title=""/>
          <p:cNvSpPr txBox="1">
            <a:spLocks noChangeArrowheads="1"/>
          </p:cNvSpPr>
          <p:nvPr>
            <p:custDataLst>
              <p:tags r:id="rId3"/>
            </p:custDataLst>
          </p:nvPr>
        </p:nvSpPr>
        <p:spPr bwMode="auto">
          <a:xfrm>
            <a:off x="852170" y="1595120"/>
            <a:ext cx="8691880" cy="1407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ctr" eaLnBrk="1" hangingPunct="1">
              <a:lnSpc>
                <a:spcPct val="120000"/>
              </a:lnSpc>
            </a:pPr>
            <a:r>
              <a:rPr lang="zh-CN" altLang="en-US" sz="4400">
                <a:solidFill>
                  <a:srgbClr val="49600B"/>
                </a:solidFill>
                <a:latin typeface="华文中宋" panose="02010600040101010101" charset="-122"/>
                <a:ea typeface="华文中宋" panose="02010600040101010101" charset="-122"/>
                <a:cs typeface="华文中宋" panose="02010600040101010101" charset="-122"/>
              </a:rPr>
              <a:t>活动四</a:t>
            </a:r>
            <a:r>
              <a:rPr lang="en-US" altLang="zh-CN" sz="4400">
                <a:solidFill>
                  <a:srgbClr val="49600B"/>
                </a:solidFill>
                <a:latin typeface="华文中宋" panose="02010600040101010101" charset="-122"/>
                <a:ea typeface="华文中宋" panose="02010600040101010101" charset="-122"/>
                <a:cs typeface="华文中宋" panose="02010600040101010101" charset="-122"/>
              </a:rPr>
              <a:t>   </a:t>
            </a:r>
            <a:r>
              <a:rPr lang="zh-CN" altLang="en-US" sz="4400">
                <a:solidFill>
                  <a:srgbClr val="49600B"/>
                </a:solidFill>
                <a:latin typeface="华文中宋" panose="02010600040101010101" charset="-122"/>
                <a:ea typeface="华文中宋" panose="02010600040101010101" charset="-122"/>
                <a:cs typeface="华文中宋" panose="02010600040101010101" charset="-122"/>
              </a:rPr>
              <a:t>鉴赏人物形象</a:t>
            </a:r>
            <a:endParaRPr lang="zh-CN" altLang="en-US" sz="4400">
              <a:solidFill>
                <a:srgbClr val="49600B"/>
              </a:solidFill>
              <a:latin typeface="华文中宋" panose="02010600040101010101" charset="-122"/>
              <a:ea typeface="华文中宋" panose="02010600040101010101" charset="-122"/>
              <a:cs typeface="华文中宋" panose="02010600040101010101" charset="-122"/>
            </a:endParaRPr>
          </a:p>
          <a:p>
            <a:pPr algn="ctr" eaLnBrk="1" hangingPunct="1">
              <a:lnSpc>
                <a:spcPct val="120000"/>
              </a:lnSpc>
            </a:pPr>
            <a:endParaRPr lang="en-US" altLang="zh-CN" sz="4400" baseline="-3000">
              <a:solidFill>
                <a:srgbClr val="49600B"/>
              </a:solidFill>
              <a:latin typeface="华文中宋" panose="02010600040101010101" charset="-122"/>
              <a:ea typeface="华文中宋" panose="02010600040101010101" charset="-122"/>
              <a:cs typeface="华文中宋" panose="02010600040101010101" charset="-122"/>
            </a:endParaRPr>
          </a:p>
        </p:txBody>
      </p:sp>
      <p:sp>
        <p:nvSpPr>
          <p:cNvPr id="2" name="文本框 1" title=""/>
          <p:cNvSpPr txBox="1"/>
          <p:nvPr>
            <p:custDataLst>
              <p:tags r:id="rId4"/>
            </p:custDataLst>
          </p:nvPr>
        </p:nvSpPr>
        <p:spPr>
          <a:xfrm>
            <a:off x="1391920" y="2829560"/>
            <a:ext cx="7613015" cy="1076325"/>
          </a:xfrm>
          <a:prstGeom prst="rect">
            <a:avLst/>
          </a:prstGeom>
          <a:noFill/>
        </p:spPr>
        <p:txBody>
          <a:bodyPr wrap="square" rtlCol="0" anchor="t">
            <a:spAutoFit/>
          </a:bodyPr>
          <a:lstStyle/>
          <a:p>
            <a:r>
              <a:rPr lang="zh-CN" altLang="en-US" sz="3200">
                <a:solidFill>
                  <a:srgbClr val="49600B"/>
                </a:solidFill>
                <a:latin typeface="楷体" panose="02010609060101010101" charset="-122"/>
                <a:ea typeface="楷体" panose="02010609060101010101" charset="-122"/>
                <a:cs typeface="楷体" panose="02010609060101010101" charset="-122"/>
              </a:rPr>
              <a:t>《百合花》中的通讯员形象又与传统的英雄形象有何不同？小组交流并总结。</a:t>
            </a:r>
            <a:endParaRPr lang="zh-CN" altLang="en-US" sz="3200">
              <a:solidFill>
                <a:srgbClr val="49600B"/>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graphicFrame>
        <p:nvGraphicFramePr>
          <p:cNvPr id="2" name="表格 5" title=""/>
          <p:cNvGraphicFramePr>
            <a:graphicFrameLocks noGrp="1"/>
          </p:cNvGraphicFramePr>
          <p:nvPr>
            <p:custDataLst>
              <p:tags r:id="rId3"/>
            </p:custDataLst>
          </p:nvPr>
        </p:nvGraphicFramePr>
        <p:xfrm>
          <a:off x="515937" y="1717104"/>
          <a:ext cx="11160125" cy="4013346"/>
        </p:xfrm>
        <a:graphic>
          <a:graphicData uri="http://schemas.openxmlformats.org/drawingml/2006/table">
            <a:tbl>
              <a:tblPr firstRow="1" bandRow="1">
                <a:tableStyleId>{10A1B5D5-9B99-4C35-A422-299274C87663}</a:tableStyleId>
              </a:tblPr>
              <a:tblGrid>
                <a:gridCol w="7183633"/>
                <a:gridCol w="2281916"/>
              </a:tblGrid>
              <a:tr h="487680">
                <a:tc>
                  <a:txBody>
                    <a:bodyPr vert="horz" wrap="square"/>
                    <a:lstStyle/>
                    <a:p>
                      <a:pPr algn="ctr">
                        <a:lnSpc>
                          <a:spcPct val="100000"/>
                        </a:lnSpc>
                      </a:pPr>
                      <a:r>
                        <a:rPr lang="zh-CN" altLang="en-US" sz="2400" b="0">
                          <a:solidFill>
                            <a:schemeClr val="tx1"/>
                          </a:solidFill>
                          <a:latin typeface="微软雅黑" panose="020b0503020204020204" charset="-122"/>
                          <a:ea typeface="微软雅黑" panose="020b0503020204020204" charset="-122"/>
                        </a:rPr>
                        <a:t>原文情节</a:t>
                      </a:r>
                      <a:endParaRPr lang="zh-CN" altLang="en-US" sz="2400" b="0">
                        <a:solidFill>
                          <a:schemeClr val="tx1"/>
                        </a:solidFill>
                        <a:latin typeface="微软雅黑" panose="020b0503020204020204" charset="-122"/>
                        <a:ea typeface="微软雅黑" panose="020b050302020402020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00000"/>
                        </a:lnSpc>
                      </a:pPr>
                      <a:r>
                        <a:rPr lang="zh-CN" altLang="en-US" sz="2400" b="0">
                          <a:solidFill>
                            <a:schemeClr val="tx1"/>
                          </a:solidFill>
                          <a:latin typeface="微软雅黑" panose="020b0503020204020204" charset="-122"/>
                          <a:ea typeface="微软雅黑" panose="020b0503020204020204" charset="-122"/>
                        </a:rPr>
                        <a:t>形象特征</a:t>
                      </a:r>
                      <a:endParaRPr lang="zh-CN" altLang="en-US" sz="2400" b="0">
                        <a:solidFill>
                          <a:schemeClr val="tx1"/>
                        </a:solidFill>
                        <a:latin typeface="微软雅黑" panose="020b0503020204020204" charset="-122"/>
                        <a:ea typeface="微软雅黑" panose="020b050302020402020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72502">
                <a:tc>
                  <a:txBody>
                    <a:bodyPr vert="horz" wrap="square"/>
                    <a:lstStyle/>
                    <a:p>
                      <a:pPr algn="l">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90270">
                <a:tc>
                  <a:txBody>
                    <a:bodyPr vert="horz" wrap="square"/>
                    <a:lstStyle/>
                    <a:p>
                      <a:pPr algn="l">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04974">
                <a:tc>
                  <a:txBody>
                    <a:bodyPr vert="horz" wrap="square"/>
                    <a:lstStyle/>
                    <a:p>
                      <a:pPr algn="l">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53673">
                <a:tc>
                  <a:txBody>
                    <a:bodyPr vert="horz" wrap="square"/>
                    <a:lstStyle/>
                    <a:p>
                      <a:pPr algn="l">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04008">
                <a:tc>
                  <a:txBody>
                    <a:bodyPr vert="horz" wrap="square"/>
                    <a:lstStyle/>
                    <a:p>
                      <a:pPr algn="l">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矩形 4" title=""/>
          <p:cNvSpPr/>
          <p:nvPr>
            <p:custDataLst>
              <p:tags r:id="rId4"/>
            </p:custDataLst>
          </p:nvPr>
        </p:nvSpPr>
        <p:spPr>
          <a:xfrm>
            <a:off x="600392" y="371420"/>
            <a:ext cx="11095644" cy="534035"/>
          </a:xfrm>
          <a:prstGeom prst="rect">
            <a:avLst/>
          </a:prstGeom>
        </p:spPr>
        <p:txBody>
          <a:bodyPr wrap="square">
            <a:spAutoFit/>
          </a:bodyPr>
          <a:lstStyle/>
          <a:p>
            <a:pPr>
              <a:lnSpc>
                <a:spcPct val="120000"/>
              </a:lnSpc>
            </a:pPr>
            <a:r>
              <a:rPr lang="zh-CN" altLang="en-US" sz="2400">
                <a:latin typeface="微软雅黑" panose="020b0503020204020204" charset="-122"/>
                <a:ea typeface="微软雅黑" panose="020b0503020204020204" charset="-122"/>
              </a:rPr>
              <a:t>合作交流，把握小通讯员形象</a:t>
            </a:r>
            <a:endParaRPr lang="zh-CN" altLang="en-US" sz="2400">
              <a:latin typeface="微软雅黑" panose="020b0503020204020204" charset="-122"/>
              <a:ea typeface="微软雅黑" panose="020b0503020204020204" charset="-122"/>
            </a:endParaRPr>
          </a:p>
        </p:txBody>
      </p:sp>
      <p:sp>
        <p:nvSpPr>
          <p:cNvPr id="4" name="矩形 7" title=""/>
          <p:cNvSpPr/>
          <p:nvPr>
            <p:custDataLst>
              <p:tags r:id="rId5"/>
            </p:custDataLst>
          </p:nvPr>
        </p:nvSpPr>
        <p:spPr>
          <a:xfrm>
            <a:off x="595947" y="2238154"/>
            <a:ext cx="6482581" cy="461665"/>
          </a:xfrm>
          <a:prstGeom prst="rect">
            <a:avLst/>
          </a:prstGeom>
        </p:spPr>
        <p:txBody>
          <a:bodyPr wrap="square">
            <a:spAutoFit/>
          </a:bodyPr>
          <a:lstStyle/>
          <a:p>
            <a:r>
              <a:rPr lang="zh-CN" altLang="en-US" sz="2400">
                <a:latin typeface="楷体" panose="02010609060101010101" charset="-122"/>
                <a:ea typeface="楷体" panose="02010609060101010101" charset="-122"/>
                <a:cs typeface="黑体" panose="02010609060101010101" charset="-122"/>
              </a:rPr>
              <a:t>送“我”去包扎所的路上故意停下来等我</a:t>
            </a:r>
            <a:endParaRPr lang="zh-CN" altLang="en-US" sz="2400">
              <a:latin typeface="楷体" panose="02010609060101010101" charset="-122"/>
              <a:ea typeface="楷体" panose="02010609060101010101" charset="-122"/>
              <a:cs typeface="黑体" panose="02010609060101010101" charset="-122"/>
            </a:endParaRPr>
          </a:p>
        </p:txBody>
      </p:sp>
      <p:sp>
        <p:nvSpPr>
          <p:cNvPr id="7" name="矩形 10" title=""/>
          <p:cNvSpPr/>
          <p:nvPr>
            <p:custDataLst>
              <p:tags r:id="rId6"/>
            </p:custDataLst>
          </p:nvPr>
        </p:nvSpPr>
        <p:spPr>
          <a:xfrm>
            <a:off x="595947" y="2771705"/>
            <a:ext cx="6894727" cy="830997"/>
          </a:xfrm>
          <a:prstGeom prst="rect">
            <a:avLst/>
          </a:prstGeom>
        </p:spPr>
        <p:txBody>
          <a:bodyPr wrap="square">
            <a:spAutoFit/>
          </a:bodyPr>
          <a:lstStyle/>
          <a:p>
            <a:r>
              <a:rPr lang="zh-CN" altLang="en-US" sz="2400">
                <a:latin typeface="楷体" panose="02010609060101010101" charset="-122"/>
                <a:ea typeface="楷体" panose="02010609060101010101" charset="-122"/>
                <a:cs typeface="黑体" panose="02010609060101010101" charset="-122"/>
              </a:rPr>
              <a:t>“高挑挑的个子，块头不大</a:t>
            </a:r>
            <a:r>
              <a:rPr lang="en-US" altLang="zh-CN" sz="2400">
                <a:latin typeface="楷体" panose="02010609060101010101" charset="-122"/>
                <a:ea typeface="楷体" panose="02010609060101010101" charset="-122"/>
                <a:cs typeface="黑体" panose="02010609060101010101" charset="-122"/>
              </a:rPr>
              <a:t>……</a:t>
            </a:r>
            <a:r>
              <a:rPr lang="zh-CN" altLang="en-US" sz="2400">
                <a:latin typeface="楷体" panose="02010609060101010101" charset="-122"/>
                <a:ea typeface="楷体" panose="02010609060101010101" charset="-122"/>
                <a:cs typeface="黑体" panose="02010609060101010101" charset="-122"/>
              </a:rPr>
              <a:t>厚实的肩膀，穿一身洗淡的黄军装”</a:t>
            </a:r>
            <a:endParaRPr lang="zh-CN" altLang="en-US" sz="2400">
              <a:latin typeface="楷体" panose="02010609060101010101" charset="-122"/>
              <a:ea typeface="楷体" panose="02010609060101010101" charset="-122"/>
              <a:cs typeface="黑体" panose="02010609060101010101" charset="-122"/>
            </a:endParaRPr>
          </a:p>
        </p:txBody>
      </p:sp>
      <p:sp>
        <p:nvSpPr>
          <p:cNvPr id="10" name="矩形 13" title=""/>
          <p:cNvSpPr/>
          <p:nvPr>
            <p:custDataLst>
              <p:tags r:id="rId7"/>
            </p:custDataLst>
          </p:nvPr>
        </p:nvSpPr>
        <p:spPr>
          <a:xfrm>
            <a:off x="595947" y="3662865"/>
            <a:ext cx="7099535" cy="830997"/>
          </a:xfrm>
          <a:prstGeom prst="rect">
            <a:avLst/>
          </a:prstGeom>
        </p:spPr>
        <p:txBody>
          <a:bodyPr wrap="square">
            <a:spAutoFit/>
          </a:bodyPr>
          <a:lstStyle/>
          <a:p>
            <a:r>
              <a:rPr lang="zh-CN" altLang="en-US" sz="2400">
                <a:latin typeface="楷体" panose="02010609060101010101" charset="-122"/>
                <a:ea typeface="楷体" panose="02010609060101010101" charset="-122"/>
                <a:cs typeface="黑体" panose="02010609060101010101" charset="-122"/>
              </a:rPr>
              <a:t>见我挨他坐下，局促不安，问他话时脸涨得通红“忸怩起来，两只手不停地数摸着皮腰带上的扣眼”</a:t>
            </a:r>
            <a:endParaRPr lang="zh-CN" altLang="en-US" sz="2400">
              <a:latin typeface="楷体" panose="02010609060101010101" charset="-122"/>
              <a:ea typeface="楷体" panose="02010609060101010101" charset="-122"/>
              <a:cs typeface="黑体" panose="02010609060101010101" charset="-122"/>
            </a:endParaRPr>
          </a:p>
        </p:txBody>
      </p:sp>
      <p:sp>
        <p:nvSpPr>
          <p:cNvPr id="13" name="矩形 16" title=""/>
          <p:cNvSpPr/>
          <p:nvPr>
            <p:custDataLst>
              <p:tags r:id="rId8"/>
            </p:custDataLst>
          </p:nvPr>
        </p:nvSpPr>
        <p:spPr>
          <a:xfrm>
            <a:off x="598882" y="4564980"/>
            <a:ext cx="7261402" cy="476669"/>
          </a:xfrm>
          <a:prstGeom prst="rect">
            <a:avLst/>
          </a:prstGeom>
        </p:spPr>
        <p:txBody>
          <a:bodyPr wrap="square">
            <a:spAutoFit/>
          </a:bodyPr>
          <a:lstStyle/>
          <a:p>
            <a:pPr>
              <a:lnSpc>
                <a:spcPct val="120000"/>
              </a:lnSpc>
            </a:pPr>
            <a:r>
              <a:rPr lang="en-US" altLang="zh-CN" sz="2400">
                <a:latin typeface="楷体" panose="02010609060101010101" charset="-122"/>
                <a:ea typeface="楷体" panose="02010609060101010101" charset="-122"/>
                <a:cs typeface="黑体" panose="02010609060101010101" charset="-122"/>
              </a:rPr>
              <a:t>①</a:t>
            </a:r>
            <a:r>
              <a:rPr lang="zh-CN" altLang="en-US" sz="2400">
                <a:latin typeface="楷体" panose="02010609060101010101" charset="-122"/>
                <a:ea typeface="楷体" panose="02010609060101010101" charset="-122"/>
                <a:cs typeface="黑体" panose="02010609060101010101" charset="-122"/>
              </a:rPr>
              <a:t>“大军北撤时我自己跟来的”，</a:t>
            </a:r>
            <a:r>
              <a:rPr lang="en-US" altLang="zh-CN" sz="2400">
                <a:latin typeface="楷体" panose="02010609060101010101" charset="-122"/>
                <a:ea typeface="楷体" panose="02010609060101010101" charset="-122"/>
                <a:cs typeface="黑体" panose="02010609060101010101" charset="-122"/>
              </a:rPr>
              <a:t>②</a:t>
            </a:r>
            <a:r>
              <a:rPr lang="zh-CN" altLang="en-US" sz="2400">
                <a:latin typeface="楷体" panose="02010609060101010101" charset="-122"/>
                <a:ea typeface="楷体" panose="02010609060101010101" charset="-122"/>
                <a:cs typeface="黑体" panose="02010609060101010101" charset="-122"/>
              </a:rPr>
              <a:t>为救战友而牺牲</a:t>
            </a:r>
            <a:endParaRPr lang="zh-CN" altLang="en-US" sz="2400">
              <a:latin typeface="楷体" panose="02010609060101010101" charset="-122"/>
              <a:ea typeface="楷体" panose="02010609060101010101" charset="-122"/>
              <a:cs typeface="黑体" panose="02010609060101010101" charset="-122"/>
            </a:endParaRPr>
          </a:p>
        </p:txBody>
      </p:sp>
      <p:sp>
        <p:nvSpPr>
          <p:cNvPr id="16" name="矩形 19" title=""/>
          <p:cNvSpPr/>
          <p:nvPr>
            <p:custDataLst>
              <p:tags r:id="rId9"/>
            </p:custDataLst>
          </p:nvPr>
        </p:nvSpPr>
        <p:spPr>
          <a:xfrm>
            <a:off x="600096" y="5143138"/>
            <a:ext cx="7203151" cy="476669"/>
          </a:xfrm>
          <a:prstGeom prst="rect">
            <a:avLst/>
          </a:prstGeom>
        </p:spPr>
        <p:txBody>
          <a:bodyPr wrap="square">
            <a:spAutoFit/>
          </a:bodyPr>
          <a:lstStyle/>
          <a:p>
            <a:pPr>
              <a:lnSpc>
                <a:spcPct val="120000"/>
              </a:lnSpc>
            </a:pPr>
            <a:r>
              <a:rPr lang="en-US" altLang="zh-CN" sz="2400">
                <a:latin typeface="楷体" panose="02010609060101010101" charset="-122"/>
                <a:ea typeface="楷体" panose="02010609060101010101" charset="-122"/>
              </a:rPr>
              <a:t>①</a:t>
            </a:r>
            <a:r>
              <a:rPr lang="zh-CN" altLang="en-US" sz="2400">
                <a:latin typeface="楷体" panose="02010609060101010101" charset="-122"/>
                <a:ea typeface="楷体" panose="02010609060101010101" charset="-122"/>
              </a:rPr>
              <a:t>步枪筒里的树枝和野菊花；</a:t>
            </a:r>
            <a:r>
              <a:rPr lang="en-US" altLang="zh-CN" sz="2400">
                <a:latin typeface="楷体" panose="02010609060101010101" charset="-122"/>
                <a:ea typeface="楷体" panose="02010609060101010101" charset="-122"/>
              </a:rPr>
              <a:t>②</a:t>
            </a:r>
            <a:r>
              <a:rPr lang="zh-CN" altLang="en-US" sz="2400">
                <a:latin typeface="楷体" panose="02010609060101010101" charset="-122"/>
                <a:ea typeface="楷体" panose="02010609060101010101" charset="-122"/>
              </a:rPr>
              <a:t>给我开饭的两个馒头</a:t>
            </a:r>
            <a:endParaRPr lang="zh-CN" altLang="en-US" sz="2400">
              <a:latin typeface="楷体" panose="02010609060101010101" charset="-122"/>
              <a:ea typeface="楷体" panose="02010609060101010101" charset="-122"/>
            </a:endParaRPr>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graphicFrame>
        <p:nvGraphicFramePr>
          <p:cNvPr id="2" name="表格 5" title=""/>
          <p:cNvGraphicFramePr>
            <a:graphicFrameLocks noGrp="1"/>
          </p:cNvGraphicFramePr>
          <p:nvPr>
            <p:custDataLst>
              <p:tags r:id="rId3"/>
            </p:custDataLst>
          </p:nvPr>
        </p:nvGraphicFramePr>
        <p:xfrm>
          <a:off x="515937" y="1717104"/>
          <a:ext cx="11160125" cy="4013346"/>
        </p:xfrm>
        <a:graphic>
          <a:graphicData uri="http://schemas.openxmlformats.org/drawingml/2006/table">
            <a:tbl>
              <a:tblPr firstRow="1" bandRow="1">
                <a:tableStyleId>{10A1B5D5-9B99-4C35-A422-299274C87663}</a:tableStyleId>
              </a:tblPr>
              <a:tblGrid>
                <a:gridCol w="7183633"/>
                <a:gridCol w="2281916"/>
              </a:tblGrid>
              <a:tr h="487680">
                <a:tc>
                  <a:txBody>
                    <a:bodyPr vert="horz" wrap="square"/>
                    <a:lstStyle/>
                    <a:p>
                      <a:pPr algn="ctr">
                        <a:lnSpc>
                          <a:spcPct val="100000"/>
                        </a:lnSpc>
                      </a:pPr>
                      <a:r>
                        <a:rPr lang="zh-CN" altLang="en-US" sz="2400" b="0">
                          <a:solidFill>
                            <a:schemeClr val="tx1"/>
                          </a:solidFill>
                          <a:latin typeface="微软雅黑" panose="020b0503020204020204" charset="-122"/>
                          <a:ea typeface="微软雅黑" panose="020b0503020204020204" charset="-122"/>
                        </a:rPr>
                        <a:t>原文情节</a:t>
                      </a:r>
                      <a:endParaRPr lang="zh-CN" altLang="en-US" sz="2400" b="0">
                        <a:solidFill>
                          <a:schemeClr val="tx1"/>
                        </a:solidFill>
                        <a:latin typeface="微软雅黑" panose="020b0503020204020204" charset="-122"/>
                        <a:ea typeface="微软雅黑" panose="020b050302020402020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00000"/>
                        </a:lnSpc>
                      </a:pPr>
                      <a:r>
                        <a:rPr lang="zh-CN" altLang="en-US" sz="2400" b="0">
                          <a:solidFill>
                            <a:schemeClr val="tx1"/>
                          </a:solidFill>
                          <a:latin typeface="微软雅黑" panose="020b0503020204020204" charset="-122"/>
                          <a:ea typeface="微软雅黑" panose="020b0503020204020204" charset="-122"/>
                        </a:rPr>
                        <a:t>形象特征</a:t>
                      </a:r>
                      <a:endParaRPr lang="zh-CN" altLang="en-US" sz="2400" b="0">
                        <a:solidFill>
                          <a:schemeClr val="tx1"/>
                        </a:solidFill>
                        <a:latin typeface="微软雅黑" panose="020b0503020204020204" charset="-122"/>
                        <a:ea typeface="微软雅黑" panose="020b050302020402020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72502">
                <a:tc>
                  <a:txBody>
                    <a:bodyPr vert="horz" wrap="square"/>
                    <a:lstStyle/>
                    <a:p>
                      <a:pPr algn="l">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90270">
                <a:tc>
                  <a:txBody>
                    <a:bodyPr vert="horz" wrap="square"/>
                    <a:lstStyle/>
                    <a:p>
                      <a:pPr algn="l">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04974">
                <a:tc>
                  <a:txBody>
                    <a:bodyPr vert="horz" wrap="square"/>
                    <a:lstStyle/>
                    <a:p>
                      <a:pPr algn="l">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53673">
                <a:tc>
                  <a:txBody>
                    <a:bodyPr vert="horz" wrap="square"/>
                    <a:lstStyle/>
                    <a:p>
                      <a:pPr algn="l">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04008">
                <a:tc>
                  <a:txBody>
                    <a:bodyPr vert="horz" wrap="square"/>
                    <a:lstStyle/>
                    <a:p>
                      <a:pPr algn="l">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vert="horz" wrap="square"/>
                    <a:lstStyle/>
                    <a:p>
                      <a:pPr algn="ctr">
                        <a:lnSpc>
                          <a:spcPct val="120000"/>
                        </a:lnSpc>
                      </a:pPr>
                      <a:endParaRPr lang="zh-CN" altLang="en-US" sz="2800">
                        <a:latin typeface="黑体" panose="02010609060101010101" charset="-122"/>
                        <a:ea typeface="黑体" panose="02010609060101010101"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矩形 4" title=""/>
          <p:cNvSpPr/>
          <p:nvPr>
            <p:custDataLst>
              <p:tags r:id="rId4"/>
            </p:custDataLst>
          </p:nvPr>
        </p:nvSpPr>
        <p:spPr>
          <a:xfrm>
            <a:off x="600392" y="371420"/>
            <a:ext cx="11095644" cy="534035"/>
          </a:xfrm>
          <a:prstGeom prst="rect">
            <a:avLst/>
          </a:prstGeom>
        </p:spPr>
        <p:txBody>
          <a:bodyPr wrap="square">
            <a:spAutoFit/>
          </a:bodyPr>
          <a:lstStyle/>
          <a:p>
            <a:pPr>
              <a:lnSpc>
                <a:spcPct val="120000"/>
              </a:lnSpc>
            </a:pPr>
            <a:r>
              <a:rPr lang="zh-CN" altLang="en-US" sz="2400">
                <a:latin typeface="微软雅黑" panose="020b0503020204020204" charset="-122"/>
                <a:ea typeface="微软雅黑" panose="020b0503020204020204" charset="-122"/>
              </a:rPr>
              <a:t>合作交流，把握小通讯员形象</a:t>
            </a:r>
            <a:endParaRPr lang="zh-CN" altLang="en-US" sz="2400">
              <a:latin typeface="微软雅黑" panose="020b0503020204020204" charset="-122"/>
              <a:ea typeface="微软雅黑" panose="020b0503020204020204" charset="-122"/>
            </a:endParaRPr>
          </a:p>
        </p:txBody>
      </p:sp>
      <p:sp>
        <p:nvSpPr>
          <p:cNvPr id="4" name="矩形 7" title=""/>
          <p:cNvSpPr/>
          <p:nvPr>
            <p:custDataLst>
              <p:tags r:id="rId5"/>
            </p:custDataLst>
          </p:nvPr>
        </p:nvSpPr>
        <p:spPr>
          <a:xfrm>
            <a:off x="595947" y="2238154"/>
            <a:ext cx="6482581" cy="461665"/>
          </a:xfrm>
          <a:prstGeom prst="rect">
            <a:avLst/>
          </a:prstGeom>
        </p:spPr>
        <p:txBody>
          <a:bodyPr wrap="square">
            <a:spAutoFit/>
          </a:bodyPr>
          <a:lstStyle/>
          <a:p>
            <a:r>
              <a:rPr lang="zh-CN" altLang="en-US" sz="2400">
                <a:latin typeface="楷体" panose="02010609060101010101" charset="-122"/>
                <a:ea typeface="楷体" panose="02010609060101010101" charset="-122"/>
                <a:cs typeface="黑体" panose="02010609060101010101" charset="-122"/>
              </a:rPr>
              <a:t>送“我”去包扎所的路上故意停下来等我</a:t>
            </a:r>
            <a:endParaRPr lang="zh-CN" altLang="en-US" sz="2400">
              <a:latin typeface="楷体" panose="02010609060101010101" charset="-122"/>
              <a:ea typeface="楷体" panose="02010609060101010101" charset="-122"/>
              <a:cs typeface="黑体" panose="02010609060101010101" charset="-122"/>
            </a:endParaRPr>
          </a:p>
        </p:txBody>
      </p:sp>
      <p:sp>
        <p:nvSpPr>
          <p:cNvPr id="6" name="矩形 9" title=""/>
          <p:cNvSpPr/>
          <p:nvPr>
            <p:custDataLst>
              <p:tags r:id="rId6"/>
            </p:custDataLst>
          </p:nvPr>
        </p:nvSpPr>
        <p:spPr>
          <a:xfrm>
            <a:off x="8207343" y="2294918"/>
            <a:ext cx="1415772" cy="476669"/>
          </a:xfrm>
          <a:prstGeom prst="rect">
            <a:avLst/>
          </a:prstGeom>
        </p:spPr>
        <p:txBody>
          <a:bodyPr wrap="none">
            <a:spAutoFit/>
          </a:bodyPr>
          <a:lstStyle/>
          <a:p>
            <a:pPr algn="ctr">
              <a:lnSpc>
                <a:spcPct val="120000"/>
              </a:lnSpc>
            </a:pPr>
            <a:r>
              <a:rPr lang="zh-CN" altLang="en-US" sz="2400">
                <a:solidFill>
                  <a:srgbClr val="FF0000"/>
                </a:solidFill>
                <a:latin typeface="楷体" panose="02010609060101010101" charset="-122"/>
                <a:ea typeface="楷体" panose="02010609060101010101" charset="-122"/>
              </a:rPr>
              <a:t>善解人意</a:t>
            </a:r>
            <a:endParaRPr lang="zh-CN" altLang="en-US" sz="2400">
              <a:solidFill>
                <a:srgbClr val="FF0000"/>
              </a:solidFill>
              <a:latin typeface="楷体" panose="02010609060101010101" charset="-122"/>
              <a:ea typeface="楷体" panose="02010609060101010101" charset="-122"/>
            </a:endParaRPr>
          </a:p>
        </p:txBody>
      </p:sp>
      <p:sp>
        <p:nvSpPr>
          <p:cNvPr id="7" name="矩形 10" title=""/>
          <p:cNvSpPr/>
          <p:nvPr>
            <p:custDataLst>
              <p:tags r:id="rId7"/>
            </p:custDataLst>
          </p:nvPr>
        </p:nvSpPr>
        <p:spPr>
          <a:xfrm>
            <a:off x="595947" y="2771705"/>
            <a:ext cx="6894727" cy="830997"/>
          </a:xfrm>
          <a:prstGeom prst="rect">
            <a:avLst/>
          </a:prstGeom>
        </p:spPr>
        <p:txBody>
          <a:bodyPr wrap="square">
            <a:spAutoFit/>
          </a:bodyPr>
          <a:lstStyle/>
          <a:p>
            <a:r>
              <a:rPr lang="zh-CN" altLang="en-US" sz="2400">
                <a:latin typeface="楷体" panose="02010609060101010101" charset="-122"/>
                <a:ea typeface="楷体" panose="02010609060101010101" charset="-122"/>
                <a:cs typeface="黑体" panose="02010609060101010101" charset="-122"/>
              </a:rPr>
              <a:t>“高挑挑的个子，块头不大</a:t>
            </a:r>
            <a:r>
              <a:rPr lang="en-US" altLang="zh-CN" sz="2400">
                <a:latin typeface="楷体" panose="02010609060101010101" charset="-122"/>
                <a:ea typeface="楷体" panose="02010609060101010101" charset="-122"/>
                <a:cs typeface="黑体" panose="02010609060101010101" charset="-122"/>
              </a:rPr>
              <a:t>……</a:t>
            </a:r>
            <a:r>
              <a:rPr lang="zh-CN" altLang="en-US" sz="2400">
                <a:latin typeface="楷体" panose="02010609060101010101" charset="-122"/>
                <a:ea typeface="楷体" panose="02010609060101010101" charset="-122"/>
                <a:cs typeface="黑体" panose="02010609060101010101" charset="-122"/>
              </a:rPr>
              <a:t>厚实的肩膀，穿一身洗淡的黄军装”</a:t>
            </a:r>
            <a:endParaRPr lang="zh-CN" altLang="en-US" sz="2400">
              <a:latin typeface="楷体" panose="02010609060101010101" charset="-122"/>
              <a:ea typeface="楷体" panose="02010609060101010101" charset="-122"/>
              <a:cs typeface="黑体" panose="02010609060101010101" charset="-122"/>
            </a:endParaRPr>
          </a:p>
        </p:txBody>
      </p:sp>
      <p:sp>
        <p:nvSpPr>
          <p:cNvPr id="9" name="矩形 12" title=""/>
          <p:cNvSpPr/>
          <p:nvPr>
            <p:custDataLst>
              <p:tags r:id="rId8"/>
            </p:custDataLst>
          </p:nvPr>
        </p:nvSpPr>
        <p:spPr>
          <a:xfrm>
            <a:off x="8207343" y="2982674"/>
            <a:ext cx="1415772" cy="476669"/>
          </a:xfrm>
          <a:prstGeom prst="rect">
            <a:avLst/>
          </a:prstGeom>
        </p:spPr>
        <p:txBody>
          <a:bodyPr wrap="none">
            <a:spAutoFit/>
          </a:bodyPr>
          <a:lstStyle/>
          <a:p>
            <a:pPr algn="ctr">
              <a:lnSpc>
                <a:spcPct val="120000"/>
              </a:lnSpc>
            </a:pPr>
            <a:r>
              <a:rPr lang="zh-CN" altLang="en-US" sz="2400">
                <a:solidFill>
                  <a:srgbClr val="FF0000"/>
                </a:solidFill>
                <a:latin typeface="楷体" panose="02010609060101010101" charset="-122"/>
                <a:ea typeface="楷体" panose="02010609060101010101" charset="-122"/>
              </a:rPr>
              <a:t>憨厚朴实</a:t>
            </a:r>
            <a:endParaRPr lang="zh-CN" altLang="en-US" sz="2400">
              <a:solidFill>
                <a:srgbClr val="FF0000"/>
              </a:solidFill>
              <a:latin typeface="楷体" panose="02010609060101010101" charset="-122"/>
              <a:ea typeface="楷体" panose="02010609060101010101" charset="-122"/>
            </a:endParaRPr>
          </a:p>
        </p:txBody>
      </p:sp>
      <p:sp>
        <p:nvSpPr>
          <p:cNvPr id="10" name="矩形 13" title=""/>
          <p:cNvSpPr/>
          <p:nvPr>
            <p:custDataLst>
              <p:tags r:id="rId9"/>
            </p:custDataLst>
          </p:nvPr>
        </p:nvSpPr>
        <p:spPr>
          <a:xfrm>
            <a:off x="595947" y="3662865"/>
            <a:ext cx="7099535" cy="830997"/>
          </a:xfrm>
          <a:prstGeom prst="rect">
            <a:avLst/>
          </a:prstGeom>
        </p:spPr>
        <p:txBody>
          <a:bodyPr wrap="square">
            <a:spAutoFit/>
          </a:bodyPr>
          <a:lstStyle/>
          <a:p>
            <a:r>
              <a:rPr lang="zh-CN" altLang="en-US" sz="2400">
                <a:latin typeface="楷体" panose="02010609060101010101" charset="-122"/>
                <a:ea typeface="楷体" panose="02010609060101010101" charset="-122"/>
                <a:cs typeface="黑体" panose="02010609060101010101" charset="-122"/>
              </a:rPr>
              <a:t>见我挨他坐下，局促不安，问他话时脸涨得通红“忸怩起来，两只手不停地数摸着皮腰带上的扣眼”</a:t>
            </a:r>
            <a:endParaRPr lang="zh-CN" altLang="en-US" sz="2400">
              <a:latin typeface="楷体" panose="02010609060101010101" charset="-122"/>
              <a:ea typeface="楷体" panose="02010609060101010101" charset="-122"/>
              <a:cs typeface="黑体" panose="02010609060101010101" charset="-122"/>
            </a:endParaRPr>
          </a:p>
        </p:txBody>
      </p:sp>
      <p:sp>
        <p:nvSpPr>
          <p:cNvPr id="12" name="矩形 15" title=""/>
          <p:cNvSpPr/>
          <p:nvPr>
            <p:custDataLst>
              <p:tags r:id="rId10"/>
            </p:custDataLst>
          </p:nvPr>
        </p:nvSpPr>
        <p:spPr>
          <a:xfrm>
            <a:off x="8207343" y="3838695"/>
            <a:ext cx="1723549" cy="476669"/>
          </a:xfrm>
          <a:prstGeom prst="rect">
            <a:avLst/>
          </a:prstGeom>
        </p:spPr>
        <p:txBody>
          <a:bodyPr wrap="none">
            <a:spAutoFit/>
          </a:bodyPr>
          <a:lstStyle/>
          <a:p>
            <a:pPr algn="ctr">
              <a:lnSpc>
                <a:spcPct val="120000"/>
              </a:lnSpc>
            </a:pPr>
            <a:r>
              <a:rPr lang="zh-CN" altLang="en-US" sz="2400">
                <a:solidFill>
                  <a:srgbClr val="FF0000"/>
                </a:solidFill>
                <a:latin typeface="楷体" panose="02010609060101010101" charset="-122"/>
                <a:ea typeface="楷体" panose="02010609060101010101" charset="-122"/>
              </a:rPr>
              <a:t>腼腆、害羞</a:t>
            </a:r>
            <a:endParaRPr lang="zh-CN" altLang="en-US" sz="2400">
              <a:solidFill>
                <a:srgbClr val="FF0000"/>
              </a:solidFill>
              <a:latin typeface="楷体" panose="02010609060101010101" charset="-122"/>
              <a:ea typeface="楷体" panose="02010609060101010101" charset="-122"/>
            </a:endParaRPr>
          </a:p>
        </p:txBody>
      </p:sp>
      <p:sp>
        <p:nvSpPr>
          <p:cNvPr id="13" name="矩形 16" title=""/>
          <p:cNvSpPr/>
          <p:nvPr>
            <p:custDataLst>
              <p:tags r:id="rId11"/>
            </p:custDataLst>
          </p:nvPr>
        </p:nvSpPr>
        <p:spPr>
          <a:xfrm>
            <a:off x="598882" y="4564980"/>
            <a:ext cx="7261402" cy="476669"/>
          </a:xfrm>
          <a:prstGeom prst="rect">
            <a:avLst/>
          </a:prstGeom>
        </p:spPr>
        <p:txBody>
          <a:bodyPr wrap="square">
            <a:spAutoFit/>
          </a:bodyPr>
          <a:lstStyle/>
          <a:p>
            <a:pPr>
              <a:lnSpc>
                <a:spcPct val="120000"/>
              </a:lnSpc>
            </a:pPr>
            <a:r>
              <a:rPr lang="en-US" altLang="zh-CN" sz="2400">
                <a:latin typeface="楷体" panose="02010609060101010101" charset="-122"/>
                <a:ea typeface="楷体" panose="02010609060101010101" charset="-122"/>
                <a:cs typeface="黑体" panose="02010609060101010101" charset="-122"/>
              </a:rPr>
              <a:t>①</a:t>
            </a:r>
            <a:r>
              <a:rPr lang="zh-CN" altLang="en-US" sz="2400">
                <a:latin typeface="楷体" panose="02010609060101010101" charset="-122"/>
                <a:ea typeface="楷体" panose="02010609060101010101" charset="-122"/>
                <a:cs typeface="黑体" panose="02010609060101010101" charset="-122"/>
              </a:rPr>
              <a:t>“大军北撤时我自己跟来的”，</a:t>
            </a:r>
            <a:r>
              <a:rPr lang="en-US" altLang="zh-CN" sz="2400">
                <a:latin typeface="楷体" panose="02010609060101010101" charset="-122"/>
                <a:ea typeface="楷体" panose="02010609060101010101" charset="-122"/>
                <a:cs typeface="黑体" panose="02010609060101010101" charset="-122"/>
              </a:rPr>
              <a:t>②</a:t>
            </a:r>
            <a:r>
              <a:rPr lang="zh-CN" altLang="en-US" sz="2400">
                <a:latin typeface="楷体" panose="02010609060101010101" charset="-122"/>
                <a:ea typeface="楷体" panose="02010609060101010101" charset="-122"/>
                <a:cs typeface="黑体" panose="02010609060101010101" charset="-122"/>
              </a:rPr>
              <a:t>为救战友而牺牲</a:t>
            </a:r>
            <a:endParaRPr lang="zh-CN" altLang="en-US" sz="2400">
              <a:latin typeface="楷体" panose="02010609060101010101" charset="-122"/>
              <a:ea typeface="楷体" panose="02010609060101010101" charset="-122"/>
              <a:cs typeface="黑体" panose="02010609060101010101" charset="-122"/>
            </a:endParaRPr>
          </a:p>
        </p:txBody>
      </p:sp>
      <p:sp>
        <p:nvSpPr>
          <p:cNvPr id="15" name="矩形 18" title=""/>
          <p:cNvSpPr/>
          <p:nvPr>
            <p:custDataLst>
              <p:tags r:id="rId12"/>
            </p:custDataLst>
          </p:nvPr>
        </p:nvSpPr>
        <p:spPr>
          <a:xfrm>
            <a:off x="8207343" y="4641940"/>
            <a:ext cx="800219" cy="476669"/>
          </a:xfrm>
          <a:prstGeom prst="rect">
            <a:avLst/>
          </a:prstGeom>
        </p:spPr>
        <p:txBody>
          <a:bodyPr wrap="none">
            <a:spAutoFit/>
          </a:bodyPr>
          <a:lstStyle/>
          <a:p>
            <a:pPr algn="ctr">
              <a:lnSpc>
                <a:spcPct val="120000"/>
              </a:lnSpc>
            </a:pPr>
            <a:r>
              <a:rPr lang="zh-CN" altLang="en-US" sz="2400">
                <a:solidFill>
                  <a:srgbClr val="FF0000"/>
                </a:solidFill>
                <a:latin typeface="楷体" panose="02010609060101010101" charset="-122"/>
                <a:ea typeface="楷体" panose="02010609060101010101" charset="-122"/>
              </a:rPr>
              <a:t>勇敢</a:t>
            </a:r>
            <a:endParaRPr lang="zh-CN" altLang="en-US" sz="2400">
              <a:solidFill>
                <a:srgbClr val="FF0000"/>
              </a:solidFill>
              <a:latin typeface="楷体" panose="02010609060101010101" charset="-122"/>
              <a:ea typeface="楷体" panose="02010609060101010101" charset="-122"/>
            </a:endParaRPr>
          </a:p>
        </p:txBody>
      </p:sp>
      <p:sp>
        <p:nvSpPr>
          <p:cNvPr id="16" name="矩形 19" title=""/>
          <p:cNvSpPr/>
          <p:nvPr>
            <p:custDataLst>
              <p:tags r:id="rId13"/>
            </p:custDataLst>
          </p:nvPr>
        </p:nvSpPr>
        <p:spPr>
          <a:xfrm>
            <a:off x="600096" y="5143138"/>
            <a:ext cx="7203151" cy="476669"/>
          </a:xfrm>
          <a:prstGeom prst="rect">
            <a:avLst/>
          </a:prstGeom>
        </p:spPr>
        <p:txBody>
          <a:bodyPr wrap="square">
            <a:spAutoFit/>
          </a:bodyPr>
          <a:lstStyle/>
          <a:p>
            <a:pPr>
              <a:lnSpc>
                <a:spcPct val="120000"/>
              </a:lnSpc>
            </a:pPr>
            <a:r>
              <a:rPr lang="en-US" altLang="zh-CN" sz="2400">
                <a:latin typeface="楷体" panose="02010609060101010101" charset="-122"/>
                <a:ea typeface="楷体" panose="02010609060101010101" charset="-122"/>
              </a:rPr>
              <a:t>①</a:t>
            </a:r>
            <a:r>
              <a:rPr lang="zh-CN" altLang="en-US" sz="2400">
                <a:latin typeface="楷体" panose="02010609060101010101" charset="-122"/>
                <a:ea typeface="楷体" panose="02010609060101010101" charset="-122"/>
              </a:rPr>
              <a:t>步枪筒里的树枝和野菊花；</a:t>
            </a:r>
            <a:r>
              <a:rPr lang="en-US" altLang="zh-CN" sz="2400">
                <a:latin typeface="楷体" panose="02010609060101010101" charset="-122"/>
                <a:ea typeface="楷体" panose="02010609060101010101" charset="-122"/>
              </a:rPr>
              <a:t>②</a:t>
            </a:r>
            <a:r>
              <a:rPr lang="zh-CN" altLang="en-US" sz="2400">
                <a:latin typeface="楷体" panose="02010609060101010101" charset="-122"/>
                <a:ea typeface="楷体" panose="02010609060101010101" charset="-122"/>
              </a:rPr>
              <a:t>给我开饭的两个馒头</a:t>
            </a:r>
            <a:endParaRPr lang="zh-CN" altLang="en-US" sz="2400">
              <a:latin typeface="楷体" panose="02010609060101010101" charset="-122"/>
              <a:ea typeface="楷体" panose="02010609060101010101" charset="-122"/>
            </a:endParaRPr>
          </a:p>
        </p:txBody>
      </p:sp>
      <p:sp>
        <p:nvSpPr>
          <p:cNvPr id="18" name="矩形 21" title=""/>
          <p:cNvSpPr/>
          <p:nvPr>
            <p:custDataLst>
              <p:tags r:id="rId14"/>
            </p:custDataLst>
          </p:nvPr>
        </p:nvSpPr>
        <p:spPr>
          <a:xfrm>
            <a:off x="7860289" y="5171387"/>
            <a:ext cx="2339102" cy="476669"/>
          </a:xfrm>
          <a:prstGeom prst="rect">
            <a:avLst/>
          </a:prstGeom>
        </p:spPr>
        <p:txBody>
          <a:bodyPr wrap="none">
            <a:spAutoFit/>
          </a:bodyPr>
          <a:lstStyle/>
          <a:p>
            <a:pPr algn="ctr">
              <a:lnSpc>
                <a:spcPct val="120000"/>
              </a:lnSpc>
            </a:pPr>
            <a:r>
              <a:rPr lang="zh-CN" altLang="en-US" sz="2400">
                <a:solidFill>
                  <a:srgbClr val="FF0000"/>
                </a:solidFill>
                <a:latin typeface="楷体" panose="02010609060101010101" charset="-122"/>
                <a:ea typeface="楷体" panose="02010609060101010101" charset="-122"/>
              </a:rPr>
              <a:t>热爱生活、体贴</a:t>
            </a:r>
            <a:endParaRPr lang="zh-CN" altLang="en-US" sz="2400">
              <a:solidFill>
                <a:srgbClr val="FF0000"/>
              </a:solidFill>
              <a:latin typeface="楷体" panose="02010609060101010101" charset="-122"/>
              <a:ea typeface="楷体" panose="0201060906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2" grpId="0"/>
      <p:bldP spid="15" grpId="0"/>
      <p:bldP spid="18"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5" name="文本框 4" title=""/>
          <p:cNvSpPr txBox="1"/>
          <p:nvPr>
            <p:custDataLst>
              <p:tags r:id="rId3"/>
            </p:custDataLst>
          </p:nvPr>
        </p:nvSpPr>
        <p:spPr>
          <a:xfrm>
            <a:off x="687070" y="1905635"/>
            <a:ext cx="10344785" cy="3046095"/>
          </a:xfrm>
          <a:prstGeom prst="rect">
            <a:avLst/>
          </a:prstGeom>
          <a:noFill/>
        </p:spPr>
        <p:txBody>
          <a:bodyPr wrap="square" rtlCol="0" anchor="t">
            <a:spAutoFit/>
          </a:bodyPr>
          <a:lstStyle/>
          <a:p>
            <a:r>
              <a:rPr lang="zh-CN" altLang="en-US" sz="3200">
                <a:latin typeface="楷体" panose="02010609060101010101" charset="-122"/>
                <a:ea typeface="楷体" panose="02010609060101010101" charset="-122"/>
                <a:cs typeface="楷体" panose="02010609060101010101" charset="-122"/>
              </a:rPr>
              <a:t>提示：通讯员羞涩腼腆、拘谨局促、朴实憨厚，因借不</a:t>
            </a:r>
            <a:endParaRPr lang="zh-CN" altLang="en-US" sz="3200">
              <a:latin typeface="楷体" panose="02010609060101010101" charset="-122"/>
              <a:ea typeface="楷体" panose="02010609060101010101" charset="-122"/>
              <a:cs typeface="楷体" panose="02010609060101010101" charset="-122"/>
            </a:endParaRPr>
          </a:p>
          <a:p>
            <a:r>
              <a:rPr lang="zh-CN" altLang="en-US" sz="3200">
                <a:latin typeface="楷体" panose="02010609060101010101" charset="-122"/>
                <a:ea typeface="楷体" panose="02010609060101010101" charset="-122"/>
                <a:cs typeface="楷体" panose="02010609060101010101" charset="-122"/>
              </a:rPr>
              <a:t>到被子而抱怨群众，与完美的战斗英雄的形象并不一致 </a:t>
            </a:r>
            <a:endParaRPr lang="zh-CN" altLang="en-US" sz="3200">
              <a:latin typeface="楷体" panose="02010609060101010101" charset="-122"/>
              <a:ea typeface="楷体" panose="02010609060101010101" charset="-122"/>
              <a:cs typeface="楷体" panose="02010609060101010101" charset="-122"/>
            </a:endParaRPr>
          </a:p>
          <a:p>
            <a:r>
              <a:rPr lang="zh-CN" altLang="en-US" sz="3200">
                <a:latin typeface="楷体" panose="02010609060101010101" charset="-122"/>
                <a:ea typeface="楷体" panose="02010609060101010101" charset="-122"/>
                <a:cs typeface="楷体" panose="02010609060101010101" charset="-122"/>
              </a:rPr>
              <a:t>“新媳妇”是一名农村妇女，性格羞涩，一开始并不愿意借出被子，有些封建思想，而“我”又娇气又顽皮，爱戏弄人，这些都与传统的英雄形象不太相符，但却都展示的真实的人性。这些形象也因为足够真实而熠熠生辉！</a:t>
            </a:r>
            <a:endParaRPr lang="zh-CN" altLang="en-US" sz="3200">
              <a:latin typeface="楷体" panose="02010609060101010101" charset="-122"/>
              <a:ea typeface="楷体" panose="02010609060101010101" charset="-122"/>
              <a:cs typeface="楷体" panose="02010609060101010101" charset="-122"/>
            </a:endParaRPr>
          </a:p>
        </p:txBody>
      </p:sp>
      <p:sp>
        <p:nvSpPr>
          <p:cNvPr id="8" name="圆角矩形 7" title=""/>
          <p:cNvSpPr/>
          <p:nvPr>
            <p:custDataLst>
              <p:tags r:id="rId4"/>
            </p:custDataLst>
          </p:nvPr>
        </p:nvSpPr>
        <p:spPr>
          <a:xfrm>
            <a:off x="363855" y="278130"/>
            <a:ext cx="4391660" cy="797560"/>
          </a:xfrm>
          <a:prstGeom prst="roundRect">
            <a:avLst/>
          </a:prstGeom>
          <a:noFill/>
          <a:ln>
            <a:solidFill>
              <a:srgbClr val="8E9B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title=""/>
          <p:cNvSpPr txBox="1"/>
          <p:nvPr>
            <p:custDataLst>
              <p:tags r:id="rId5"/>
            </p:custDataLst>
          </p:nvPr>
        </p:nvSpPr>
        <p:spPr>
          <a:xfrm>
            <a:off x="944245" y="368935"/>
            <a:ext cx="3738880" cy="706755"/>
          </a:xfrm>
          <a:prstGeom prst="rect">
            <a:avLst/>
          </a:prstGeom>
          <a:noFill/>
        </p:spPr>
        <p:txBody>
          <a:bodyPr wrap="none" rtlCol="0">
            <a:spAutoFit/>
          </a:bodyPr>
          <a:lstStyle/>
          <a:p>
            <a:r>
              <a:rPr lang="zh-CN" altLang="en-US" sz="4000">
                <a:latin typeface="楷体" panose="02010609060101010101" charset="-122"/>
                <a:ea typeface="楷体" panose="02010609060101010101" charset="-122"/>
              </a:rPr>
              <a:t>体悟真实的人性</a:t>
            </a:r>
            <a:endParaRPr lang="zh-CN" altLang="en-US" sz="4000">
              <a:latin typeface="楷体" panose="02010609060101010101" charset="-122"/>
              <a:ea typeface="楷体" panose="02010609060101010101" charset="-122"/>
            </a:endParaRP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6" name="内容占位符 5" title=""/>
          <p:cNvSpPr>
            <a:spLocks noGrp="1"/>
          </p:cNvSpPr>
          <p:nvPr>
            <p:ph idx="1"/>
            <p:custDataLst>
              <p:tags r:id="rId3"/>
            </p:custDataLst>
          </p:nvPr>
        </p:nvSpPr>
        <p:spPr>
          <a:xfrm>
            <a:off x="608330" y="1635760"/>
            <a:ext cx="11087100" cy="4759325"/>
          </a:xfrm>
        </p:spPr>
        <p:txBody>
          <a:bodyPr/>
          <a:lstStyle/>
          <a:p>
            <a:pPr marL="0" indent="0">
              <a:lnSpc>
                <a:spcPct val="150000"/>
              </a:lnSpc>
              <a:buNone/>
            </a:pPr>
            <a:r>
              <a:rPr lang="en-US" altLang="zh-CN" sz="3600">
                <a:latin typeface="楷体" panose="02010609060101010101" charset="-122"/>
                <a:ea typeface="楷体" panose="02010609060101010101" charset="-122"/>
                <a:cs typeface="楷体" panose="02010609060101010101" charset="-122"/>
              </a:rPr>
              <a:t>1.</a:t>
            </a:r>
            <a:r>
              <a:rPr lang="zh-CN" altLang="en-US" sz="3600">
                <a:latin typeface="楷体" panose="02010609060101010101" charset="-122"/>
                <a:ea typeface="楷体" panose="02010609060101010101" charset="-122"/>
                <a:cs typeface="楷体" panose="02010609060101010101" charset="-122"/>
              </a:rPr>
              <a:t>借助小说三要素知识，概括主要情节</a:t>
            </a:r>
            <a:endParaRPr lang="zh-CN" altLang="en-US" sz="3600">
              <a:latin typeface="楷体" panose="02010609060101010101" charset="-122"/>
              <a:ea typeface="楷体" panose="02010609060101010101" charset="-122"/>
              <a:cs typeface="楷体" panose="02010609060101010101" charset="-122"/>
            </a:endParaRPr>
          </a:p>
          <a:p>
            <a:pPr marL="0" indent="0">
              <a:lnSpc>
                <a:spcPct val="150000"/>
              </a:lnSpc>
              <a:buNone/>
            </a:pPr>
            <a:r>
              <a:rPr lang="en-US" altLang="zh-CN" sz="3600">
                <a:latin typeface="楷体" panose="02010609060101010101" charset="-122"/>
                <a:ea typeface="楷体" panose="02010609060101010101" charset="-122"/>
                <a:cs typeface="楷体" panose="02010609060101010101" charset="-122"/>
              </a:rPr>
              <a:t>2.</a:t>
            </a:r>
            <a:r>
              <a:rPr lang="zh-CN" altLang="en-US" sz="3600">
                <a:latin typeface="楷体" panose="02010609060101010101" charset="-122"/>
                <a:ea typeface="楷体" panose="02010609060101010101" charset="-122"/>
                <a:cs typeface="楷体" panose="02010609060101010101" charset="-122"/>
              </a:rPr>
              <a:t>鉴赏情节和细节，</a:t>
            </a:r>
            <a:r>
              <a:rPr lang="zh-CN" altLang="en-US" sz="3600">
                <a:latin typeface="楷体" panose="02010609060101010101" charset="-122"/>
                <a:ea typeface="楷体" panose="02010609060101010101" charset="-122"/>
                <a:cs typeface="楷体" panose="02010609060101010101" charset="-122"/>
                <a:sym typeface="+mn-ea"/>
              </a:rPr>
              <a:t>把握小说叙事和抒情的特点，体会小说的独特魅力</a:t>
            </a:r>
            <a:endParaRPr lang="zh-CN" altLang="en-US" sz="3600">
              <a:latin typeface="楷体" panose="02010609060101010101" charset="-122"/>
              <a:ea typeface="楷体" panose="02010609060101010101" charset="-122"/>
              <a:cs typeface="楷体" panose="02010609060101010101" charset="-122"/>
              <a:sym typeface="+mn-ea"/>
            </a:endParaRPr>
          </a:p>
          <a:p>
            <a:pPr marL="0" indent="0">
              <a:lnSpc>
                <a:spcPct val="150000"/>
              </a:lnSpc>
              <a:buNone/>
            </a:pPr>
            <a:r>
              <a:rPr lang="en-US" altLang="zh-CN" sz="3600">
                <a:latin typeface="楷体" panose="02010609060101010101" charset="-122"/>
                <a:ea typeface="楷体" panose="02010609060101010101" charset="-122"/>
                <a:cs typeface="楷体" panose="02010609060101010101" charset="-122"/>
              </a:rPr>
              <a:t>3.</a:t>
            </a:r>
            <a:r>
              <a:rPr lang="zh-CN" altLang="en-US" sz="3600">
                <a:latin typeface="楷体" panose="02010609060101010101" charset="-122"/>
                <a:ea typeface="楷体" panose="02010609060101010101" charset="-122"/>
                <a:cs typeface="楷体" panose="02010609060101010101" charset="-122"/>
              </a:rPr>
              <a:t>通过与传统战争小说的比较，探究“诗化小说”的特点，</a:t>
            </a:r>
            <a:endParaRPr lang="zh-CN" altLang="en-US" sz="3600">
              <a:latin typeface="楷体" panose="02010609060101010101" charset="-122"/>
              <a:ea typeface="楷体" panose="02010609060101010101" charset="-122"/>
              <a:cs typeface="楷体" panose="02010609060101010101" charset="-122"/>
            </a:endParaRPr>
          </a:p>
        </p:txBody>
      </p:sp>
      <p:sp>
        <p:nvSpPr>
          <p:cNvPr id="7" name="文本框 6" title=""/>
          <p:cNvSpPr txBox="1"/>
          <p:nvPr>
            <p:custDataLst>
              <p:tags r:id="rId4"/>
            </p:custDataLst>
          </p:nvPr>
        </p:nvSpPr>
        <p:spPr>
          <a:xfrm>
            <a:off x="608330" y="482600"/>
            <a:ext cx="4064000" cy="645160"/>
          </a:xfrm>
          <a:prstGeom prst="rect">
            <a:avLst/>
          </a:prstGeom>
          <a:solidFill>
            <a:schemeClr val="accent4">
              <a:lumMod val="40000"/>
              <a:lumOff val="60000"/>
            </a:schemeClr>
          </a:solidFill>
        </p:spPr>
        <p:txBody>
          <a:bodyPr wrap="square" rtlCol="0">
            <a:spAutoFit/>
          </a:bodyPr>
          <a:lstStyle/>
          <a:p>
            <a:pPr algn="ctr"/>
            <a:r>
              <a:rPr lang="zh-CN" altLang="en-US" sz="3600"/>
              <a:t>学习目标</a:t>
            </a:r>
            <a:endParaRPr lang="zh-CN" altLang="en-US" sz="3600"/>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bg1"/>
        </a:solidFill>
        <a:effectLst/>
      </p:bgPr>
    </p:bg>
    <p:spTree>
      <p:nvGrpSpPr>
        <p:cNvPr id="1" name=""/>
        <p:cNvGrpSpPr/>
        <p:nvPr>
          <p:custDataLst>
            <p:tags r:id="rId2"/>
          </p:custDataLst>
        </p:nvPr>
      </p:nvGrpSpPr>
      <p:grpSpPr>
        <a:xfrm>
          <a:off x="0" y="0"/>
          <a:ext cx="0" cy="0"/>
        </a:xfrm>
      </p:grpSpPr>
      <p:pic>
        <p:nvPicPr>
          <p:cNvPr id="2" name="图片 1" title=""/>
          <p:cNvPicPr>
            <a:picLocks noChangeAspect="1"/>
          </p:cNvPicPr>
          <p:nvPr>
            <p:custDataLst>
              <p:tags r:id="rId4"/>
            </p:custDataLst>
          </p:nvPr>
        </p:nvPicPr>
        <p:blipFill>
          <a:blip r:embed="rId3"/>
          <a:stretch>
            <a:fillRect/>
          </a:stretch>
        </p:blipFill>
        <p:spPr>
          <a:xfrm>
            <a:off x="0" y="1490345"/>
            <a:ext cx="3543300" cy="5250180"/>
          </a:xfrm>
          <a:prstGeom prst="rect">
            <a:avLst/>
          </a:prstGeom>
        </p:spPr>
      </p:pic>
      <p:sp>
        <p:nvSpPr>
          <p:cNvPr id="5" name="文本框 4" title=""/>
          <p:cNvSpPr txBox="1"/>
          <p:nvPr>
            <p:custDataLst>
              <p:tags r:id="rId5"/>
            </p:custDataLst>
          </p:nvPr>
        </p:nvSpPr>
        <p:spPr>
          <a:xfrm>
            <a:off x="831215" y="430530"/>
            <a:ext cx="3998595" cy="645160"/>
          </a:xfrm>
          <a:prstGeom prst="rect">
            <a:avLst/>
          </a:prstGeom>
          <a:noFill/>
        </p:spPr>
        <p:txBody>
          <a:bodyPr wrap="square" rtlCol="0">
            <a:spAutoFit/>
          </a:bodyPr>
          <a:lstStyle/>
          <a:p>
            <a:r>
              <a:rPr lang="zh-CN" altLang="en-US" sz="3600">
                <a:solidFill>
                  <a:srgbClr val="49600B"/>
                </a:solidFill>
                <a:sym typeface="+mn-ea"/>
              </a:rPr>
              <a:t>探究诗化小说特征</a:t>
            </a:r>
            <a:endParaRPr lang="zh-CN" altLang="en-US" sz="3600">
              <a:solidFill>
                <a:srgbClr val="49600B"/>
              </a:solidFill>
              <a:sym typeface="+mn-ea"/>
            </a:endParaRPr>
          </a:p>
        </p:txBody>
      </p:sp>
      <p:sp>
        <p:nvSpPr>
          <p:cNvPr id="3" name="矩形 2" title=""/>
          <p:cNvSpPr/>
          <p:nvPr>
            <p:custDataLst>
              <p:tags r:id="rId6"/>
            </p:custDataLst>
          </p:nvPr>
        </p:nvSpPr>
        <p:spPr>
          <a:xfrm>
            <a:off x="115570" y="118110"/>
            <a:ext cx="11998325" cy="6622415"/>
          </a:xfrm>
          <a:prstGeom prst="rect">
            <a:avLst/>
          </a:prstGeom>
          <a:noFill/>
          <a:ln>
            <a:solidFill>
              <a:srgbClr val="8E9B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圆角矩形 3" title=""/>
          <p:cNvSpPr/>
          <p:nvPr>
            <p:custDataLst>
              <p:tags r:id="rId7"/>
            </p:custDataLst>
          </p:nvPr>
        </p:nvSpPr>
        <p:spPr>
          <a:xfrm>
            <a:off x="438150" y="354330"/>
            <a:ext cx="4168775" cy="797560"/>
          </a:xfrm>
          <a:prstGeom prst="roundRect">
            <a:avLst/>
          </a:prstGeom>
          <a:noFill/>
          <a:ln>
            <a:solidFill>
              <a:srgbClr val="8E9B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85" name="Shape 2685" title=""/>
          <p:cNvSpPr/>
          <p:nvPr>
            <p:custDataLst>
              <p:tags r:id="rId8"/>
            </p:custDataLst>
          </p:nvPr>
        </p:nvSpPr>
        <p:spPr>
          <a:xfrm>
            <a:off x="21083588" y="2852738"/>
            <a:ext cx="558800" cy="558800"/>
          </a:xfrm>
          <a:custGeom>
            <a:cxnLst>
              <a:cxn ang="0">
                <a:pos x="wd2" y="hd2"/>
              </a:cxn>
              <a:cxn ang="5400000">
                <a:pos x="wd2" y="hd2"/>
              </a:cxn>
              <a:cxn ang="10800000">
                <a:pos x="wd2" y="hd2"/>
              </a:cxn>
              <a:cxn ang="16200000">
                <a:pos x="wd2" y="hd2"/>
              </a:cxn>
            </a:cxnLst>
            <a:rect l="0" t="0" r="r" b="b"/>
            <a:pathLst>
              <a:path w="21600" h="21600" extrusionOk="0">
                <a:moveTo>
                  <a:pt x="20618" y="19145"/>
                </a:moveTo>
                <a:cubicBezTo>
                  <a:pt x="20618" y="19959"/>
                  <a:pt x="19959" y="20618"/>
                  <a:pt x="19145" y="20618"/>
                </a:cubicBezTo>
                <a:cubicBezTo>
                  <a:pt x="18332" y="20618"/>
                  <a:pt x="17673" y="19959"/>
                  <a:pt x="17673" y="19145"/>
                </a:cubicBezTo>
                <a:lnTo>
                  <a:pt x="17673" y="14236"/>
                </a:lnTo>
                <a:cubicBezTo>
                  <a:pt x="17673" y="13424"/>
                  <a:pt x="18332" y="12764"/>
                  <a:pt x="19145" y="12764"/>
                </a:cubicBezTo>
                <a:cubicBezTo>
                  <a:pt x="19959" y="12764"/>
                  <a:pt x="20618" y="13424"/>
                  <a:pt x="20618" y="14236"/>
                </a:cubicBezTo>
                <a:cubicBezTo>
                  <a:pt x="20618" y="14236"/>
                  <a:pt x="20618" y="19145"/>
                  <a:pt x="20618" y="19145"/>
                </a:cubicBezTo>
                <a:close/>
                <a:moveTo>
                  <a:pt x="3927" y="14236"/>
                </a:moveTo>
                <a:lnTo>
                  <a:pt x="3927" y="19145"/>
                </a:lnTo>
                <a:cubicBezTo>
                  <a:pt x="3927" y="19959"/>
                  <a:pt x="3268" y="20618"/>
                  <a:pt x="2455" y="20618"/>
                </a:cubicBezTo>
                <a:cubicBezTo>
                  <a:pt x="1641" y="20618"/>
                  <a:pt x="982" y="19959"/>
                  <a:pt x="982" y="19145"/>
                </a:cubicBezTo>
                <a:lnTo>
                  <a:pt x="982" y="14236"/>
                </a:lnTo>
                <a:cubicBezTo>
                  <a:pt x="982" y="13424"/>
                  <a:pt x="1641" y="12764"/>
                  <a:pt x="2455" y="12764"/>
                </a:cubicBezTo>
                <a:cubicBezTo>
                  <a:pt x="3268" y="12764"/>
                  <a:pt x="3927" y="13424"/>
                  <a:pt x="3927" y="14236"/>
                </a:cubicBezTo>
                <a:moveTo>
                  <a:pt x="19636" y="11831"/>
                </a:moveTo>
                <a:lnTo>
                  <a:pt x="19636" y="5891"/>
                </a:lnTo>
                <a:cubicBezTo>
                  <a:pt x="19636" y="2638"/>
                  <a:pt x="16999" y="0"/>
                  <a:pt x="13745" y="0"/>
                </a:cubicBezTo>
                <a:lnTo>
                  <a:pt x="7855" y="0"/>
                </a:lnTo>
                <a:cubicBezTo>
                  <a:pt x="4601" y="0"/>
                  <a:pt x="1964" y="2638"/>
                  <a:pt x="1964" y="5891"/>
                </a:cubicBezTo>
                <a:lnTo>
                  <a:pt x="1964" y="11831"/>
                </a:lnTo>
                <a:cubicBezTo>
                  <a:pt x="843" y="12059"/>
                  <a:pt x="0" y="13049"/>
                  <a:pt x="0" y="14236"/>
                </a:cubicBezTo>
                <a:lnTo>
                  <a:pt x="0" y="19145"/>
                </a:lnTo>
                <a:cubicBezTo>
                  <a:pt x="0" y="20501"/>
                  <a:pt x="1099" y="21600"/>
                  <a:pt x="2455" y="21600"/>
                </a:cubicBezTo>
                <a:cubicBezTo>
                  <a:pt x="3810" y="21600"/>
                  <a:pt x="4909" y="20501"/>
                  <a:pt x="4909" y="19145"/>
                </a:cubicBezTo>
                <a:lnTo>
                  <a:pt x="4909" y="14236"/>
                </a:lnTo>
                <a:cubicBezTo>
                  <a:pt x="4909" y="13049"/>
                  <a:pt x="4066" y="12059"/>
                  <a:pt x="2945" y="11831"/>
                </a:cubicBezTo>
                <a:lnTo>
                  <a:pt x="2945" y="5891"/>
                </a:lnTo>
                <a:cubicBezTo>
                  <a:pt x="2945" y="3180"/>
                  <a:pt x="5144" y="982"/>
                  <a:pt x="7855" y="982"/>
                </a:cubicBezTo>
                <a:lnTo>
                  <a:pt x="13745" y="982"/>
                </a:lnTo>
                <a:cubicBezTo>
                  <a:pt x="16457" y="982"/>
                  <a:pt x="18655" y="3180"/>
                  <a:pt x="18655" y="5891"/>
                </a:cubicBezTo>
                <a:lnTo>
                  <a:pt x="18655" y="11831"/>
                </a:lnTo>
                <a:cubicBezTo>
                  <a:pt x="17534" y="12059"/>
                  <a:pt x="16691" y="13049"/>
                  <a:pt x="16691" y="14236"/>
                </a:cubicBezTo>
                <a:lnTo>
                  <a:pt x="16691" y="19145"/>
                </a:lnTo>
                <a:cubicBezTo>
                  <a:pt x="16691" y="20501"/>
                  <a:pt x="17790" y="21600"/>
                  <a:pt x="19145" y="21600"/>
                </a:cubicBezTo>
                <a:cubicBezTo>
                  <a:pt x="20501" y="21600"/>
                  <a:pt x="21600" y="20501"/>
                  <a:pt x="21600" y="19145"/>
                </a:cubicBezTo>
                <a:lnTo>
                  <a:pt x="21600" y="14236"/>
                </a:lnTo>
                <a:cubicBezTo>
                  <a:pt x="21600" y="13049"/>
                  <a:pt x="20757" y="12059"/>
                  <a:pt x="19636" y="11831"/>
                </a:cubicBezTo>
              </a:path>
            </a:pathLst>
          </a:custGeom>
          <a:solidFill>
            <a:srgbClr val="53585F"/>
          </a:solidFill>
          <a:ln w="12700">
            <a:miter lim="400000"/>
          </a:ln>
        </p:spPr>
        <p:txBody>
          <a:bodyPr lIns="38090" tIns="38090" rIns="38090" bIns="38090" anchor="ctr"/>
          <a:lstStyle/>
          <a:p>
            <a:pPr defTabSz="456565" fontAlgn="auto">
              <a:defRPr sz="3000" cap="none">
                <a:solidFill>
                  <a:srgbClr val="FFFFFF"/>
                </a:solidFill>
                <a:effectLst>
                  <a:outerShdw blurRad="38100" dist="12700" dir="5400000" rotWithShape="0">
                    <a:srgbClr val="000000">
                      <a:alpha val="50000"/>
                    </a:srgbClr>
                  </a:outerShdw>
                </a:effectLst>
                <a:latin typeface="Gill Sans" panose="020b0502020104020203"/>
                <a:ea typeface="Gill Sans" panose="020b0502020104020203"/>
                <a:cs typeface="Gill Sans" panose="020b0502020104020203"/>
                <a:sym typeface="Gill Sans" panose="020b0502020104020203"/>
              </a:defRPr>
            </a:pPr>
            <a:endParaRPr sz="3000" strike="noStrike" noProof="1"/>
          </a:p>
        </p:txBody>
      </p:sp>
      <p:sp>
        <p:nvSpPr>
          <p:cNvPr id="2705" name="Shape 2705" title=""/>
          <p:cNvSpPr/>
          <p:nvPr>
            <p:custDataLst>
              <p:tags r:id="rId9"/>
            </p:custDataLst>
          </p:nvPr>
        </p:nvSpPr>
        <p:spPr>
          <a:xfrm>
            <a:off x="21083588" y="4986338"/>
            <a:ext cx="558800" cy="558800"/>
          </a:xfrm>
          <a:custGeom>
            <a:cxnLst>
              <a:cxn ang="0">
                <a:pos x="wd2" y="hd2"/>
              </a:cxn>
              <a:cxn ang="5400000">
                <a:pos x="wd2" y="hd2"/>
              </a:cxn>
              <a:cxn ang="10800000">
                <a:pos x="wd2" y="hd2"/>
              </a:cxn>
              <a:cxn ang="16200000">
                <a:pos x="wd2" y="hd2"/>
              </a:cxn>
            </a:cxnLst>
            <a:rect l="0" t="0" r="r" b="b"/>
            <a:pathLst>
              <a:path w="21600" h="21600" extrusionOk="0">
                <a:moveTo>
                  <a:pt x="982" y="3820"/>
                </a:moveTo>
                <a:lnTo>
                  <a:pt x="7853" y="2877"/>
                </a:lnTo>
                <a:lnTo>
                  <a:pt x="7853" y="8838"/>
                </a:lnTo>
                <a:lnTo>
                  <a:pt x="982" y="8838"/>
                </a:lnTo>
                <a:cubicBezTo>
                  <a:pt x="982" y="8838"/>
                  <a:pt x="982" y="3820"/>
                  <a:pt x="982" y="3820"/>
                </a:cubicBezTo>
                <a:close/>
                <a:moveTo>
                  <a:pt x="0" y="9819"/>
                </a:moveTo>
                <a:lnTo>
                  <a:pt x="8835" y="9819"/>
                </a:lnTo>
                <a:lnTo>
                  <a:pt x="8835" y="1752"/>
                </a:lnTo>
                <a:lnTo>
                  <a:pt x="0" y="2964"/>
                </a:lnTo>
                <a:cubicBezTo>
                  <a:pt x="0" y="2964"/>
                  <a:pt x="0" y="9819"/>
                  <a:pt x="0" y="9819"/>
                </a:cubicBezTo>
                <a:close/>
                <a:moveTo>
                  <a:pt x="20618" y="8838"/>
                </a:moveTo>
                <a:lnTo>
                  <a:pt x="11771" y="8838"/>
                </a:lnTo>
                <a:lnTo>
                  <a:pt x="11771" y="2339"/>
                </a:lnTo>
                <a:lnTo>
                  <a:pt x="20618" y="1125"/>
                </a:lnTo>
                <a:cubicBezTo>
                  <a:pt x="20618" y="1125"/>
                  <a:pt x="20618" y="8838"/>
                  <a:pt x="20618" y="8838"/>
                </a:cubicBezTo>
                <a:close/>
                <a:moveTo>
                  <a:pt x="10789" y="1484"/>
                </a:moveTo>
                <a:lnTo>
                  <a:pt x="10789" y="9819"/>
                </a:lnTo>
                <a:lnTo>
                  <a:pt x="21600" y="9819"/>
                </a:lnTo>
                <a:lnTo>
                  <a:pt x="21600" y="0"/>
                </a:lnTo>
                <a:cubicBezTo>
                  <a:pt x="21600" y="0"/>
                  <a:pt x="10789" y="1484"/>
                  <a:pt x="10789" y="1484"/>
                </a:cubicBezTo>
                <a:close/>
                <a:moveTo>
                  <a:pt x="982" y="12763"/>
                </a:moveTo>
                <a:lnTo>
                  <a:pt x="7853" y="12763"/>
                </a:lnTo>
                <a:lnTo>
                  <a:pt x="7853" y="18722"/>
                </a:lnTo>
                <a:lnTo>
                  <a:pt x="982" y="17780"/>
                </a:lnTo>
                <a:cubicBezTo>
                  <a:pt x="982" y="17780"/>
                  <a:pt x="982" y="12763"/>
                  <a:pt x="982" y="12763"/>
                </a:cubicBezTo>
                <a:close/>
                <a:moveTo>
                  <a:pt x="0" y="18635"/>
                </a:moveTo>
                <a:lnTo>
                  <a:pt x="8835" y="19848"/>
                </a:lnTo>
                <a:lnTo>
                  <a:pt x="8835" y="11782"/>
                </a:lnTo>
                <a:lnTo>
                  <a:pt x="0" y="11782"/>
                </a:lnTo>
                <a:cubicBezTo>
                  <a:pt x="0" y="11782"/>
                  <a:pt x="0" y="18635"/>
                  <a:pt x="0" y="18635"/>
                </a:cubicBezTo>
                <a:close/>
                <a:moveTo>
                  <a:pt x="11771" y="12763"/>
                </a:moveTo>
                <a:lnTo>
                  <a:pt x="20618" y="12763"/>
                </a:lnTo>
                <a:lnTo>
                  <a:pt x="20618" y="20475"/>
                </a:lnTo>
                <a:lnTo>
                  <a:pt x="11771" y="19261"/>
                </a:lnTo>
                <a:cubicBezTo>
                  <a:pt x="11771" y="19261"/>
                  <a:pt x="11771" y="12763"/>
                  <a:pt x="11771" y="12763"/>
                </a:cubicBezTo>
                <a:close/>
                <a:moveTo>
                  <a:pt x="10789" y="20116"/>
                </a:moveTo>
                <a:lnTo>
                  <a:pt x="21600" y="21600"/>
                </a:lnTo>
                <a:lnTo>
                  <a:pt x="21600" y="11782"/>
                </a:lnTo>
                <a:lnTo>
                  <a:pt x="10789" y="11782"/>
                </a:lnTo>
                <a:cubicBezTo>
                  <a:pt x="10789" y="11782"/>
                  <a:pt x="10789" y="20116"/>
                  <a:pt x="10789" y="20116"/>
                </a:cubicBezTo>
                <a:close/>
              </a:path>
            </a:pathLst>
          </a:custGeom>
          <a:noFill/>
          <a:ln w="12700">
            <a:miter lim="400000"/>
          </a:ln>
        </p:spPr>
        <p:txBody>
          <a:bodyPr lIns="38090" tIns="38090" rIns="38090" bIns="38090" anchor="ctr"/>
          <a:lstStyle/>
          <a:p>
            <a:pPr defTabSz="456565" fontAlgn="auto">
              <a:defRPr sz="3000" cap="none">
                <a:solidFill>
                  <a:srgbClr val="FFFFFF"/>
                </a:solidFill>
                <a:effectLst>
                  <a:outerShdw blurRad="38100" dist="12700" dir="5400000" rotWithShape="0">
                    <a:srgbClr val="000000">
                      <a:alpha val="50000"/>
                    </a:srgbClr>
                  </a:outerShdw>
                </a:effectLst>
                <a:latin typeface="Gill Sans" panose="020b0502020104020203"/>
                <a:ea typeface="Gill Sans" panose="020b0502020104020203"/>
                <a:cs typeface="Gill Sans" panose="020b0502020104020203"/>
                <a:sym typeface="Gill Sans" panose="020b0502020104020203"/>
              </a:defRPr>
            </a:pPr>
            <a:endParaRPr sz="3000" strike="noStrike" noProof="1"/>
          </a:p>
        </p:txBody>
      </p:sp>
      <p:sp>
        <p:nvSpPr>
          <p:cNvPr id="32" name="矩形 31" title=""/>
          <p:cNvSpPr/>
          <p:nvPr>
            <p:custDataLst>
              <p:tags r:id="rId10"/>
            </p:custDataLst>
          </p:nvPr>
        </p:nvSpPr>
        <p:spPr>
          <a:xfrm>
            <a:off x="3655060" y="1490345"/>
            <a:ext cx="8144510" cy="4615815"/>
          </a:xfrm>
          <a:prstGeom prst="rect">
            <a:avLst/>
          </a:prstGeom>
        </p:spPr>
        <p:txBody>
          <a:bodyPr wrap="square">
            <a:spAutoFit/>
          </a:bodyPr>
          <a:lstStyle/>
          <a:p>
            <a:pPr algn="just">
              <a:lnSpc>
                <a:spcPct val="150000"/>
              </a:lnSpc>
            </a:pPr>
            <a:r>
              <a:rPr lang="zh-CN" altLang="en-US" sz="2800">
                <a:solidFill>
                  <a:srgbClr val="49600B"/>
                </a:solidFill>
                <a:latin typeface="楷体" panose="02010609060101010101" charset="-122"/>
                <a:ea typeface="楷体" panose="02010609060101010101" charset="-122"/>
                <a:cs typeface="楷体" panose="02010609060101010101" charset="-122"/>
              </a:rPr>
              <a:t>选材： 摒弃宏大叙事，裁剪时代背景下的生活小场景，为小说的诗化提供了可能</a:t>
            </a:r>
            <a:endParaRPr lang="zh-CN" altLang="en-US" sz="2800">
              <a:solidFill>
                <a:srgbClr val="49600B"/>
              </a:solidFill>
              <a:latin typeface="楷体" panose="02010609060101010101" charset="-122"/>
              <a:ea typeface="楷体" panose="02010609060101010101" charset="-122"/>
              <a:cs typeface="楷体" panose="02010609060101010101" charset="-122"/>
            </a:endParaRPr>
          </a:p>
          <a:p>
            <a:pPr algn="just">
              <a:lnSpc>
                <a:spcPct val="150000"/>
              </a:lnSpc>
            </a:pPr>
            <a:r>
              <a:rPr lang="zh-CN" altLang="en-US" sz="2800">
                <a:solidFill>
                  <a:srgbClr val="49600B"/>
                </a:solidFill>
                <a:latin typeface="楷体" panose="02010609060101010101" charset="-122"/>
                <a:ea typeface="楷体" panose="02010609060101010101" charset="-122"/>
                <a:cs typeface="楷体" panose="02010609060101010101" charset="-122"/>
              </a:rPr>
              <a:t>情节：淡化情节，节奏舒缓</a:t>
            </a:r>
            <a:endParaRPr lang="zh-CN" altLang="en-US" sz="2800">
              <a:solidFill>
                <a:srgbClr val="49600B"/>
              </a:solidFill>
              <a:latin typeface="楷体" panose="02010609060101010101" charset="-122"/>
              <a:ea typeface="楷体" panose="02010609060101010101" charset="-122"/>
              <a:cs typeface="楷体" panose="02010609060101010101" charset="-122"/>
            </a:endParaRPr>
          </a:p>
          <a:p>
            <a:pPr algn="just">
              <a:lnSpc>
                <a:spcPct val="150000"/>
              </a:lnSpc>
            </a:pPr>
            <a:r>
              <a:rPr lang="zh-CN" altLang="en-US" sz="2800">
                <a:solidFill>
                  <a:srgbClr val="49600B"/>
                </a:solidFill>
                <a:latin typeface="楷体" panose="02010609060101010101" charset="-122"/>
                <a:ea typeface="楷体" panose="02010609060101010101" charset="-122"/>
                <a:cs typeface="楷体" panose="02010609060101010101" charset="-122"/>
              </a:rPr>
              <a:t>人物：展现灵魂美、人情美</a:t>
            </a:r>
            <a:endParaRPr lang="zh-CN" altLang="en-US" sz="2800">
              <a:solidFill>
                <a:srgbClr val="49600B"/>
              </a:solidFill>
              <a:latin typeface="楷体" panose="02010609060101010101" charset="-122"/>
              <a:ea typeface="楷体" panose="02010609060101010101" charset="-122"/>
              <a:cs typeface="楷体" panose="02010609060101010101" charset="-122"/>
            </a:endParaRPr>
          </a:p>
          <a:p>
            <a:pPr algn="just">
              <a:lnSpc>
                <a:spcPct val="150000"/>
              </a:lnSpc>
            </a:pPr>
            <a:r>
              <a:rPr lang="zh-CN" altLang="en-US" sz="2800">
                <a:solidFill>
                  <a:srgbClr val="49600B"/>
                </a:solidFill>
                <a:latin typeface="楷体" panose="02010609060101010101" charset="-122"/>
                <a:ea typeface="楷体" panose="02010609060101010101" charset="-122"/>
                <a:cs typeface="楷体" panose="02010609060101010101" charset="-122"/>
              </a:rPr>
              <a:t>环境：意象具有象征和隐喻色彩，自然美与人性美融为一体</a:t>
            </a:r>
            <a:endParaRPr lang="zh-CN" altLang="en-US" sz="2800">
              <a:solidFill>
                <a:srgbClr val="49600B"/>
              </a:solidFill>
              <a:latin typeface="楷体" panose="02010609060101010101" charset="-122"/>
              <a:ea typeface="楷体" panose="02010609060101010101" charset="-122"/>
              <a:cs typeface="楷体" panose="02010609060101010101" charset="-122"/>
            </a:endParaRPr>
          </a:p>
          <a:p>
            <a:pPr algn="just">
              <a:lnSpc>
                <a:spcPct val="150000"/>
              </a:lnSpc>
            </a:pPr>
            <a:r>
              <a:rPr lang="zh-CN" altLang="en-US" sz="2800">
                <a:solidFill>
                  <a:srgbClr val="49600B"/>
                </a:solidFill>
                <a:latin typeface="楷体" panose="02010609060101010101" charset="-122"/>
                <a:ea typeface="楷体" panose="02010609060101010101" charset="-122"/>
                <a:cs typeface="楷体" panose="02010609060101010101" charset="-122"/>
              </a:rPr>
              <a:t>语言：富有音韵美和节奏感，传达出诗的韵味</a:t>
            </a:r>
            <a:endParaRPr lang="zh-CN" altLang="en-US" sz="2800">
              <a:solidFill>
                <a:srgbClr val="49600B"/>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2" name="文本框 1" title=""/>
          <p:cNvSpPr txBox="1"/>
          <p:nvPr>
            <p:custDataLst>
              <p:tags r:id="rId3"/>
            </p:custDataLst>
          </p:nvPr>
        </p:nvSpPr>
        <p:spPr>
          <a:xfrm>
            <a:off x="2715895" y="2152650"/>
            <a:ext cx="6621780" cy="1322070"/>
          </a:xfrm>
          <a:prstGeom prst="rect">
            <a:avLst/>
          </a:prstGeom>
          <a:noFill/>
        </p:spPr>
        <p:txBody>
          <a:bodyPr wrap="square" rtlCol="0">
            <a:spAutoFit/>
          </a:bodyPr>
          <a:lstStyle/>
          <a:p>
            <a:pPr algn="ctr"/>
            <a:r>
              <a:rPr lang="zh-CN" altLang="en-US" sz="8000" b="1" noProof="0">
                <a:ln>
                  <a:noFill/>
                </a:ln>
                <a:solidFill>
                  <a:srgbClr val="49600B"/>
                </a:solidFill>
                <a:effectLst/>
                <a:uLnTx/>
                <a:uFillTx/>
                <a:latin typeface="Calibri"/>
                <a:ea typeface="微软雅黑" panose="020b0503020204020204" charset="-122"/>
                <a:cs typeface="+mn-ea"/>
                <a:sym typeface="+mn-ea"/>
              </a:rPr>
              <a:t>感谢</a:t>
            </a:r>
            <a:endParaRPr lang="zh-CN" altLang="en-US" sz="8000" b="1" noProof="0">
              <a:ln>
                <a:noFill/>
              </a:ln>
              <a:solidFill>
                <a:srgbClr val="49600B"/>
              </a:solidFill>
              <a:effectLst/>
              <a:uLnTx/>
              <a:uFillTx/>
              <a:latin typeface="Calibri"/>
              <a:ea typeface="微软雅黑" panose="020b0503020204020204" charset="-122"/>
              <a:cs typeface="+mn-ea"/>
              <a:sym typeface="+mn-ea"/>
            </a:endParaRPr>
          </a:p>
        </p:txBody>
      </p:sp>
      <p:pic>
        <p:nvPicPr>
          <p:cNvPr id="3" name="图片 2" title=""/>
          <p:cNvPicPr>
            <a:picLocks noChangeAspect="1"/>
          </p:cNvPicPr>
          <p:nvPr>
            <p:custDataLst>
              <p:tags r:id="rId5"/>
            </p:custDataLst>
          </p:nvPr>
        </p:nvPicPr>
        <p:blipFill>
          <a:blip r:embed="rId4"/>
          <a:stretch>
            <a:fillRect/>
          </a:stretch>
        </p:blipFill>
        <p:spPr>
          <a:xfrm>
            <a:off x="10541000" y="0"/>
            <a:ext cx="1651000" cy="528955"/>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rotWithShape="1">
          <a:blip r:embed="rId5"/>
          <a:stretch>
            <a:fillRect/>
          </a:stretch>
        </a:blipFill>
        <a:effectLst/>
      </p:bgPr>
    </p:bg>
    <p:spTree>
      <p:nvGrpSpPr>
        <p:cNvPr id="1" name=""/>
        <p:cNvGrpSpPr/>
        <p:nvPr>
          <p:custDataLst>
            <p:tags r:id="rId2"/>
          </p:custDataLst>
        </p:nvPr>
      </p:nvGrpSpPr>
      <p:grpSpPr>
        <a:xfrm>
          <a:off x="0" y="0"/>
          <a:ext cx="0" cy="0"/>
        </a:xfrm>
      </p:grpSpPr>
      <p:sp>
        <p:nvSpPr>
          <p:cNvPr id="14" name="TextBox 111" title=""/>
          <p:cNvSpPr txBox="1">
            <a:spLocks noChangeArrowheads="1"/>
          </p:cNvSpPr>
          <p:nvPr>
            <p:custDataLst>
              <p:tags r:id="rId3"/>
            </p:custDataLst>
          </p:nvPr>
        </p:nvSpPr>
        <p:spPr bwMode="auto">
          <a:xfrm>
            <a:off x="1101090" y="1789430"/>
            <a:ext cx="7830820" cy="1407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ctr" eaLnBrk="1" hangingPunct="1">
              <a:lnSpc>
                <a:spcPct val="120000"/>
              </a:lnSpc>
            </a:pPr>
            <a:r>
              <a:rPr lang="zh-CN" altLang="en-US" sz="4400">
                <a:solidFill>
                  <a:srgbClr val="49600B"/>
                </a:solidFill>
                <a:latin typeface="华文中宋" panose="02010600040101010101" charset="-122"/>
                <a:ea typeface="华文中宋" panose="02010600040101010101" charset="-122"/>
                <a:cs typeface="华文中宋" panose="02010600040101010101" charset="-122"/>
              </a:rPr>
              <a:t>活动一</a:t>
            </a:r>
            <a:r>
              <a:rPr lang="en-US" altLang="zh-CN" sz="4400">
                <a:solidFill>
                  <a:srgbClr val="49600B"/>
                </a:solidFill>
                <a:latin typeface="华文中宋" panose="02010600040101010101" charset="-122"/>
                <a:ea typeface="华文中宋" panose="02010600040101010101" charset="-122"/>
                <a:cs typeface="华文中宋" panose="02010600040101010101" charset="-122"/>
              </a:rPr>
              <a:t>    </a:t>
            </a:r>
            <a:r>
              <a:rPr lang="zh-CN" altLang="en-US" sz="4400">
                <a:solidFill>
                  <a:srgbClr val="49600B"/>
                </a:solidFill>
                <a:latin typeface="华文中宋" panose="02010600040101010101" charset="-122"/>
                <a:ea typeface="华文中宋" panose="02010600040101010101" charset="-122"/>
                <a:cs typeface="华文中宋" panose="02010600040101010101" charset="-122"/>
              </a:rPr>
              <a:t>阅读小说</a:t>
            </a:r>
            <a:r>
              <a:rPr lang="en-US" altLang="zh-CN" sz="4400">
                <a:solidFill>
                  <a:srgbClr val="49600B"/>
                </a:solidFill>
                <a:latin typeface="华文中宋" panose="02010600040101010101" charset="-122"/>
                <a:ea typeface="华文中宋" panose="02010600040101010101" charset="-122"/>
                <a:cs typeface="华文中宋" panose="02010600040101010101" charset="-122"/>
              </a:rPr>
              <a:t>  </a:t>
            </a:r>
            <a:r>
              <a:rPr lang="zh-CN" altLang="en-US" sz="4400">
                <a:solidFill>
                  <a:srgbClr val="49600B"/>
                </a:solidFill>
                <a:latin typeface="华文中宋" panose="02010600040101010101" charset="-122"/>
                <a:ea typeface="华文中宋" panose="02010600040101010101" charset="-122"/>
                <a:cs typeface="华文中宋" panose="02010600040101010101" charset="-122"/>
              </a:rPr>
              <a:t>复述情节</a:t>
            </a:r>
            <a:endParaRPr lang="zh-CN" altLang="en-US" sz="4400">
              <a:solidFill>
                <a:srgbClr val="49600B"/>
              </a:solidFill>
              <a:latin typeface="华文中宋" panose="02010600040101010101" charset="-122"/>
              <a:ea typeface="华文中宋" panose="02010600040101010101" charset="-122"/>
              <a:cs typeface="华文中宋" panose="02010600040101010101" charset="-122"/>
            </a:endParaRPr>
          </a:p>
          <a:p>
            <a:pPr algn="ctr" eaLnBrk="1" hangingPunct="1">
              <a:lnSpc>
                <a:spcPct val="120000"/>
              </a:lnSpc>
            </a:pPr>
            <a:endParaRPr lang="en-US" altLang="zh-CN" sz="4400" baseline="-3000">
              <a:solidFill>
                <a:srgbClr val="49600B"/>
              </a:solidFill>
              <a:latin typeface="华文中宋" panose="02010600040101010101" charset="-122"/>
              <a:ea typeface="华文中宋" panose="02010600040101010101" charset="-122"/>
              <a:cs typeface="华文中宋" panose="02010600040101010101" charset="-122"/>
            </a:endParaRPr>
          </a:p>
        </p:txBody>
      </p:sp>
      <p:sp>
        <p:nvSpPr>
          <p:cNvPr id="3" name="TextBox 111" title=""/>
          <p:cNvSpPr txBox="1">
            <a:spLocks noChangeArrowheads="1"/>
          </p:cNvSpPr>
          <p:nvPr>
            <p:custDataLst>
              <p:tags r:id="rId4"/>
            </p:custDataLst>
          </p:nvPr>
        </p:nvSpPr>
        <p:spPr bwMode="auto">
          <a:xfrm>
            <a:off x="1445260" y="3196590"/>
            <a:ext cx="8444230" cy="1248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l" eaLnBrk="1" hangingPunct="1">
              <a:lnSpc>
                <a:spcPct val="120000"/>
              </a:lnSpc>
            </a:pPr>
            <a:r>
              <a:rPr lang="zh-CN" altLang="en-US" sz="3200">
                <a:solidFill>
                  <a:srgbClr val="49600B"/>
                </a:solidFill>
                <a:latin typeface="楷体" panose="02010609060101010101" charset="-122"/>
                <a:ea typeface="楷体" panose="02010609060101010101" charset="-122"/>
                <a:cs typeface="楷体" panose="02010609060101010101" charset="-122"/>
              </a:rPr>
              <a:t>借助小说三要素的相关知识，为小说分层，并以简洁的语句复述小说内容</a:t>
            </a:r>
            <a:r>
              <a:rPr lang="en-US" altLang="zh-CN" sz="3200">
                <a:solidFill>
                  <a:srgbClr val="49600B"/>
                </a:solidFill>
                <a:latin typeface="楷体" panose="02010609060101010101" charset="-122"/>
                <a:ea typeface="楷体" panose="02010609060101010101" charset="-122"/>
                <a:cs typeface="楷体" panose="02010609060101010101" charset="-122"/>
              </a:rPr>
              <a:t> </a:t>
            </a:r>
            <a:endParaRPr lang="en-US" altLang="zh-CN" sz="3200" baseline="-3000">
              <a:solidFill>
                <a:srgbClr val="49600B"/>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2" name="标题 1" title=""/>
          <p:cNvSpPr>
            <a:spLocks noGrp="1"/>
          </p:cNvSpPr>
          <p:nvPr>
            <p:ph type="title"/>
            <p:custDataLst>
              <p:tags r:id="rId3"/>
            </p:custDataLst>
          </p:nvPr>
        </p:nvSpPr>
        <p:spPr>
          <a:xfrm>
            <a:off x="493395" y="158115"/>
            <a:ext cx="2940685" cy="612140"/>
          </a:xfrm>
          <a:solidFill>
            <a:schemeClr val="accent6">
              <a:lumMod val="40000"/>
              <a:lumOff val="60000"/>
            </a:schemeClr>
          </a:solidFill>
          <a:ln>
            <a:noFill/>
          </a:ln>
        </p:spPr>
        <p:txBody>
          <a:bodyPr>
            <a:normAutofit/>
          </a:bodyPr>
          <a:lstStyle/>
          <a:p>
            <a:r>
              <a:rPr sz="3600">
                <a:solidFill>
                  <a:schemeClr val="accent4">
                    <a:lumMod val="50000"/>
                  </a:schemeClr>
                </a:solidFill>
                <a:effectLst/>
                <a:latin typeface="华文楷体" panose="02010600040101010101" charset="-122"/>
                <a:ea typeface="华文楷体" panose="02010600040101010101" charset="-122"/>
                <a:sym typeface="+mn-ea"/>
              </a:rPr>
              <a:t>情节梳理</a:t>
            </a:r>
            <a:endParaRPr lang="zh-CN" altLang="en-US" sz="3600">
              <a:solidFill>
                <a:schemeClr val="accent4">
                  <a:lumMod val="50000"/>
                </a:schemeClr>
              </a:solidFill>
              <a:effectLst/>
              <a:latin typeface="华文楷体" panose="02010600040101010101" charset="-122"/>
              <a:ea typeface="华文楷体" panose="02010600040101010101" charset="-122"/>
              <a:sym typeface="+mn-ea"/>
            </a:endParaRPr>
          </a:p>
        </p:txBody>
      </p:sp>
      <p:sp>
        <p:nvSpPr>
          <p:cNvPr id="5" name="内容占位符 4" title=""/>
          <p:cNvSpPr/>
          <p:nvPr>
            <p:ph idx="1"/>
            <p:custDataLst>
              <p:tags r:id="rId4"/>
            </p:custDataLst>
          </p:nvPr>
        </p:nvSpPr>
        <p:spPr>
          <a:xfrm>
            <a:off x="317457" y="1170948"/>
            <a:ext cx="10852237" cy="5388907"/>
          </a:xfrm>
        </p:spPr>
        <p:txBody>
          <a:bodyPr>
            <a:scene3d>
              <a:camera prst="orthographicFront"/>
              <a:lightRig rig="threePt" dir="t"/>
            </a:scene3d>
          </a:bodyPr>
          <a:lstStyle/>
          <a:p>
            <a:pPr marL="0" indent="0">
              <a:buNone/>
            </a:pPr>
            <a:r>
              <a:rPr lang="en-US" altLang="zh-CN" sz="2800">
                <a:solidFill>
                  <a:schemeClr val="tx1"/>
                </a:solidFill>
                <a:effectLst>
                  <a:outerShdw blurRad="38100" dist="19050" dir="2700000" algn="tl" rotWithShape="0">
                    <a:schemeClr val="dk1">
                      <a:alpha val="40000"/>
                      <a:alpha val="40000"/>
                    </a:schemeClr>
                  </a:outerShdw>
                </a:effectLst>
              </a:rPr>
              <a:t>1.</a:t>
            </a:r>
            <a:r>
              <a:rPr lang="zh-CN" altLang="en-US" sz="2800">
                <a:solidFill>
                  <a:schemeClr val="tx1"/>
                </a:solidFill>
                <a:effectLst>
                  <a:outerShdw blurRad="38100" dist="19050" dir="2700000" algn="tl" rotWithShape="0">
                    <a:schemeClr val="dk1">
                      <a:alpha val="40000"/>
                      <a:alpha val="40000"/>
                    </a:schemeClr>
                  </a:outerShdw>
                </a:effectLst>
              </a:rPr>
              <a:t>开端：</a:t>
            </a:r>
            <a:r>
              <a:rPr lang="zh-CN" altLang="en-US" sz="2400">
                <a:solidFill>
                  <a:schemeClr val="tx1"/>
                </a:solidFill>
                <a:effectLst>
                  <a:outerShdw blurRad="38100" dist="19050" dir="2700000" algn="tl" rotWithShape="0">
                    <a:schemeClr val="dk1">
                      <a:alpha val="40000"/>
                      <a:alpha val="40000"/>
                    </a:schemeClr>
                  </a:outerShdw>
                </a:effectLst>
              </a:rPr>
              <a:t>通讯员带我去包扎所途中的事</a:t>
            </a:r>
            <a:endParaRPr lang="zh-CN" altLang="en-US" sz="2800">
              <a:solidFill>
                <a:schemeClr val="tx1"/>
              </a:solidFill>
              <a:effectLst>
                <a:outerShdw blurRad="38100" dist="19050" dir="2700000" algn="tl" rotWithShape="0">
                  <a:schemeClr val="dk1">
                    <a:alpha val="40000"/>
                    <a:alpha val="40000"/>
                  </a:schemeClr>
                </a:outerShdw>
              </a:effectLst>
            </a:endParaRPr>
          </a:p>
          <a:p>
            <a:endParaRPr lang="zh-CN" altLang="en-US" sz="2800">
              <a:solidFill>
                <a:schemeClr val="tx1"/>
              </a:solidFill>
              <a:effectLst>
                <a:outerShdw blurRad="38100" dist="19050" dir="2700000" algn="tl" rotWithShape="0">
                  <a:schemeClr val="dk1">
                    <a:alpha val="40000"/>
                    <a:alpha val="40000"/>
                  </a:schemeClr>
                </a:outerShdw>
              </a:effectLst>
            </a:endParaRPr>
          </a:p>
        </p:txBody>
      </p:sp>
      <p:sp>
        <p:nvSpPr>
          <p:cNvPr id="6" name="文本框 5" title=""/>
          <p:cNvSpPr txBox="1"/>
          <p:nvPr>
            <p:custDataLst>
              <p:tags r:id="rId5"/>
            </p:custDataLst>
          </p:nvPr>
        </p:nvSpPr>
        <p:spPr>
          <a:xfrm>
            <a:off x="317500" y="1925955"/>
            <a:ext cx="4674235" cy="521970"/>
          </a:xfrm>
          <a:prstGeom prst="rect">
            <a:avLst/>
          </a:prstGeom>
          <a:noFill/>
        </p:spPr>
        <p:txBody>
          <a:bodyPr wrap="square" rtlCol="0">
            <a:spAutoFit/>
          </a:bodyPr>
          <a:lstStyle/>
          <a:p>
            <a:r>
              <a:rPr lang="en-US" altLang="zh-CN" sz="2800">
                <a:solidFill>
                  <a:schemeClr val="tx1"/>
                </a:solidFill>
              </a:rPr>
              <a:t>2.</a:t>
            </a:r>
            <a:r>
              <a:rPr lang="zh-CN" altLang="en-US" sz="2800">
                <a:solidFill>
                  <a:schemeClr val="tx1"/>
                </a:solidFill>
              </a:rPr>
              <a:t>发展：</a:t>
            </a:r>
            <a:r>
              <a:rPr lang="en-US" altLang="zh-CN" sz="2400">
                <a:solidFill>
                  <a:schemeClr val="tx1"/>
                </a:solidFill>
              </a:rPr>
              <a:t> </a:t>
            </a:r>
            <a:r>
              <a:rPr lang="zh-CN" altLang="en-US" sz="2400">
                <a:solidFill>
                  <a:schemeClr val="tx1"/>
                </a:solidFill>
              </a:rPr>
              <a:t>通讯员和我去借被子</a:t>
            </a:r>
            <a:endParaRPr lang="zh-CN" altLang="en-US" sz="2400">
              <a:solidFill>
                <a:schemeClr val="tx1"/>
              </a:solidFill>
            </a:endParaRPr>
          </a:p>
        </p:txBody>
      </p:sp>
      <p:sp>
        <p:nvSpPr>
          <p:cNvPr id="7" name="文本框 6" title=""/>
          <p:cNvSpPr txBox="1"/>
          <p:nvPr>
            <p:custDataLst>
              <p:tags r:id="rId6"/>
            </p:custDataLst>
          </p:nvPr>
        </p:nvSpPr>
        <p:spPr>
          <a:xfrm>
            <a:off x="432435" y="4072890"/>
            <a:ext cx="4443730" cy="891540"/>
          </a:xfrm>
          <a:prstGeom prst="rect">
            <a:avLst/>
          </a:prstGeom>
          <a:noFill/>
        </p:spPr>
        <p:txBody>
          <a:bodyPr wrap="square" rtlCol="0">
            <a:spAutoFit/>
          </a:bodyPr>
          <a:lstStyle/>
          <a:p>
            <a:r>
              <a:rPr lang="en-US" sz="2800">
                <a:solidFill>
                  <a:schemeClr val="tx1"/>
                </a:solidFill>
              </a:rPr>
              <a:t>4.</a:t>
            </a:r>
            <a:r>
              <a:rPr lang="zh-CN" altLang="en-US" sz="2800">
                <a:solidFill>
                  <a:schemeClr val="tx1"/>
                </a:solidFill>
              </a:rPr>
              <a:t>结局</a:t>
            </a:r>
            <a:r>
              <a:rPr lang="zh-CN" altLang="en-US" sz="2400">
                <a:solidFill>
                  <a:schemeClr val="tx1"/>
                </a:solidFill>
              </a:rPr>
              <a:t>：</a:t>
            </a:r>
            <a:r>
              <a:rPr lang="en-US" altLang="zh-CN" sz="2400">
                <a:solidFill>
                  <a:schemeClr val="tx1"/>
                </a:solidFill>
              </a:rPr>
              <a:t> </a:t>
            </a:r>
            <a:r>
              <a:rPr lang="zh-CN" altLang="en-US" sz="2400">
                <a:solidFill>
                  <a:schemeClr val="tx1"/>
                </a:solidFill>
              </a:rPr>
              <a:t>新媳妇为通讯员献出并盖上自己的新被子</a:t>
            </a:r>
            <a:endParaRPr lang="zh-CN" altLang="en-US" sz="2400">
              <a:solidFill>
                <a:schemeClr val="tx1"/>
              </a:solidFill>
            </a:endParaRPr>
          </a:p>
        </p:txBody>
      </p:sp>
      <p:sp>
        <p:nvSpPr>
          <p:cNvPr id="8" name="文本框 7" title=""/>
          <p:cNvSpPr txBox="1"/>
          <p:nvPr>
            <p:custDataLst>
              <p:tags r:id="rId7"/>
            </p:custDataLst>
          </p:nvPr>
        </p:nvSpPr>
        <p:spPr>
          <a:xfrm>
            <a:off x="317500" y="2748280"/>
            <a:ext cx="6450330" cy="891540"/>
          </a:xfrm>
          <a:prstGeom prst="rect">
            <a:avLst/>
          </a:prstGeom>
          <a:noFill/>
        </p:spPr>
        <p:txBody>
          <a:bodyPr wrap="square" rtlCol="0">
            <a:spAutoFit/>
          </a:bodyPr>
          <a:lstStyle/>
          <a:p>
            <a:r>
              <a:rPr lang="en-US" sz="2800">
                <a:solidFill>
                  <a:schemeClr val="tx1"/>
                </a:solidFill>
              </a:rPr>
              <a:t>3.</a:t>
            </a:r>
            <a:r>
              <a:rPr lang="zh-CN" altLang="en-US" sz="2800">
                <a:solidFill>
                  <a:schemeClr val="tx1"/>
                </a:solidFill>
              </a:rPr>
              <a:t>高潮：</a:t>
            </a:r>
            <a:r>
              <a:rPr lang="zh-CN" altLang="en-US" sz="2400">
                <a:solidFill>
                  <a:schemeClr val="tx1"/>
                </a:solidFill>
              </a:rPr>
              <a:t>总攻开始，通讯员牺牲，新媳妇给通讯员缝衣</a:t>
            </a:r>
            <a:endParaRPr lang="zh-CN" altLang="en-US" sz="2400">
              <a:solidFill>
                <a:schemeClr val="tx1"/>
              </a:solidFill>
            </a:endParaRPr>
          </a:p>
        </p:txBody>
      </p:sp>
      <p:pic>
        <p:nvPicPr>
          <p:cNvPr id="100" name="图片 99" title=""/>
          <p:cNvPicPr>
            <a:picLocks noChangeAspect="1"/>
          </p:cNvPicPr>
          <p:nvPr>
            <p:custDataLst>
              <p:tags r:id="rId9"/>
            </p:custDataLst>
          </p:nvPr>
        </p:nvPicPr>
        <p:blipFill>
          <a:blip r:embed="rId8"/>
          <a:stretch>
            <a:fillRect/>
          </a:stretch>
        </p:blipFill>
        <p:spPr>
          <a:xfrm>
            <a:off x="8118475" y="4464685"/>
            <a:ext cx="4073525" cy="2296795"/>
          </a:xfrm>
          <a:prstGeom prst="rect">
            <a:avLst/>
          </a:prstGeom>
          <a:noFill/>
          <a:ln w="9525">
            <a:noFill/>
          </a:ln>
        </p:spPr>
      </p:pic>
    </p:spTree>
    <p:custDataLst>
      <p:tags r:id="rId10"/>
    </p:custDataLst>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7"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2" name="标题 1" title=""/>
          <p:cNvSpPr>
            <a:spLocks noGrp="1"/>
          </p:cNvSpPr>
          <p:nvPr>
            <p:ph type="title"/>
            <p:custDataLst>
              <p:tags r:id="rId3"/>
            </p:custDataLst>
          </p:nvPr>
        </p:nvSpPr>
        <p:spPr>
          <a:xfrm>
            <a:off x="494665" y="654050"/>
            <a:ext cx="11202670" cy="1802130"/>
          </a:xfrm>
          <a:solidFill>
            <a:schemeClr val="accent6">
              <a:lumMod val="20000"/>
              <a:lumOff val="80000"/>
            </a:schemeClr>
          </a:solidFill>
          <a:ln>
            <a:solidFill>
              <a:schemeClr val="accent6">
                <a:lumMod val="20000"/>
                <a:lumOff val="80000"/>
              </a:schemeClr>
            </a:solidFill>
          </a:ln>
        </p:spPr>
        <p:txBody>
          <a:bodyPr>
            <a:normAutofit/>
          </a:bodyPr>
          <a:lstStyle/>
          <a:p>
            <a:r>
              <a:rPr lang="zh-CN" altLang="en-US" sz="3600">
                <a:solidFill>
                  <a:schemeClr val="accent4">
                    <a:lumMod val="50000"/>
                  </a:schemeClr>
                </a:solidFill>
                <a:effectLst/>
                <a:latin typeface="华文楷体" panose="02010600040101010101" charset="-122"/>
                <a:ea typeface="华文楷体" panose="02010600040101010101" charset="-122"/>
                <a:sym typeface="+mn-ea"/>
              </a:rPr>
              <a:t>思考：相比于初中读过的小说（欧亨利、契诃夫等作品），《百合花》在情节安排有何不同之处？</a:t>
            </a:r>
            <a:endParaRPr lang="zh-CN" altLang="en-US" sz="3600">
              <a:solidFill>
                <a:schemeClr val="accent4">
                  <a:lumMod val="50000"/>
                </a:schemeClr>
              </a:solidFill>
              <a:effectLst/>
              <a:latin typeface="华文楷体" panose="02010600040101010101" charset="-122"/>
              <a:ea typeface="华文楷体" panose="02010600040101010101" charset="-122"/>
              <a:sym typeface="+mn-ea"/>
            </a:endParaRPr>
          </a:p>
        </p:txBody>
      </p:sp>
      <p:pic>
        <p:nvPicPr>
          <p:cNvPr id="100" name="图片 99" title=""/>
          <p:cNvPicPr>
            <a:picLocks noChangeAspect="1"/>
          </p:cNvPicPr>
          <p:nvPr>
            <p:custDataLst>
              <p:tags r:id="rId5"/>
            </p:custDataLst>
          </p:nvPr>
        </p:nvPicPr>
        <p:blipFill>
          <a:blip r:embed="rId4"/>
          <a:stretch>
            <a:fillRect/>
          </a:stretch>
        </p:blipFill>
        <p:spPr>
          <a:xfrm>
            <a:off x="8118475" y="4464685"/>
            <a:ext cx="4073525" cy="2296795"/>
          </a:xfrm>
          <a:prstGeom prst="rect">
            <a:avLst/>
          </a:prstGeom>
          <a:noFill/>
          <a:ln w="9525">
            <a:noFill/>
          </a:ln>
        </p:spPr>
      </p:pic>
      <p:sp>
        <p:nvSpPr>
          <p:cNvPr id="4" name="文本框 3" title=""/>
          <p:cNvSpPr txBox="1"/>
          <p:nvPr>
            <p:custDataLst>
              <p:tags r:id="rId6"/>
            </p:custDataLst>
          </p:nvPr>
        </p:nvSpPr>
        <p:spPr>
          <a:xfrm>
            <a:off x="1115695" y="3834765"/>
            <a:ext cx="7449185" cy="2030095"/>
          </a:xfrm>
          <a:prstGeom prst="rect">
            <a:avLst/>
          </a:prstGeom>
          <a:noFill/>
        </p:spPr>
        <p:txBody>
          <a:bodyPr wrap="square" rtlCol="0">
            <a:spAutoFit/>
          </a:bodyPr>
          <a:lstStyle/>
          <a:p>
            <a:pPr>
              <a:lnSpc>
                <a:spcPct val="150000"/>
              </a:lnSpc>
            </a:pPr>
            <a:r>
              <a:rPr lang="zh-CN" altLang="en-US" sz="2800">
                <a:latin typeface="楷体" panose="02010609060101010101" charset="-122"/>
                <a:ea typeface="楷体" panose="02010609060101010101" charset="-122"/>
              </a:rPr>
              <a:t>提示：《百合花》的情节比较单纯，情节运行时没有强烈的矛盾和冲突，节奏较慢，抒情意味较强。</a:t>
            </a:r>
            <a:endParaRPr lang="zh-CN" altLang="en-US" sz="2800">
              <a:latin typeface="楷体" panose="02010609060101010101" charset="-122"/>
              <a:ea typeface="楷体" panose="02010609060101010101" charset="-122"/>
            </a:endParaRPr>
          </a:p>
        </p:txBody>
      </p:sp>
    </p:spTree>
    <p:custDataLst>
      <p:tags r:id="rId7"/>
    </p:custDataLst>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rotWithShape="1">
          <a:blip r:embed="rId5"/>
          <a:stretch>
            <a:fillRect/>
          </a:stretch>
        </a:blipFill>
        <a:effectLst/>
      </p:bgPr>
    </p:bg>
    <p:spTree>
      <p:nvGrpSpPr>
        <p:cNvPr id="1" name=""/>
        <p:cNvGrpSpPr/>
        <p:nvPr>
          <p:custDataLst>
            <p:tags r:id="rId2"/>
          </p:custDataLst>
        </p:nvPr>
      </p:nvGrpSpPr>
      <p:grpSpPr>
        <a:xfrm>
          <a:off x="0" y="0"/>
          <a:ext cx="0" cy="0"/>
        </a:xfrm>
      </p:grpSpPr>
      <p:sp>
        <p:nvSpPr>
          <p:cNvPr id="14" name="TextBox 111" title=""/>
          <p:cNvSpPr txBox="1">
            <a:spLocks noChangeArrowheads="1"/>
          </p:cNvSpPr>
          <p:nvPr>
            <p:custDataLst>
              <p:tags r:id="rId3"/>
            </p:custDataLst>
          </p:nvPr>
        </p:nvSpPr>
        <p:spPr bwMode="auto">
          <a:xfrm>
            <a:off x="852170" y="1595120"/>
            <a:ext cx="8691880" cy="1407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ctr" eaLnBrk="1" hangingPunct="1">
              <a:lnSpc>
                <a:spcPct val="120000"/>
              </a:lnSpc>
            </a:pPr>
            <a:r>
              <a:rPr lang="zh-CN" altLang="en-US" sz="4400">
                <a:solidFill>
                  <a:srgbClr val="49600B"/>
                </a:solidFill>
                <a:latin typeface="华文中宋" panose="02010600040101010101" charset="-122"/>
                <a:ea typeface="华文中宋" panose="02010600040101010101" charset="-122"/>
                <a:cs typeface="华文中宋" panose="02010600040101010101" charset="-122"/>
              </a:rPr>
              <a:t>活动二</a:t>
            </a:r>
            <a:r>
              <a:rPr lang="en-US" altLang="zh-CN" sz="4400">
                <a:solidFill>
                  <a:srgbClr val="49600B"/>
                </a:solidFill>
                <a:latin typeface="华文中宋" panose="02010600040101010101" charset="-122"/>
                <a:ea typeface="华文中宋" panose="02010600040101010101" charset="-122"/>
                <a:cs typeface="华文中宋" panose="02010600040101010101" charset="-122"/>
              </a:rPr>
              <a:t>   </a:t>
            </a:r>
            <a:r>
              <a:rPr lang="zh-CN" altLang="en-US" sz="4400">
                <a:solidFill>
                  <a:srgbClr val="49600B"/>
                </a:solidFill>
                <a:latin typeface="华文中宋" panose="02010600040101010101" charset="-122"/>
                <a:ea typeface="华文中宋" panose="02010600040101010101" charset="-122"/>
                <a:cs typeface="华文中宋" panose="02010600040101010101" charset="-122"/>
              </a:rPr>
              <a:t>鉴赏情节详略</a:t>
            </a:r>
            <a:endParaRPr lang="zh-CN" altLang="en-US" sz="4400">
              <a:solidFill>
                <a:srgbClr val="49600B"/>
              </a:solidFill>
              <a:latin typeface="华文中宋" panose="02010600040101010101" charset="-122"/>
              <a:ea typeface="华文中宋" panose="02010600040101010101" charset="-122"/>
              <a:cs typeface="华文中宋" panose="02010600040101010101" charset="-122"/>
            </a:endParaRPr>
          </a:p>
          <a:p>
            <a:pPr algn="ctr" eaLnBrk="1" hangingPunct="1">
              <a:lnSpc>
                <a:spcPct val="120000"/>
              </a:lnSpc>
            </a:pPr>
            <a:endParaRPr lang="en-US" altLang="zh-CN" sz="4400" baseline="-3000">
              <a:solidFill>
                <a:srgbClr val="49600B"/>
              </a:solidFill>
              <a:latin typeface="华文中宋" panose="02010600040101010101" charset="-122"/>
              <a:ea typeface="华文中宋" panose="02010600040101010101" charset="-122"/>
              <a:cs typeface="华文中宋" panose="02010600040101010101" charset="-122"/>
            </a:endParaRPr>
          </a:p>
        </p:txBody>
      </p:sp>
      <p:sp>
        <p:nvSpPr>
          <p:cNvPr id="2" name="文本框 1" title=""/>
          <p:cNvSpPr txBox="1"/>
          <p:nvPr>
            <p:custDataLst>
              <p:tags r:id="rId4"/>
            </p:custDataLst>
          </p:nvPr>
        </p:nvSpPr>
        <p:spPr>
          <a:xfrm>
            <a:off x="1391920" y="2829560"/>
            <a:ext cx="7613015" cy="1568450"/>
          </a:xfrm>
          <a:prstGeom prst="rect">
            <a:avLst/>
          </a:prstGeom>
          <a:noFill/>
        </p:spPr>
        <p:txBody>
          <a:bodyPr wrap="square" rtlCol="0" anchor="t">
            <a:spAutoFit/>
          </a:bodyPr>
          <a:lstStyle/>
          <a:p>
            <a:r>
              <a:rPr lang="zh-CN" altLang="en-US" sz="3200">
                <a:solidFill>
                  <a:srgbClr val="49600B"/>
                </a:solidFill>
                <a:latin typeface="楷体" panose="02010609060101010101" charset="-122"/>
                <a:ea typeface="楷体" panose="02010609060101010101" charset="-122"/>
                <a:cs typeface="楷体" panose="02010609060101010101" charset="-122"/>
              </a:rPr>
              <a:t>找出《百合花》中“不惜笔墨”的情节，并对比“一笔带过”的情节，探究作者的安排用意。</a:t>
            </a:r>
            <a:endParaRPr lang="zh-CN" altLang="en-US" sz="3200">
              <a:solidFill>
                <a:srgbClr val="49600B"/>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2" name="标题 1" title=""/>
          <p:cNvSpPr>
            <a:spLocks noGrp="1"/>
          </p:cNvSpPr>
          <p:nvPr>
            <p:custDataLst>
              <p:tags r:id="rId3"/>
            </p:custDataLst>
          </p:nvPr>
        </p:nvSpPr>
        <p:spPr>
          <a:xfrm>
            <a:off x="493395" y="158115"/>
            <a:ext cx="5465445" cy="612140"/>
          </a:xfrm>
          <a:prstGeom prst="rect">
            <a:avLst/>
          </a:prstGeom>
          <a:solidFill>
            <a:schemeClr val="accent6">
              <a:lumMod val="40000"/>
              <a:lumOff val="60000"/>
            </a:schemeClr>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a:solidFill>
                  <a:schemeClr val="accent4">
                    <a:lumMod val="50000"/>
                  </a:schemeClr>
                </a:solidFill>
                <a:effectLst/>
                <a:latin typeface="华文楷体" panose="02010600040101010101" charset="-122"/>
                <a:ea typeface="华文楷体" panose="02010600040101010101" charset="-122"/>
                <a:sym typeface="+mn-ea"/>
              </a:rPr>
              <a:t>参考示例，完成表格</a:t>
            </a:r>
            <a:endParaRPr lang="zh-CN" altLang="en-US" sz="3600">
              <a:solidFill>
                <a:schemeClr val="accent4">
                  <a:lumMod val="50000"/>
                </a:schemeClr>
              </a:solidFill>
              <a:effectLst/>
              <a:latin typeface="华文楷体" panose="02010600040101010101" charset="-122"/>
              <a:ea typeface="华文楷体" panose="02010600040101010101" charset="-122"/>
              <a:sym typeface="+mn-ea"/>
            </a:endParaRPr>
          </a:p>
        </p:txBody>
      </p:sp>
      <p:graphicFrame>
        <p:nvGraphicFramePr>
          <p:cNvPr id="3" name="表格 2" title=""/>
          <p:cNvGraphicFramePr>
            <a:graphicFrameLocks noGrp="1"/>
          </p:cNvGraphicFramePr>
          <p:nvPr>
            <p:custDataLst>
              <p:tags r:id="rId4"/>
            </p:custDataLst>
          </p:nvPr>
        </p:nvGraphicFramePr>
        <p:xfrm>
          <a:off x="833120" y="1203960"/>
          <a:ext cx="10342880" cy="4739640"/>
        </p:xfrm>
        <a:graphic>
          <a:graphicData uri="http://schemas.openxmlformats.org/drawingml/2006/table">
            <a:tbl>
              <a:tblPr firstRow="1" bandRow="1">
                <a:tableStyleId>{5C22544A-7EE6-4342-B048-85BDC9FD1C3A}</a:tableStyleId>
              </a:tblPr>
              <a:tblGrid>
                <a:gridCol w="5171440"/>
                <a:gridCol w="5171440"/>
              </a:tblGrid>
              <a:tr h="789940">
                <a:tc>
                  <a:txBody>
                    <a:bodyPr vert="horz" wrap="square"/>
                    <a:lstStyle/>
                    <a:p>
                      <a:pPr>
                        <a:buNone/>
                      </a:pPr>
                      <a:r>
                        <a:rPr lang="zh-CN" altLang="en-US" sz="2800"/>
                        <a:t>《百合花》详写情节</a:t>
                      </a:r>
                      <a:endParaRPr lang="zh-CN" altLang="en-US" sz="2800"/>
                    </a:p>
                  </a:txBody>
                  <a:tcPr/>
                </a:tc>
                <a:tc>
                  <a:txBody>
                    <a:bodyPr vert="horz" wrap="square"/>
                    <a:lstStyle/>
                    <a:p>
                      <a:pPr>
                        <a:buNone/>
                      </a:pPr>
                      <a:r>
                        <a:rPr lang="zh-CN" altLang="en-US" sz="2800"/>
                        <a:t>《百合花》略写情节</a:t>
                      </a:r>
                      <a:endParaRPr lang="zh-CN" altLang="en-US" sz="2800"/>
                    </a:p>
                  </a:txBody>
                  <a:tcPr/>
                </a:tc>
              </a:tr>
              <a:tr h="789940">
                <a:tc>
                  <a:txBody>
                    <a:bodyPr vert="horz" wrap="square"/>
                    <a:lstStyle/>
                    <a:p>
                      <a:pPr>
                        <a:buNone/>
                      </a:pPr>
                      <a:r>
                        <a:rPr lang="zh-CN" altLang="en-US" sz="2800">
                          <a:latin typeface="楷体" panose="02010609060101010101" charset="-122"/>
                          <a:ea typeface="楷体" panose="02010609060101010101" charset="-122"/>
                        </a:rPr>
                        <a:t>“我”和通讯员去包扎</a:t>
                      </a:r>
                      <a:endParaRPr lang="zh-CN" altLang="en-US" sz="2800">
                        <a:latin typeface="楷体" panose="02010609060101010101" charset="-122"/>
                        <a:ea typeface="楷体" panose="02010609060101010101" charset="-122"/>
                      </a:endParaRPr>
                    </a:p>
                    <a:p>
                      <a:pPr>
                        <a:buNone/>
                      </a:pPr>
                      <a:r>
                        <a:rPr lang="zh-CN" altLang="en-US" sz="2800">
                          <a:latin typeface="楷体" panose="02010609060101010101" charset="-122"/>
                          <a:ea typeface="楷体" panose="02010609060101010101" charset="-122"/>
                        </a:rPr>
                        <a:t>所的路上</a:t>
                      </a:r>
                      <a:endParaRPr lang="zh-CN" altLang="en-US" sz="2800">
                        <a:latin typeface="楷体" panose="02010609060101010101" charset="-122"/>
                        <a:ea typeface="楷体" panose="02010609060101010101" charset="-122"/>
                      </a:endParaRPr>
                    </a:p>
                  </a:txBody>
                  <a:tcPr/>
                </a:tc>
                <a:tc>
                  <a:txBody>
                    <a:bodyPr vert="horz" wrap="square"/>
                    <a:lstStyle/>
                    <a:p>
                      <a:pPr>
                        <a:buNone/>
                      </a:pPr>
                      <a:r>
                        <a:rPr lang="zh-CN" altLang="en-US" sz="2800">
                          <a:latin typeface="楷体" panose="02010609060101010101" charset="-122"/>
                          <a:ea typeface="楷体" panose="02010609060101010101" charset="-122"/>
                        </a:rPr>
                        <a:t>总攻，团长分配“我”</a:t>
                      </a:r>
                      <a:endParaRPr lang="zh-CN" altLang="en-US" sz="2800">
                        <a:latin typeface="楷体" panose="02010609060101010101" charset="-122"/>
                        <a:ea typeface="楷体" panose="02010609060101010101" charset="-122"/>
                      </a:endParaRPr>
                    </a:p>
                    <a:p>
                      <a:pPr>
                        <a:buNone/>
                      </a:pPr>
                      <a:r>
                        <a:rPr lang="zh-CN" altLang="en-US" sz="2800">
                          <a:latin typeface="楷体" panose="02010609060101010101" charset="-122"/>
                          <a:ea typeface="楷体" panose="02010609060101010101" charset="-122"/>
                        </a:rPr>
                        <a:t>去包扎所</a:t>
                      </a:r>
                      <a:endParaRPr lang="zh-CN" altLang="en-US" sz="2800">
                        <a:latin typeface="楷体" panose="02010609060101010101" charset="-122"/>
                        <a:ea typeface="楷体" panose="02010609060101010101" charset="-122"/>
                      </a:endParaRPr>
                    </a:p>
                  </a:txBody>
                  <a:tcPr/>
                </a:tc>
              </a:tr>
              <a:tr h="789940">
                <a:tc>
                  <a:txBody>
                    <a:bodyPr vert="horz" wrap="square"/>
                    <a:lstStyle/>
                    <a:p>
                      <a:pPr>
                        <a:buNone/>
                      </a:pPr>
                      <a:endParaRPr lang="zh-CN" altLang="en-US" sz="2800">
                        <a:latin typeface="楷体" panose="02010609060101010101" charset="-122"/>
                        <a:ea typeface="楷体" panose="02010609060101010101" charset="-122"/>
                      </a:endParaRPr>
                    </a:p>
                  </a:txBody>
                  <a:tcPr/>
                </a:tc>
                <a:tc>
                  <a:txBody>
                    <a:bodyPr vert="horz" wrap="square"/>
                    <a:lstStyle/>
                    <a:p>
                      <a:pPr>
                        <a:buNone/>
                      </a:pPr>
                      <a:endParaRPr lang="zh-CN" altLang="en-US" sz="2800">
                        <a:latin typeface="楷体" panose="02010609060101010101" charset="-122"/>
                        <a:ea typeface="楷体" panose="02010609060101010101" charset="-122"/>
                      </a:endParaRPr>
                    </a:p>
                  </a:txBody>
                  <a:tcPr/>
                </a:tc>
              </a:tr>
              <a:tr h="789940">
                <a:tc>
                  <a:txBody>
                    <a:bodyPr vert="horz" wrap="square"/>
                    <a:lstStyle/>
                    <a:p>
                      <a:pPr>
                        <a:buNone/>
                      </a:pPr>
                      <a:endParaRPr lang="zh-CN" altLang="en-US" sz="2800">
                        <a:latin typeface="楷体" panose="02010609060101010101" charset="-122"/>
                        <a:ea typeface="楷体" panose="02010609060101010101" charset="-122"/>
                      </a:endParaRPr>
                    </a:p>
                  </a:txBody>
                  <a:tcPr/>
                </a:tc>
                <a:tc>
                  <a:txBody>
                    <a:bodyPr vert="horz" wrap="square"/>
                    <a:lstStyle/>
                    <a:p>
                      <a:pPr>
                        <a:buNone/>
                      </a:pPr>
                      <a:endParaRPr lang="zh-CN" altLang="en-US" sz="2800">
                        <a:latin typeface="楷体" panose="02010609060101010101" charset="-122"/>
                        <a:ea typeface="楷体" panose="02010609060101010101" charset="-122"/>
                      </a:endParaRPr>
                    </a:p>
                  </a:txBody>
                  <a:tcPr/>
                </a:tc>
              </a:tr>
              <a:tr h="789940">
                <a:tc>
                  <a:txBody>
                    <a:bodyPr vert="horz" wrap="square"/>
                    <a:lstStyle/>
                    <a:p>
                      <a:pPr>
                        <a:buNone/>
                      </a:pPr>
                      <a:endParaRPr lang="zh-CN" altLang="en-US" sz="2800">
                        <a:latin typeface="楷体" panose="02010609060101010101" charset="-122"/>
                        <a:ea typeface="楷体" panose="02010609060101010101" charset="-122"/>
                      </a:endParaRPr>
                    </a:p>
                  </a:txBody>
                  <a:tcPr/>
                </a:tc>
                <a:tc>
                  <a:txBody>
                    <a:bodyPr vert="horz" wrap="square"/>
                    <a:lstStyle/>
                    <a:p>
                      <a:pPr>
                        <a:buNone/>
                      </a:pPr>
                      <a:endParaRPr lang="zh-CN" altLang="en-US" sz="2800">
                        <a:latin typeface="楷体" panose="02010609060101010101" charset="-122"/>
                        <a:ea typeface="楷体" panose="02010609060101010101" charset="-122"/>
                      </a:endParaRPr>
                    </a:p>
                  </a:txBody>
                  <a:tcPr/>
                </a:tc>
              </a:tr>
            </a:tbl>
          </a:graphicData>
        </a:graphic>
      </p:graphicFrame>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2" name="标题 1" title=""/>
          <p:cNvSpPr>
            <a:spLocks noGrp="1"/>
          </p:cNvSpPr>
          <p:nvPr>
            <p:custDataLst>
              <p:tags r:id="rId3"/>
            </p:custDataLst>
          </p:nvPr>
        </p:nvSpPr>
        <p:spPr>
          <a:xfrm>
            <a:off x="493395" y="158115"/>
            <a:ext cx="5465445" cy="612140"/>
          </a:xfrm>
          <a:prstGeom prst="rect">
            <a:avLst/>
          </a:prstGeom>
          <a:solidFill>
            <a:schemeClr val="accent6">
              <a:lumMod val="40000"/>
              <a:lumOff val="60000"/>
            </a:schemeClr>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a:solidFill>
                  <a:schemeClr val="accent4">
                    <a:lumMod val="50000"/>
                  </a:schemeClr>
                </a:solidFill>
                <a:effectLst/>
                <a:latin typeface="华文楷体" panose="02010600040101010101" charset="-122"/>
                <a:ea typeface="华文楷体" panose="02010600040101010101" charset="-122"/>
                <a:sym typeface="+mn-ea"/>
              </a:rPr>
              <a:t>参考示例，完成表格</a:t>
            </a:r>
            <a:endParaRPr lang="zh-CN" altLang="en-US" sz="3600">
              <a:solidFill>
                <a:schemeClr val="accent4">
                  <a:lumMod val="50000"/>
                </a:schemeClr>
              </a:solidFill>
              <a:effectLst/>
              <a:latin typeface="华文楷体" panose="02010600040101010101" charset="-122"/>
              <a:ea typeface="华文楷体" panose="02010600040101010101" charset="-122"/>
              <a:sym typeface="+mn-ea"/>
            </a:endParaRPr>
          </a:p>
        </p:txBody>
      </p:sp>
      <p:graphicFrame>
        <p:nvGraphicFramePr>
          <p:cNvPr id="3" name="表格 2" title=""/>
          <p:cNvGraphicFramePr>
            <a:graphicFrameLocks noGrp="1"/>
          </p:cNvGraphicFramePr>
          <p:nvPr>
            <p:custDataLst>
              <p:tags r:id="rId4"/>
            </p:custDataLst>
          </p:nvPr>
        </p:nvGraphicFramePr>
        <p:xfrm>
          <a:off x="833120" y="1203960"/>
          <a:ext cx="10342880" cy="4739640"/>
        </p:xfrm>
        <a:graphic>
          <a:graphicData uri="http://schemas.openxmlformats.org/drawingml/2006/table">
            <a:tbl>
              <a:tblPr firstRow="1" bandRow="1">
                <a:tableStyleId>{5C22544A-7EE6-4342-B048-85BDC9FD1C3A}</a:tableStyleId>
              </a:tblPr>
              <a:tblGrid>
                <a:gridCol w="5171440"/>
                <a:gridCol w="5171440"/>
              </a:tblGrid>
              <a:tr h="789940">
                <a:tc>
                  <a:txBody>
                    <a:bodyPr vert="horz" wrap="square"/>
                    <a:lstStyle/>
                    <a:p>
                      <a:pPr>
                        <a:buNone/>
                      </a:pPr>
                      <a:r>
                        <a:rPr lang="zh-CN" altLang="en-US" sz="2800"/>
                        <a:t>《百合花》详写情节</a:t>
                      </a:r>
                      <a:endParaRPr lang="zh-CN" altLang="en-US" sz="2800"/>
                    </a:p>
                  </a:txBody>
                  <a:tcPr/>
                </a:tc>
                <a:tc>
                  <a:txBody>
                    <a:bodyPr vert="horz" wrap="square"/>
                    <a:lstStyle/>
                    <a:p>
                      <a:pPr>
                        <a:buNone/>
                      </a:pPr>
                      <a:r>
                        <a:rPr lang="zh-CN" altLang="en-US" sz="2800"/>
                        <a:t>《百合花》略写情节</a:t>
                      </a:r>
                      <a:endParaRPr lang="zh-CN" altLang="en-US" sz="2800"/>
                    </a:p>
                  </a:txBody>
                  <a:tcPr/>
                </a:tc>
              </a:tr>
              <a:tr h="789940">
                <a:tc>
                  <a:txBody>
                    <a:bodyPr vert="horz" wrap="square"/>
                    <a:lstStyle/>
                    <a:p>
                      <a:pPr>
                        <a:buNone/>
                      </a:pPr>
                      <a:r>
                        <a:rPr lang="zh-CN" altLang="en-US" sz="2800">
                          <a:latin typeface="楷体" panose="02010609060101010101" charset="-122"/>
                          <a:ea typeface="楷体" panose="02010609060101010101" charset="-122"/>
                        </a:rPr>
                        <a:t>“我”和通讯员去包扎</a:t>
                      </a:r>
                      <a:endParaRPr lang="zh-CN" altLang="en-US" sz="2800">
                        <a:latin typeface="楷体" panose="02010609060101010101" charset="-122"/>
                        <a:ea typeface="楷体" panose="02010609060101010101" charset="-122"/>
                      </a:endParaRPr>
                    </a:p>
                    <a:p>
                      <a:pPr>
                        <a:buNone/>
                      </a:pPr>
                      <a:r>
                        <a:rPr lang="zh-CN" altLang="en-US" sz="2800">
                          <a:latin typeface="楷体" panose="02010609060101010101" charset="-122"/>
                          <a:ea typeface="楷体" panose="02010609060101010101" charset="-122"/>
                        </a:rPr>
                        <a:t>所的路上</a:t>
                      </a:r>
                      <a:endParaRPr lang="zh-CN" altLang="en-US" sz="2800">
                        <a:latin typeface="楷体" panose="02010609060101010101" charset="-122"/>
                        <a:ea typeface="楷体" panose="02010609060101010101" charset="-122"/>
                      </a:endParaRPr>
                    </a:p>
                  </a:txBody>
                  <a:tcPr/>
                </a:tc>
                <a:tc>
                  <a:txBody>
                    <a:bodyPr vert="horz" wrap="square"/>
                    <a:lstStyle/>
                    <a:p>
                      <a:pPr>
                        <a:buNone/>
                      </a:pPr>
                      <a:r>
                        <a:rPr lang="zh-CN" altLang="en-US" sz="2800">
                          <a:latin typeface="楷体" panose="02010609060101010101" charset="-122"/>
                          <a:ea typeface="楷体" panose="02010609060101010101" charset="-122"/>
                        </a:rPr>
                        <a:t>总攻，团长分配“我”</a:t>
                      </a:r>
                      <a:endParaRPr lang="zh-CN" altLang="en-US" sz="2800">
                        <a:latin typeface="楷体" panose="02010609060101010101" charset="-122"/>
                        <a:ea typeface="楷体" panose="02010609060101010101" charset="-122"/>
                      </a:endParaRPr>
                    </a:p>
                    <a:p>
                      <a:pPr>
                        <a:buNone/>
                      </a:pPr>
                      <a:r>
                        <a:rPr lang="zh-CN" altLang="en-US" sz="2800">
                          <a:latin typeface="楷体" panose="02010609060101010101" charset="-122"/>
                          <a:ea typeface="楷体" panose="02010609060101010101" charset="-122"/>
                        </a:rPr>
                        <a:t>去包扎所</a:t>
                      </a:r>
                      <a:endParaRPr lang="zh-CN" altLang="en-US" sz="2800">
                        <a:latin typeface="楷体" panose="02010609060101010101" charset="-122"/>
                        <a:ea typeface="楷体" panose="02010609060101010101" charset="-122"/>
                      </a:endParaRPr>
                    </a:p>
                  </a:txBody>
                  <a:tcPr/>
                </a:tc>
              </a:tr>
              <a:tr h="789940">
                <a:tc>
                  <a:txBody>
                    <a:bodyPr vert="horz" wrap="square"/>
                    <a:lstStyle/>
                    <a:p>
                      <a:pPr>
                        <a:buNone/>
                      </a:pPr>
                      <a:r>
                        <a:rPr lang="zh-CN" altLang="en-US" sz="2800">
                          <a:latin typeface="楷体" panose="02010609060101010101" charset="-122"/>
                          <a:ea typeface="楷体" panose="02010609060101010101" charset="-122"/>
                        </a:rPr>
                        <a:t>“我”和通讯员在老乡</a:t>
                      </a:r>
                      <a:endParaRPr lang="zh-CN" altLang="en-US" sz="2800">
                        <a:latin typeface="楷体" panose="02010609060101010101" charset="-122"/>
                        <a:ea typeface="楷体" panose="02010609060101010101" charset="-122"/>
                      </a:endParaRPr>
                    </a:p>
                    <a:p>
                      <a:pPr>
                        <a:buNone/>
                      </a:pPr>
                      <a:r>
                        <a:rPr lang="zh-CN" altLang="en-US" sz="2800">
                          <a:latin typeface="楷体" panose="02010609060101010101" charset="-122"/>
                          <a:ea typeface="楷体" panose="02010609060101010101" charset="-122"/>
                        </a:rPr>
                        <a:t>家借被子</a:t>
                      </a:r>
                      <a:endParaRPr lang="zh-CN" altLang="en-US" sz="2800">
                        <a:latin typeface="楷体" panose="02010609060101010101" charset="-122"/>
                        <a:ea typeface="楷体" panose="02010609060101010101" charset="-122"/>
                      </a:endParaRPr>
                    </a:p>
                  </a:txBody>
                  <a:tcPr/>
                </a:tc>
                <a:tc>
                  <a:txBody>
                    <a:bodyPr vert="horz" wrap="square"/>
                    <a:lstStyle/>
                    <a:p>
                      <a:pPr>
                        <a:buNone/>
                      </a:pPr>
                      <a:r>
                        <a:rPr lang="zh-CN" altLang="en-US" sz="2800">
                          <a:latin typeface="楷体" panose="02010609060101010101" charset="-122"/>
                          <a:ea typeface="楷体" panose="02010609060101010101" charset="-122"/>
                        </a:rPr>
                        <a:t> 包扎所，乡干部分配我</a:t>
                      </a:r>
                      <a:endParaRPr lang="zh-CN" altLang="en-US" sz="2800">
                        <a:latin typeface="楷体" panose="02010609060101010101" charset="-122"/>
                        <a:ea typeface="楷体" panose="02010609060101010101" charset="-122"/>
                      </a:endParaRPr>
                    </a:p>
                    <a:p>
                      <a:pPr>
                        <a:buNone/>
                      </a:pPr>
                      <a:r>
                        <a:rPr lang="zh-CN" altLang="en-US" sz="2800">
                          <a:latin typeface="楷体" panose="02010609060101010101" charset="-122"/>
                          <a:ea typeface="楷体" panose="02010609060101010101" charset="-122"/>
                        </a:rPr>
                        <a:t>们去借被子</a:t>
                      </a:r>
                      <a:endParaRPr lang="zh-CN" altLang="en-US" sz="2800">
                        <a:latin typeface="楷体" panose="02010609060101010101" charset="-122"/>
                        <a:ea typeface="楷体" panose="02010609060101010101" charset="-122"/>
                      </a:endParaRPr>
                    </a:p>
                  </a:txBody>
                  <a:tcPr/>
                </a:tc>
              </a:tr>
              <a:tr h="789940">
                <a:tc>
                  <a:txBody>
                    <a:bodyPr vert="horz" wrap="square"/>
                    <a:lstStyle/>
                    <a:p>
                      <a:pPr>
                        <a:buNone/>
                      </a:pPr>
                      <a:r>
                        <a:rPr lang="zh-CN" altLang="en-US" sz="2800">
                          <a:latin typeface="楷体" panose="02010609060101010101" charset="-122"/>
                          <a:ea typeface="楷体" panose="02010609060101010101" charset="-122"/>
                          <a:sym typeface="+mn-ea"/>
                        </a:rPr>
                        <a:t> 通讯员牺牲后的清洗包</a:t>
                      </a:r>
                      <a:endParaRPr lang="zh-CN" altLang="en-US" sz="2800">
                        <a:latin typeface="楷体" panose="02010609060101010101" charset="-122"/>
                        <a:ea typeface="楷体" panose="02010609060101010101" charset="-122"/>
                      </a:endParaRPr>
                    </a:p>
                    <a:p>
                      <a:pPr>
                        <a:buNone/>
                      </a:pPr>
                      <a:r>
                        <a:rPr lang="zh-CN" altLang="en-US" sz="2800">
                          <a:latin typeface="楷体" panose="02010609060101010101" charset="-122"/>
                          <a:ea typeface="楷体" panose="02010609060101010101" charset="-122"/>
                          <a:sym typeface="+mn-ea"/>
                        </a:rPr>
                        <a:t>扎以及入殓</a:t>
                      </a:r>
                      <a:endParaRPr lang="zh-CN" altLang="en-US" sz="2800">
                        <a:latin typeface="楷体" panose="02010609060101010101" charset="-122"/>
                        <a:ea typeface="楷体" panose="02010609060101010101" charset="-122"/>
                      </a:endParaRPr>
                    </a:p>
                  </a:txBody>
                  <a:tcPr/>
                </a:tc>
                <a:tc>
                  <a:txBody>
                    <a:bodyPr vert="horz" wrap="square"/>
                    <a:lstStyle/>
                    <a:p>
                      <a:pPr>
                        <a:buNone/>
                      </a:pPr>
                      <a:r>
                        <a:rPr lang="zh-CN" altLang="en-US" sz="2800">
                          <a:latin typeface="楷体" panose="02010609060101010101" charset="-122"/>
                          <a:ea typeface="楷体" panose="02010609060101010101" charset="-122"/>
                          <a:sym typeface="+mn-ea"/>
                        </a:rPr>
                        <a:t> 战场上，陆陆续续下来的伤员</a:t>
                      </a:r>
                      <a:endParaRPr lang="zh-CN" altLang="en-US" sz="2800">
                        <a:latin typeface="楷体" panose="02010609060101010101" charset="-122"/>
                        <a:ea typeface="楷体" panose="02010609060101010101" charset="-122"/>
                      </a:endParaRPr>
                    </a:p>
                  </a:txBody>
                  <a:tcPr/>
                </a:tc>
              </a:tr>
              <a:tr h="789940">
                <a:tc>
                  <a:txBody>
                    <a:bodyPr vert="horz" wrap="square"/>
                    <a:lstStyle/>
                    <a:p>
                      <a:pPr>
                        <a:buNone/>
                      </a:pPr>
                      <a:endParaRPr lang="zh-CN" altLang="en-US" sz="2800">
                        <a:latin typeface="楷体" panose="02010609060101010101" charset="-122"/>
                        <a:ea typeface="楷体" panose="02010609060101010101" charset="-122"/>
                      </a:endParaRPr>
                    </a:p>
                  </a:txBody>
                  <a:tcPr/>
                </a:tc>
                <a:tc>
                  <a:txBody>
                    <a:bodyPr vert="horz" wrap="square"/>
                    <a:lstStyle/>
                    <a:p>
                      <a:pPr>
                        <a:buNone/>
                      </a:pPr>
                      <a:r>
                        <a:rPr lang="zh-CN" altLang="en-US" sz="2800">
                          <a:latin typeface="楷体" panose="02010609060101010101" charset="-122"/>
                          <a:ea typeface="楷体" panose="02010609060101010101" charset="-122"/>
                          <a:sym typeface="+mn-ea"/>
                        </a:rPr>
                        <a:t>其他伤员的包扎</a:t>
                      </a:r>
                      <a:endParaRPr lang="zh-CN" altLang="en-US" sz="2800">
                        <a:latin typeface="楷体" panose="02010609060101010101" charset="-122"/>
                        <a:ea typeface="楷体" panose="02010609060101010101" charset="-122"/>
                        <a:sym typeface="+mn-ea"/>
                      </a:endParaRPr>
                    </a:p>
                  </a:txBody>
                  <a:tcPr/>
                </a:tc>
              </a:tr>
            </a:tbl>
          </a:graphicData>
        </a:graphic>
      </p:graphicFrame>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xfrm>
      </p:grpSpPr>
      <p:sp>
        <p:nvSpPr>
          <p:cNvPr id="4" name="TextBox 111" title=""/>
          <p:cNvSpPr txBox="1">
            <a:spLocks noChangeArrowheads="1"/>
          </p:cNvSpPr>
          <p:nvPr>
            <p:custDataLst>
              <p:tags r:id="rId3"/>
            </p:custDataLst>
          </p:nvPr>
        </p:nvSpPr>
        <p:spPr bwMode="auto">
          <a:xfrm>
            <a:off x="360680" y="526415"/>
            <a:ext cx="10798175" cy="191389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accent1"/>
          </a:lnRef>
          <a:fillRef idx="1">
            <a:schemeClr val="lt1"/>
          </a:fillRef>
          <a:effectRef idx="0">
            <a:schemeClr val="accent1"/>
          </a:effectRef>
          <a:fontRef idx="minor">
            <a:schemeClr val="dk1"/>
          </a:fontRef>
        </p:style>
        <p:txBody>
          <a:bodyPr wrap="square" lIns="68529" tIns="34263" rIns="68529" bIns="34263">
            <a:spAutoFit/>
          </a:bodyPr>
          <a:lstStyle>
            <a:lvl1pPr>
              <a:defRPr>
                <a:solidFill>
                  <a:schemeClr val="tx1"/>
                </a:solidFill>
                <a:latin typeface="Lao UI" panose="020b0502040204020203" pitchFamily="34" charset="0"/>
                <a:ea typeface="微软雅黑" panose="020b0503020204020204" charset="-122"/>
              </a:defRPr>
            </a:lvl1pPr>
            <a:lvl2pPr marL="742950" indent="-285750">
              <a:defRPr>
                <a:solidFill>
                  <a:schemeClr val="tx1"/>
                </a:solidFill>
                <a:latin typeface="Lao UI" panose="020b0502040204020203" pitchFamily="34" charset="0"/>
                <a:ea typeface="微软雅黑" panose="020b0503020204020204" charset="-122"/>
              </a:defRPr>
            </a:lvl2pPr>
            <a:lvl3pPr marL="1143000" indent="-228600">
              <a:defRPr>
                <a:solidFill>
                  <a:schemeClr val="tx1"/>
                </a:solidFill>
                <a:latin typeface="Lao UI" panose="020b0502040204020203" pitchFamily="34" charset="0"/>
                <a:ea typeface="微软雅黑" panose="020b0503020204020204" charset="-122"/>
              </a:defRPr>
            </a:lvl3pPr>
            <a:lvl4pPr marL="1600200" indent="-228600">
              <a:defRPr>
                <a:solidFill>
                  <a:schemeClr val="tx1"/>
                </a:solidFill>
                <a:latin typeface="Lao UI" panose="020b0502040204020203" pitchFamily="34" charset="0"/>
                <a:ea typeface="微软雅黑" panose="020b0503020204020204" charset="-122"/>
              </a:defRPr>
            </a:lvl4pPr>
            <a:lvl5pPr marL="2057400" indent="-228600">
              <a:defRPr>
                <a:solidFill>
                  <a:schemeClr val="tx1"/>
                </a:solidFill>
                <a:latin typeface="Lao UI" panose="020b0502040204020203" pitchFamily="34" charset="0"/>
                <a:ea typeface="微软雅黑" panose="020b0503020204020204" charset="-122"/>
              </a:defRPr>
            </a:lvl5pPr>
            <a:lvl6pPr marL="25146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6pPr>
            <a:lvl7pPr marL="29718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7pPr>
            <a:lvl8pPr marL="34290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8pPr>
            <a:lvl9pPr marL="3886200" indent="-228600" fontAlgn="base">
              <a:spcBef>
                <a:spcPct val="0"/>
              </a:spcBef>
              <a:spcAft>
                <a:spcPct val="0"/>
              </a:spcAft>
              <a:defRPr>
                <a:solidFill>
                  <a:schemeClr val="tx1"/>
                </a:solidFill>
                <a:latin typeface="Lao UI" panose="020b0502040204020203" pitchFamily="34" charset="0"/>
                <a:ea typeface="微软雅黑" panose="020b0503020204020204" charset="-122"/>
              </a:defRPr>
            </a:lvl9pPr>
          </a:lstStyle>
          <a:p>
            <a:pPr algn="l" eaLnBrk="1" hangingPunct="1">
              <a:lnSpc>
                <a:spcPct val="100000"/>
              </a:lnSpc>
            </a:pPr>
            <a:r>
              <a:rPr lang="zh-CN" altLang="en-US" sz="3000">
                <a:solidFill>
                  <a:schemeClr val="tx1"/>
                </a:solidFill>
                <a:latin typeface="宋体" panose="02010600030101010101" pitchFamily="2" charset="-122"/>
                <a:ea typeface="宋体" panose="02010600030101010101" pitchFamily="2" charset="-122"/>
                <a:cs typeface="宋体" panose="02010600030101010101" pitchFamily="2" charset="-122"/>
              </a:rPr>
              <a:t>“小说有着自己的节奏，它有时加速，一笔带过，有时减速，徘徊不前。小说的叙事往往在故事的关键段落流连，而对无关紧要的环节一笔带过。”</a:t>
            </a:r>
            <a:r>
              <a:rPr lang="en-US" altLang="zh-CN" sz="30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3000">
                <a:solidFill>
                  <a:srgbClr val="C00000"/>
                </a:solidFill>
                <a:latin typeface="宋体" panose="02010600030101010101" pitchFamily="2" charset="-122"/>
                <a:ea typeface="宋体" panose="02010600030101010101" pitchFamily="2" charset="-122"/>
                <a:cs typeface="宋体" panose="02010600030101010101" pitchFamily="2" charset="-122"/>
              </a:rPr>
              <a:t>通过表格梳理，总结《百合花》情节详略安排特点。</a:t>
            </a:r>
            <a:endParaRPr lang="zh-CN" altLang="en-US" sz="3000">
              <a:solidFill>
                <a:srgbClr val="C00000"/>
              </a:solidFill>
              <a:latin typeface="宋体" panose="02010600030101010101" pitchFamily="2" charset="-122"/>
              <a:ea typeface="宋体" panose="02010600030101010101" pitchFamily="2" charset="-122"/>
              <a:cs typeface="宋体" panose="02010600030101010101" pitchFamily="2" charset="-122"/>
            </a:endParaRPr>
          </a:p>
        </p:txBody>
      </p:sp>
      <p:sp>
        <p:nvSpPr>
          <p:cNvPr id="5" name="文本框 4" title=""/>
          <p:cNvSpPr txBox="1"/>
          <p:nvPr>
            <p:custDataLst>
              <p:tags r:id="rId4"/>
            </p:custDataLst>
          </p:nvPr>
        </p:nvSpPr>
        <p:spPr>
          <a:xfrm>
            <a:off x="1232535" y="3601085"/>
            <a:ext cx="9233535" cy="1476375"/>
          </a:xfrm>
          <a:prstGeom prst="rect">
            <a:avLst/>
          </a:prstGeom>
          <a:noFill/>
        </p:spPr>
        <p:txBody>
          <a:bodyPr wrap="square" rtlCol="0" anchor="t">
            <a:spAutoFit/>
          </a:bodyPr>
          <a:lstStyle/>
          <a:p>
            <a:r>
              <a:rPr lang="zh-CN" altLang="en-US" sz="3000">
                <a:latin typeface="楷体" panose="02010609060101010101" charset="-122"/>
                <a:ea typeface="楷体" panose="02010609060101010101" charset="-122"/>
              </a:rPr>
              <a:t>提示：《百合花》中作者在可能涉及正面战争描写时有意加快叙述速度；而在描写战争边缘的人和事时则有意放慢速度，通过大篇幅的叙写让节奏舒缓下来。</a:t>
            </a:r>
            <a:endParaRPr lang="zh-CN" altLang="en-US" sz="3000">
              <a:latin typeface="楷体" panose="02010609060101010101" charset="-122"/>
              <a:ea typeface="楷体" panose="02010609060101010101" charset="-122"/>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plus(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ags/tag1.xml><?xml version="1.0" encoding="utf-8"?>
<p:tagLst xmlns:p="http://schemas.openxmlformats.org/presentationml/2006/main">
  <p:tag name="AS_UNIQUEID" val="754"/>
</p:tagLst>
</file>

<file path=ppt/tags/tag10.xml><?xml version="1.0" encoding="utf-8"?>
<p:tagLst xmlns:p="http://schemas.openxmlformats.org/presentationml/2006/main">
  <p:tag name="AS_UNIQUEID" val="763"/>
</p:tagLst>
</file>

<file path=ppt/tags/tag100.xml><?xml version="1.0" encoding="utf-8"?>
<p:tagLst xmlns:p="http://schemas.openxmlformats.org/presentationml/2006/main">
  <p:tag name="AS_UNIQUEID" val="841"/>
</p:tagLst>
</file>

<file path=ppt/tags/tag101.xml><?xml version="1.0" encoding="utf-8"?>
<p:tagLst xmlns:p="http://schemas.openxmlformats.org/presentationml/2006/main">
  <p:tag name="AS_UNIQUEID" val="842"/>
</p:tagLst>
</file>

<file path=ppt/tags/tag102.xml><?xml version="1.0" encoding="utf-8"?>
<p:tagLst xmlns:p="http://schemas.openxmlformats.org/presentationml/2006/main">
  <p:tag name="AS_UNIQUEID" val="843"/>
</p:tagLst>
</file>

<file path=ppt/tags/tag103.xml><?xml version="1.0" encoding="utf-8"?>
<p:tagLst xmlns:p="http://schemas.openxmlformats.org/presentationml/2006/main">
  <p:tag name="AS_UNIQUEID" val="844"/>
</p:tagLst>
</file>

<file path=ppt/tags/tag104.xml><?xml version="1.0" encoding="utf-8"?>
<p:tagLst xmlns:p="http://schemas.openxmlformats.org/presentationml/2006/main">
  <p:tag name="AS_UNIQUEID" val="533"/>
</p:tagLst>
</file>

<file path=ppt/tags/tag105.xml><?xml version="1.0" encoding="utf-8"?>
<p:tagLst xmlns:p="http://schemas.openxmlformats.org/presentationml/2006/main">
  <p:tag name="AS_UNIQUEID" val="845"/>
  <p:tag name="KSO_WM_UNIT_TABLE_BEAUTIFY" val="smartTable{6c4884da-9746-4d27-a2bb-5cd3e710de3a}"/>
  <p:tag name="TABLE_ENDDRAG_ORIGIN_RECT" val="814*373"/>
  <p:tag name="TABLE_ENDDRAG_RECT" val="65*94*814*373"/>
</p:tagLst>
</file>

<file path=ppt/tags/tag106.xml><?xml version="1.0" encoding="utf-8"?>
<p:tagLst xmlns:p="http://schemas.openxmlformats.org/presentationml/2006/main">
  <p:tag name="AS_UNIQUEID" val="846"/>
</p:tagLst>
</file>

<file path=ppt/tags/tag107.xml><?xml version="1.0" encoding="utf-8"?>
<p:tagLst xmlns:p="http://schemas.openxmlformats.org/presentationml/2006/main">
  <p:tag name="AS_UNIQUEID" val="533"/>
</p:tagLst>
</file>

<file path=ppt/tags/tag108.xml><?xml version="1.0" encoding="utf-8"?>
<p:tagLst xmlns:p="http://schemas.openxmlformats.org/presentationml/2006/main">
  <p:tag name="AS_UNIQUEID" val="847"/>
  <p:tag name="KSO_WM_UNIT_TABLE_BEAUTIFY" val="smartTable{6c4884da-9746-4d27-a2bb-5cd3e710de3a}"/>
  <p:tag name="TABLE_ENDDRAG_ORIGIN_RECT" val="814*373"/>
  <p:tag name="TABLE_ENDDRAG_RECT" val="65*94*814*373"/>
</p:tagLst>
</file>

<file path=ppt/tags/tag109.xml><?xml version="1.0" encoding="utf-8"?>
<p:tagLst xmlns:p="http://schemas.openxmlformats.org/presentationml/2006/main">
  <p:tag name="AS_UNIQUEID" val="848"/>
</p:tagLst>
</file>

<file path=ppt/tags/tag11.xml><?xml version="1.0" encoding="utf-8"?>
<p:tagLst xmlns:p="http://schemas.openxmlformats.org/presentationml/2006/main">
  <p:tag name="AS_UNIQUEID" val="764"/>
</p:tagLst>
</file>

<file path=ppt/tags/tag110.xml><?xml version="1.0" encoding="utf-8"?>
<p:tagLst xmlns:p="http://schemas.openxmlformats.org/presentationml/2006/main">
  <p:tag name="AS_UNIQUEID" val="849"/>
</p:tagLst>
</file>

<file path=ppt/tags/tag111.xml><?xml version="1.0" encoding="utf-8"?>
<p:tagLst xmlns:p="http://schemas.openxmlformats.org/presentationml/2006/main">
  <p:tag name="AS_UNIQUEID" val="850"/>
</p:tagLst>
</file>

<file path=ppt/tags/tag112.xml><?xml version="1.0" encoding="utf-8"?>
<p:tagLst xmlns:p="http://schemas.openxmlformats.org/presentationml/2006/main">
  <p:tag name="KSO_WM_BEAUTIFY_FLAG" val="#wm#"/>
  <p:tag name="KSO_WM_TEMPLATE_CATEGORY" val="custom"/>
  <p:tag name="KSO_WM_TEMPLATE_INDEX" val="20205444"/>
</p:tagLst>
</file>

<file path=ppt/tags/tag113.xml><?xml version="1.0" encoding="utf-8"?>
<p:tagLst xmlns:p="http://schemas.openxmlformats.org/presentationml/2006/main">
  <p:tag name="AS_UNIQUEID" val="851"/>
</p:tagLst>
</file>

<file path=ppt/tags/tag114.xml><?xml version="1.0" encoding="utf-8"?>
<p:tagLst xmlns:p="http://schemas.openxmlformats.org/presentationml/2006/main">
  <p:tag name="AS_UNIQUEID" val="852"/>
</p:tagLst>
</file>

<file path=ppt/tags/tag115.xml><?xml version="1.0" encoding="utf-8"?>
<p:tagLst xmlns:p="http://schemas.openxmlformats.org/presentationml/2006/main">
  <p:tag name="AS_UNIQUEID" val="533"/>
</p:tagLst>
</file>

<file path=ppt/tags/tag116.xml><?xml version="1.0" encoding="utf-8"?>
<p:tagLst xmlns:p="http://schemas.openxmlformats.org/presentationml/2006/main">
  <p:tag name="AS_UNIQUEID" val="853"/>
</p:tagLst>
</file>

<file path=ppt/tags/tag117.xml><?xml version="1.0" encoding="utf-8"?>
<p:tagLst xmlns:p="http://schemas.openxmlformats.org/presentationml/2006/main">
  <p:tag name="AS_UNIQUEID" val="854"/>
</p:tagLst>
</file>

<file path=ppt/tags/tag118.xml><?xml version="1.0" encoding="utf-8"?>
<p:tagLst xmlns:p="http://schemas.openxmlformats.org/presentationml/2006/main">
  <p:tag name="AS_UNIQUEID" val="855"/>
</p:tagLst>
</file>

<file path=ppt/tags/tag119.xml><?xml version="1.0" encoding="utf-8"?>
<p:tagLst xmlns:p="http://schemas.openxmlformats.org/presentationml/2006/main">
  <p:tag name="AS_UNIQUEID" val="856"/>
</p:tagLst>
</file>

<file path=ppt/tags/tag12.xml><?xml version="1.0" encoding="utf-8"?>
<p:tagLst xmlns:p="http://schemas.openxmlformats.org/presentationml/2006/main">
  <p:tag name="AS_UNIQUEID" val="765"/>
</p:tagLst>
</file>

<file path=ppt/tags/tag120.xml><?xml version="1.0" encoding="utf-8"?>
<p:tagLst xmlns:p="http://schemas.openxmlformats.org/presentationml/2006/main">
  <p:tag name="AS_UNIQUEID" val="716"/>
  <p:tag name="KSO_WM_BEAUTIFY_FLAG" val=""/>
</p:tagLst>
</file>

<file path=ppt/tags/tag121.xml><?xml version="1.0" encoding="utf-8"?>
<p:tagLst xmlns:p="http://schemas.openxmlformats.org/presentationml/2006/main">
  <p:tag name="AS_UNIQUEID" val="857"/>
</p:tagLst>
</file>

<file path=ppt/tags/tag122.xml><?xml version="1.0" encoding="utf-8"?>
<p:tagLst xmlns:p="http://schemas.openxmlformats.org/presentationml/2006/main">
  <p:tag name="AS_UNIQUEID" val="858"/>
</p:tagLst>
</file>

<file path=ppt/tags/tag123.xml><?xml version="1.0" encoding="utf-8"?>
<p:tagLst xmlns:p="http://schemas.openxmlformats.org/presentationml/2006/main">
  <p:tag name="AS_UNIQUEID" val="859"/>
</p:tagLst>
</file>

<file path=ppt/tags/tag124.xml><?xml version="1.0" encoding="utf-8"?>
<p:tagLst xmlns:p="http://schemas.openxmlformats.org/presentationml/2006/main">
  <p:tag name="AS_UNIQUEID" val="860"/>
</p:tagLst>
</file>

<file path=ppt/tags/tag125.xml><?xml version="1.0" encoding="utf-8"?>
<p:tagLst xmlns:p="http://schemas.openxmlformats.org/presentationml/2006/main">
  <p:tag name="AS_UNIQUEID" val="861"/>
</p:tagLst>
</file>

<file path=ppt/tags/tag126.xml><?xml version="1.0" encoding="utf-8"?>
<p:tagLst xmlns:p="http://schemas.openxmlformats.org/presentationml/2006/main">
  <p:tag name="AS_UNIQUEID" val="862"/>
</p:tagLst>
</file>

<file path=ppt/tags/tag127.xml><?xml version="1.0" encoding="utf-8"?>
<p:tagLst xmlns:p="http://schemas.openxmlformats.org/presentationml/2006/main">
  <p:tag name="AS_UNIQUEID" val="753"/>
</p:tagLst>
</file>

<file path=ppt/tags/tag128.xml><?xml version="1.0" encoding="utf-8"?>
<p:tagLst xmlns:p="http://schemas.openxmlformats.org/presentationml/2006/main">
  <p:tag name="AS_UNIQUEID" val="716"/>
  <p:tag name="KSO_WM_BEAUTIFY_FLAG" val=""/>
</p:tagLst>
</file>

<file path=ppt/tags/tag129.xml><?xml version="1.0" encoding="utf-8"?>
<p:tagLst xmlns:p="http://schemas.openxmlformats.org/presentationml/2006/main">
  <p:tag name="AS_UNIQUEID" val="863"/>
</p:tagLst>
</file>

<file path=ppt/tags/tag13.xml><?xml version="1.0" encoding="utf-8"?>
<p:tagLst xmlns:p="http://schemas.openxmlformats.org/presentationml/2006/main">
  <p:tag name="AS_UNIQUEID" val="766"/>
</p:tagLst>
</file>

<file path=ppt/tags/tag130.xml><?xml version="1.0" encoding="utf-8"?>
<p:tagLst xmlns:p="http://schemas.openxmlformats.org/presentationml/2006/main">
  <p:tag name="AS_UNIQUEID" val="493"/>
</p:tagLst>
</file>

<file path=ppt/tags/tag131.xml><?xml version="1.0" encoding="utf-8"?>
<p:tagLst xmlns:p="http://schemas.openxmlformats.org/presentationml/2006/main">
  <p:tag name="AS_UNIQUEID" val="494"/>
</p:tagLst>
</file>

<file path=ppt/tags/tag132.xml><?xml version="1.0" encoding="utf-8"?>
<p:tagLst xmlns:p="http://schemas.openxmlformats.org/presentationml/2006/main">
  <p:tag name="AS_UNIQUEID" val="864"/>
</p:tagLst>
</file>

<file path=ppt/tags/tag133.xml><?xml version="1.0" encoding="utf-8"?>
<p:tagLst xmlns:p="http://schemas.openxmlformats.org/presentationml/2006/main">
  <p:tag name="AS_UNIQUEID" val="865"/>
</p:tagLst>
</file>

<file path=ppt/tags/tag134.xml><?xml version="1.0" encoding="utf-8"?>
<p:tagLst xmlns:p="http://schemas.openxmlformats.org/presentationml/2006/main">
  <p:tag name="AS_UNIQUEID" val="866"/>
</p:tagLst>
</file>

<file path=ppt/tags/tag135.xml><?xml version="1.0" encoding="utf-8"?>
<p:tagLst xmlns:p="http://schemas.openxmlformats.org/presentationml/2006/main">
  <p:tag name="AS_UNIQUEID" val="716"/>
  <p:tag name="KSO_WM_BEAUTIFY_FLAG" val=""/>
</p:tagLst>
</file>

<file path=ppt/tags/tag136.xml><?xml version="1.0" encoding="utf-8"?>
<p:tagLst xmlns:p="http://schemas.openxmlformats.org/presentationml/2006/main">
  <p:tag name="AS_UNIQUEID" val="867"/>
</p:tagLst>
</file>

<file path=ppt/tags/tag137.xml><?xml version="1.0" encoding="utf-8"?>
<p:tagLst xmlns:p="http://schemas.openxmlformats.org/presentationml/2006/main">
  <p:tag name="AS_UNIQUEID" val="868"/>
</p:tagLst>
</file>

<file path=ppt/tags/tag138.xml><?xml version="1.0" encoding="utf-8"?>
<p:tagLst xmlns:p="http://schemas.openxmlformats.org/presentationml/2006/main">
  <p:tag name="AS_UNIQUEID" val="753"/>
</p:tagLst>
</file>

<file path=ppt/tags/tag139.xml><?xml version="1.0" encoding="utf-8"?>
<p:tagLst xmlns:p="http://schemas.openxmlformats.org/presentationml/2006/main">
  <p:tag name="AS_UNIQUEID" val="908"/>
</p:tagLst>
</file>

<file path=ppt/tags/tag14.xml><?xml version="1.0" encoding="utf-8"?>
<p:tagLst xmlns:p="http://schemas.openxmlformats.org/presentationml/2006/main">
  <p:tag name="AS_UNIQUEID" val="767"/>
</p:tagLst>
</file>

<file path=ppt/tags/tag140.xml><?xml version="1.0" encoding="utf-8"?>
<p:tagLst xmlns:p="http://schemas.openxmlformats.org/presentationml/2006/main">
  <p:tag name="AS_UNIQUEID" val="869"/>
</p:tagLst>
</file>

<file path=ppt/tags/tag141.xml><?xml version="1.0" encoding="utf-8"?>
<p:tagLst xmlns:p="http://schemas.openxmlformats.org/presentationml/2006/main">
  <p:tag name="AS_UNIQUEID" val="870"/>
</p:tagLst>
</file>

<file path=ppt/tags/tag142.xml><?xml version="1.0" encoding="utf-8"?>
<p:tagLst xmlns:p="http://schemas.openxmlformats.org/presentationml/2006/main">
  <p:tag name="AS_UNIQUEID" val="871"/>
</p:tagLst>
</file>

<file path=ppt/tags/tag143.xml><?xml version="1.0" encoding="utf-8"?>
<p:tagLst xmlns:p="http://schemas.openxmlformats.org/presentationml/2006/main">
  <p:tag name="AS_UNIQUEID" val="872"/>
</p:tagLst>
</file>

<file path=ppt/tags/tag144.xml><?xml version="1.0" encoding="utf-8"?>
<p:tagLst xmlns:p="http://schemas.openxmlformats.org/presentationml/2006/main">
  <p:tag name="AS_UNIQUEID" val="873"/>
  <p:tag name="KSO_WM_UNIT_TABLE_BEAUTIFY" val="smartTable{adf9ee19-616d-4625-9519-5d98210c917e}"/>
</p:tagLst>
</file>

<file path=ppt/tags/tag145.xml><?xml version="1.0" encoding="utf-8"?>
<p:tagLst xmlns:p="http://schemas.openxmlformats.org/presentationml/2006/main">
  <p:tag name="AS_UNIQUEID" val="874"/>
</p:tagLst>
</file>

<file path=ppt/tags/tag146.xml><?xml version="1.0" encoding="utf-8"?>
<p:tagLst xmlns:p="http://schemas.openxmlformats.org/presentationml/2006/main">
  <p:tag name="AS_UNIQUEID" val="875"/>
</p:tagLst>
</file>

<file path=ppt/tags/tag147.xml><?xml version="1.0" encoding="utf-8"?>
<p:tagLst xmlns:p="http://schemas.openxmlformats.org/presentationml/2006/main">
  <p:tag name="AS_UNIQUEID" val="876"/>
</p:tagLst>
</file>

<file path=ppt/tags/tag148.xml><?xml version="1.0" encoding="utf-8"?>
<p:tagLst xmlns:p="http://schemas.openxmlformats.org/presentationml/2006/main">
  <p:tag name="AS_UNIQUEID" val="877"/>
</p:tagLst>
</file>

<file path=ppt/tags/tag149.xml><?xml version="1.0" encoding="utf-8"?>
<p:tagLst xmlns:p="http://schemas.openxmlformats.org/presentationml/2006/main">
  <p:tag name="AS_UNIQUEID" val="878"/>
</p:tagLst>
</file>

<file path=ppt/tags/tag15.xml><?xml version="1.0" encoding="utf-8"?>
<p:tagLst xmlns:p="http://schemas.openxmlformats.org/presentationml/2006/main">
  <p:tag name="AS_UNIQUEID" val="768"/>
</p:tagLst>
</file>

<file path=ppt/tags/tag150.xml><?xml version="1.0" encoding="utf-8"?>
<p:tagLst xmlns:p="http://schemas.openxmlformats.org/presentationml/2006/main">
  <p:tag name="AS_UNIQUEID" val="879"/>
</p:tagLst>
</file>

<file path=ppt/tags/tag151.xml><?xml version="1.0" encoding="utf-8"?>
<p:tagLst xmlns:p="http://schemas.openxmlformats.org/presentationml/2006/main">
  <p:tag name="AS_UNIQUEID" val="880"/>
</p:tagLst>
</file>

<file path=ppt/tags/tag152.xml><?xml version="1.0" encoding="utf-8"?>
<p:tagLst xmlns:p="http://schemas.openxmlformats.org/presentationml/2006/main">
  <p:tag name="AS_UNIQUEID" val="881"/>
  <p:tag name="KSO_WM_UNIT_TABLE_BEAUTIFY" val="smartTable{adf9ee19-616d-4625-9519-5d98210c917e}"/>
</p:tagLst>
</file>

<file path=ppt/tags/tag153.xml><?xml version="1.0" encoding="utf-8"?>
<p:tagLst xmlns:p="http://schemas.openxmlformats.org/presentationml/2006/main">
  <p:tag name="AS_UNIQUEID" val="882"/>
</p:tagLst>
</file>

<file path=ppt/tags/tag154.xml><?xml version="1.0" encoding="utf-8"?>
<p:tagLst xmlns:p="http://schemas.openxmlformats.org/presentationml/2006/main">
  <p:tag name="AS_UNIQUEID" val="883"/>
</p:tagLst>
</file>

<file path=ppt/tags/tag155.xml><?xml version="1.0" encoding="utf-8"?>
<p:tagLst xmlns:p="http://schemas.openxmlformats.org/presentationml/2006/main">
  <p:tag name="AS_UNIQUEID" val="884"/>
</p:tagLst>
</file>

<file path=ppt/tags/tag156.xml><?xml version="1.0" encoding="utf-8"?>
<p:tagLst xmlns:p="http://schemas.openxmlformats.org/presentationml/2006/main">
  <p:tag name="AS_UNIQUEID" val="885"/>
</p:tagLst>
</file>

<file path=ppt/tags/tag157.xml><?xml version="1.0" encoding="utf-8"?>
<p:tagLst xmlns:p="http://schemas.openxmlformats.org/presentationml/2006/main">
  <p:tag name="AS_UNIQUEID" val="886"/>
</p:tagLst>
</file>

<file path=ppt/tags/tag158.xml><?xml version="1.0" encoding="utf-8"?>
<p:tagLst xmlns:p="http://schemas.openxmlformats.org/presentationml/2006/main">
  <p:tag name="AS_UNIQUEID" val="887"/>
</p:tagLst>
</file>

<file path=ppt/tags/tag159.xml><?xml version="1.0" encoding="utf-8"?>
<p:tagLst xmlns:p="http://schemas.openxmlformats.org/presentationml/2006/main">
  <p:tag name="AS_UNIQUEID" val="888"/>
</p:tagLst>
</file>

<file path=ppt/tags/tag16.xml><?xml version="1.0" encoding="utf-8"?>
<p:tagLst xmlns:p="http://schemas.openxmlformats.org/presentationml/2006/main">
  <p:tag name="AS_UNIQUEID" val="769"/>
</p:tagLst>
</file>

<file path=ppt/tags/tag160.xml><?xml version="1.0" encoding="utf-8"?>
<p:tagLst xmlns:p="http://schemas.openxmlformats.org/presentationml/2006/main">
  <p:tag name="AS_UNIQUEID" val="889"/>
</p:tagLst>
</file>

<file path=ppt/tags/tag161.xml><?xml version="1.0" encoding="utf-8"?>
<p:tagLst xmlns:p="http://schemas.openxmlformats.org/presentationml/2006/main">
  <p:tag name="AS_UNIQUEID" val="890"/>
</p:tagLst>
</file>

<file path=ppt/tags/tag162.xml><?xml version="1.0" encoding="utf-8"?>
<p:tagLst xmlns:p="http://schemas.openxmlformats.org/presentationml/2006/main">
  <p:tag name="AS_UNIQUEID" val="891"/>
</p:tagLst>
</file>

<file path=ppt/tags/tag163.xml><?xml version="1.0" encoding="utf-8"?>
<p:tagLst xmlns:p="http://schemas.openxmlformats.org/presentationml/2006/main">
  <p:tag name="AS_UNIQUEID" val="892"/>
</p:tagLst>
</file>

<file path=ppt/tags/tag164.xml><?xml version="1.0" encoding="utf-8"?>
<p:tagLst xmlns:p="http://schemas.openxmlformats.org/presentationml/2006/main">
  <p:tag name="AS_UNIQUEID" val="893"/>
</p:tagLst>
</file>

<file path=ppt/tags/tag165.xml><?xml version="1.0" encoding="utf-8"?>
<p:tagLst xmlns:p="http://schemas.openxmlformats.org/presentationml/2006/main">
  <p:tag name="AS_UNIQUEID" val="894"/>
</p:tagLst>
</file>

<file path=ppt/tags/tag166.xml><?xml version="1.0" encoding="utf-8"?>
<p:tagLst xmlns:p="http://schemas.openxmlformats.org/presentationml/2006/main">
  <p:tag name="AS_UNIQUEID" val="895"/>
</p:tagLst>
</file>

<file path=ppt/tags/tag167.xml><?xml version="1.0" encoding="utf-8"?>
<p:tagLst xmlns:p="http://schemas.openxmlformats.org/presentationml/2006/main">
  <p:tag name="AS_UNIQUEID" val="896"/>
</p:tagLst>
</file>

<file path=ppt/tags/tag168.xml><?xml version="1.0" encoding="utf-8"?>
<p:tagLst xmlns:p="http://schemas.openxmlformats.org/presentationml/2006/main">
  <p:tag name="AS_UNIQUEID" val="897"/>
</p:tagLst>
</file>

<file path=ppt/tags/tag169.xml><?xml version="1.0" encoding="utf-8"?>
<p:tagLst xmlns:p="http://schemas.openxmlformats.org/presentationml/2006/main">
  <p:tag name="AS_UNIQUEID" val="898"/>
</p:tagLst>
</file>

<file path=ppt/tags/tag17.xml><?xml version="1.0" encoding="utf-8"?>
<p:tagLst xmlns:p="http://schemas.openxmlformats.org/presentationml/2006/main">
  <p:tag name="AS_UNIQUEID" val="770"/>
</p:tagLst>
</file>

<file path=ppt/tags/tag170.xml><?xml version="1.0" encoding="utf-8"?>
<p:tagLst xmlns:p="http://schemas.openxmlformats.org/presentationml/2006/main">
  <p:tag name="AS_UNIQUEID" val="899"/>
</p:tagLst>
</file>

<file path=ppt/tags/tag171.xml><?xml version="1.0" encoding="utf-8"?>
<p:tagLst xmlns:p="http://schemas.openxmlformats.org/presentationml/2006/main">
  <p:tag name="AS_UNIQUEID" val="900"/>
</p:tagLst>
</file>

<file path=ppt/tags/tag172.xml><?xml version="1.0" encoding="utf-8"?>
<p:tagLst xmlns:p="http://schemas.openxmlformats.org/presentationml/2006/main">
  <p:tag name="AS_UNIQUEID" val="901"/>
</p:tagLst>
</file>

<file path=ppt/tags/tag173.xml><?xml version="1.0" encoding="utf-8"?>
<p:tagLst xmlns:p="http://schemas.openxmlformats.org/presentationml/2006/main">
  <p:tag name="AS_UNIQUEID" val="902"/>
</p:tagLst>
</file>

<file path=ppt/tags/tag174.xml><?xml version="1.0" encoding="utf-8"?>
<p:tagLst xmlns:p="http://schemas.openxmlformats.org/presentationml/2006/main">
  <p:tag name="AS_UNIQUEID" val="903"/>
</p:tagLst>
</file>

<file path=ppt/tags/tag175.xml><?xml version="1.0" encoding="utf-8"?>
<p:tagLst xmlns:p="http://schemas.openxmlformats.org/presentationml/2006/main">
  <p:tag name="AS_UNIQUEID" val="904"/>
</p:tagLst>
</file>

<file path=ppt/tags/tag176.xml><?xml version="1.0" encoding="utf-8"?>
<p:tagLst xmlns:p="http://schemas.openxmlformats.org/presentationml/2006/main">
  <p:tag name="AS_UNIQUEID" val="905"/>
</p:tagLst>
</file>

<file path=ppt/tags/tag177.xml><?xml version="1.0" encoding="utf-8"?>
<p:tagLst xmlns:p="http://schemas.openxmlformats.org/presentationml/2006/main">
  <p:tag name="AS_UNIQUEID" val="906"/>
</p:tagLst>
</file>

<file path=ppt/tags/tag178.xml><?xml version="1.0" encoding="utf-8"?>
<p:tagLst xmlns:p="http://schemas.openxmlformats.org/presentationml/2006/main">
  <p:tag name="AS_UNIQUEID" val="907"/>
</p:tagLst>
</file>

<file path=ppt/tags/tag179.xml><?xml version="1.0" encoding="utf-8"?>
<p:tagLst xmlns:p="http://schemas.openxmlformats.org/presentationml/2006/main">
  <p:tag name="AS_OS" val="Unix 3.10 unknown"/>
  <p:tag name="AS_RELEASE_DATE" val="2023.03.31"/>
  <p:tag name="AS_TITLE" val="Aspose.Slides for Java"/>
  <p:tag name="AS_VERSION" val="23.3"/>
</p:tagLst>
</file>

<file path=ppt/tags/tag18.xml><?xml version="1.0" encoding="utf-8"?>
<p:tagLst xmlns:p="http://schemas.openxmlformats.org/presentationml/2006/main">
  <p:tag name="AS_UNIQUEID" val="771"/>
</p:tagLst>
</file>

<file path=ppt/tags/tag19.xml><?xml version="1.0" encoding="utf-8"?>
<p:tagLst xmlns:p="http://schemas.openxmlformats.org/presentationml/2006/main">
  <p:tag name="AS_UNIQUEID" val="772"/>
</p:tagLst>
</file>

<file path=ppt/tags/tag2.xml><?xml version="1.0" encoding="utf-8"?>
<p:tagLst xmlns:p="http://schemas.openxmlformats.org/presentationml/2006/main">
  <p:tag name="AS_UNIQUEID" val="755"/>
</p:tagLst>
</file>

<file path=ppt/tags/tag20.xml><?xml version="1.0" encoding="utf-8"?>
<p:tagLst xmlns:p="http://schemas.openxmlformats.org/presentationml/2006/main">
  <p:tag name="AS_UNIQUEID" val="773"/>
</p:tagLst>
</file>

<file path=ppt/tags/tag21.xml><?xml version="1.0" encoding="utf-8"?>
<p:tagLst xmlns:p="http://schemas.openxmlformats.org/presentationml/2006/main">
  <p:tag name="AS_UNIQUEID" val="774"/>
</p:tagLst>
</file>

<file path=ppt/tags/tag22.xml><?xml version="1.0" encoding="utf-8"?>
<p:tagLst xmlns:p="http://schemas.openxmlformats.org/presentationml/2006/main">
  <p:tag name="AS_UNIQUEID" val="775"/>
</p:tagLst>
</file>

<file path=ppt/tags/tag23.xml><?xml version="1.0" encoding="utf-8"?>
<p:tagLst xmlns:p="http://schemas.openxmlformats.org/presentationml/2006/main">
  <p:tag name="AS_UNIQUEID" val="776"/>
</p:tagLst>
</file>

<file path=ppt/tags/tag24.xml><?xml version="1.0" encoding="utf-8"?>
<p:tagLst xmlns:p="http://schemas.openxmlformats.org/presentationml/2006/main">
  <p:tag name="AS_UNIQUEID" val="777"/>
</p:tagLst>
</file>

<file path=ppt/tags/tag25.xml><?xml version="1.0" encoding="utf-8"?>
<p:tagLst xmlns:p="http://schemas.openxmlformats.org/presentationml/2006/main">
  <p:tag name="AS_UNIQUEID" val="778"/>
</p:tagLst>
</file>

<file path=ppt/tags/tag26.xml><?xml version="1.0" encoding="utf-8"?>
<p:tagLst xmlns:p="http://schemas.openxmlformats.org/presentationml/2006/main">
  <p:tag name="AS_UNIQUEID" val="779"/>
</p:tagLst>
</file>

<file path=ppt/tags/tag27.xml><?xml version="1.0" encoding="utf-8"?>
<p:tagLst xmlns:p="http://schemas.openxmlformats.org/presentationml/2006/main">
  <p:tag name="AS_UNIQUEID" val="780"/>
</p:tagLst>
</file>

<file path=ppt/tags/tag28.xml><?xml version="1.0" encoding="utf-8"?>
<p:tagLst xmlns:p="http://schemas.openxmlformats.org/presentationml/2006/main">
  <p:tag name="AS_UNIQUEID" val="781"/>
</p:tagLst>
</file>

<file path=ppt/tags/tag29.xml><?xml version="1.0" encoding="utf-8"?>
<p:tagLst xmlns:p="http://schemas.openxmlformats.org/presentationml/2006/main">
  <p:tag name="AS_UNIQUEID" val="782"/>
</p:tagLst>
</file>

<file path=ppt/tags/tag3.xml><?xml version="1.0" encoding="utf-8"?>
<p:tagLst xmlns:p="http://schemas.openxmlformats.org/presentationml/2006/main">
  <p:tag name="AS_UNIQUEID" val="756"/>
</p:tagLst>
</file>

<file path=ppt/tags/tag30.xml><?xml version="1.0" encoding="utf-8"?>
<p:tagLst xmlns:p="http://schemas.openxmlformats.org/presentationml/2006/main">
  <p:tag name="AS_UNIQUEID" val="783"/>
</p:tagLst>
</file>

<file path=ppt/tags/tag31.xml><?xml version="1.0" encoding="utf-8"?>
<p:tagLst xmlns:p="http://schemas.openxmlformats.org/presentationml/2006/main">
  <p:tag name="AS_UNIQUEID" val="784"/>
</p:tagLst>
</file>

<file path=ppt/tags/tag32.xml><?xml version="1.0" encoding="utf-8"?>
<p:tagLst xmlns:p="http://schemas.openxmlformats.org/presentationml/2006/main">
  <p:tag name="AS_UNIQUEID" val="785"/>
</p:tagLst>
</file>

<file path=ppt/tags/tag33.xml><?xml version="1.0" encoding="utf-8"?>
<p:tagLst xmlns:p="http://schemas.openxmlformats.org/presentationml/2006/main">
  <p:tag name="AS_UNIQUEID" val="786"/>
</p:tagLst>
</file>

<file path=ppt/tags/tag34.xml><?xml version="1.0" encoding="utf-8"?>
<p:tagLst xmlns:p="http://schemas.openxmlformats.org/presentationml/2006/main">
  <p:tag name="AS_UNIQUEID" val="787"/>
</p:tagLst>
</file>

<file path=ppt/tags/tag35.xml><?xml version="1.0" encoding="utf-8"?>
<p:tagLst xmlns:p="http://schemas.openxmlformats.org/presentationml/2006/main">
  <p:tag name="AS_UNIQUEID" val="788"/>
</p:tagLst>
</file>

<file path=ppt/tags/tag36.xml><?xml version="1.0" encoding="utf-8"?>
<p:tagLst xmlns:p="http://schemas.openxmlformats.org/presentationml/2006/main">
  <p:tag name="AS_UNIQUEID" val="789"/>
</p:tagLst>
</file>

<file path=ppt/tags/tag37.xml><?xml version="1.0" encoding="utf-8"?>
<p:tagLst xmlns:p="http://schemas.openxmlformats.org/presentationml/2006/main">
  <p:tag name="AS_UNIQUEID" val="790"/>
</p:tagLst>
</file>

<file path=ppt/tags/tag38.xml><?xml version="1.0" encoding="utf-8"?>
<p:tagLst xmlns:p="http://schemas.openxmlformats.org/presentationml/2006/main">
  <p:tag name="AS_UNIQUEID" val="791"/>
</p:tagLst>
</file>

<file path=ppt/tags/tag39.xml><?xml version="1.0" encoding="utf-8"?>
<p:tagLst xmlns:p="http://schemas.openxmlformats.org/presentationml/2006/main">
  <p:tag name="AS_UNIQUEID" val="792"/>
</p:tagLst>
</file>

<file path=ppt/tags/tag4.xml><?xml version="1.0" encoding="utf-8"?>
<p:tagLst xmlns:p="http://schemas.openxmlformats.org/presentationml/2006/main">
  <p:tag name="AS_UNIQUEID" val="757"/>
</p:tagLst>
</file>

<file path=ppt/tags/tag40.xml><?xml version="1.0" encoding="utf-8"?>
<p:tagLst xmlns:p="http://schemas.openxmlformats.org/presentationml/2006/main">
  <p:tag name="AS_UNIQUEID" val="793"/>
</p:tagLst>
</file>

<file path=ppt/tags/tag41.xml><?xml version="1.0" encoding="utf-8"?>
<p:tagLst xmlns:p="http://schemas.openxmlformats.org/presentationml/2006/main">
  <p:tag name="AS_UNIQUEID" val="794"/>
</p:tagLst>
</file>

<file path=ppt/tags/tag42.xml><?xml version="1.0" encoding="utf-8"?>
<p:tagLst xmlns:p="http://schemas.openxmlformats.org/presentationml/2006/main">
  <p:tag name="AS_UNIQUEID" val="795"/>
</p:tagLst>
</file>

<file path=ppt/tags/tag43.xml><?xml version="1.0" encoding="utf-8"?>
<p:tagLst xmlns:p="http://schemas.openxmlformats.org/presentationml/2006/main">
  <p:tag name="AS_UNIQUEID" val="796"/>
</p:tagLst>
</file>

<file path=ppt/tags/tag44.xml><?xml version="1.0" encoding="utf-8"?>
<p:tagLst xmlns:p="http://schemas.openxmlformats.org/presentationml/2006/main">
  <p:tag name="AS_UNIQUEID" val="797"/>
</p:tagLst>
</file>

<file path=ppt/tags/tag45.xml><?xml version="1.0" encoding="utf-8"?>
<p:tagLst xmlns:p="http://schemas.openxmlformats.org/presentationml/2006/main">
  <p:tag name="AS_UNIQUEID" val="798"/>
</p:tagLst>
</file>

<file path=ppt/tags/tag46.xml><?xml version="1.0" encoding="utf-8"?>
<p:tagLst xmlns:p="http://schemas.openxmlformats.org/presentationml/2006/main">
  <p:tag name="AS_UNIQUEID" val="799"/>
</p:tagLst>
</file>

<file path=ppt/tags/tag47.xml><?xml version="1.0" encoding="utf-8"?>
<p:tagLst xmlns:p="http://schemas.openxmlformats.org/presentationml/2006/main">
  <p:tag name="AS_UNIQUEID" val="800"/>
</p:tagLst>
</file>

<file path=ppt/tags/tag48.xml><?xml version="1.0" encoding="utf-8"?>
<p:tagLst xmlns:p="http://schemas.openxmlformats.org/presentationml/2006/main">
  <p:tag name="AS_UNIQUEID" val="801"/>
</p:tagLst>
</file>

<file path=ppt/tags/tag49.xml><?xml version="1.0" encoding="utf-8"?>
<p:tagLst xmlns:p="http://schemas.openxmlformats.org/presentationml/2006/main">
  <p:tag name="AS_UNIQUEID" val="802"/>
</p:tagLst>
</file>

<file path=ppt/tags/tag5.xml><?xml version="1.0" encoding="utf-8"?>
<p:tagLst xmlns:p="http://schemas.openxmlformats.org/presentationml/2006/main">
  <p:tag name="AS_UNIQUEID" val="758"/>
</p:tagLst>
</file>

<file path=ppt/tags/tag50.xml><?xml version="1.0" encoding="utf-8"?>
<p:tagLst xmlns:p="http://schemas.openxmlformats.org/presentationml/2006/main">
  <p:tag name="AS_UNIQUEID" val="803"/>
</p:tagLst>
</file>

<file path=ppt/tags/tag51.xml><?xml version="1.0" encoding="utf-8"?>
<p:tagLst xmlns:p="http://schemas.openxmlformats.org/presentationml/2006/main">
  <p:tag name="AS_UNIQUEID" val="804"/>
</p:tagLst>
</file>

<file path=ppt/tags/tag52.xml><?xml version="1.0" encoding="utf-8"?>
<p:tagLst xmlns:p="http://schemas.openxmlformats.org/presentationml/2006/main">
  <p:tag name="AS_UNIQUEID" val="805"/>
</p:tagLst>
</file>

<file path=ppt/tags/tag53.xml><?xml version="1.0" encoding="utf-8"?>
<p:tagLst xmlns:p="http://schemas.openxmlformats.org/presentationml/2006/main">
  <p:tag name="AS_UNIQUEID" val="806"/>
</p:tagLst>
</file>

<file path=ppt/tags/tag54.xml><?xml version="1.0" encoding="utf-8"?>
<p:tagLst xmlns:p="http://schemas.openxmlformats.org/presentationml/2006/main">
  <p:tag name="AS_UNIQUEID" val="807"/>
</p:tagLst>
</file>

<file path=ppt/tags/tag55.xml><?xml version="1.0" encoding="utf-8"?>
<p:tagLst xmlns:p="http://schemas.openxmlformats.org/presentationml/2006/main">
  <p:tag name="AS_UNIQUEID" val="808"/>
</p:tagLst>
</file>

<file path=ppt/tags/tag56.xml><?xml version="1.0" encoding="utf-8"?>
<p:tagLst xmlns:p="http://schemas.openxmlformats.org/presentationml/2006/main">
  <p:tag name="AS_UNIQUEID" val="809"/>
</p:tagLst>
</file>

<file path=ppt/tags/tag57.xml><?xml version="1.0" encoding="utf-8"?>
<p:tagLst xmlns:p="http://schemas.openxmlformats.org/presentationml/2006/main">
  <p:tag name="AS_UNIQUEID" val="810"/>
</p:tagLst>
</file>

<file path=ppt/tags/tag58.xml><?xml version="1.0" encoding="utf-8"?>
<p:tagLst xmlns:p="http://schemas.openxmlformats.org/presentationml/2006/main">
  <p:tag name="AS_UNIQUEID" val="811"/>
</p:tagLst>
</file>

<file path=ppt/tags/tag59.xml><?xml version="1.0" encoding="utf-8"?>
<p:tagLst xmlns:p="http://schemas.openxmlformats.org/presentationml/2006/main">
  <p:tag name="AS_UNIQUEID" val="812"/>
</p:tagLst>
</file>

<file path=ppt/tags/tag6.xml><?xml version="1.0" encoding="utf-8"?>
<p:tagLst xmlns:p="http://schemas.openxmlformats.org/presentationml/2006/main">
  <p:tag name="AS_UNIQUEID" val="759"/>
</p:tagLst>
</file>

<file path=ppt/tags/tag60.xml><?xml version="1.0" encoding="utf-8"?>
<p:tagLst xmlns:p="http://schemas.openxmlformats.org/presentationml/2006/main">
  <p:tag name="AS_UNIQUEID" val="813"/>
</p:tagLst>
</file>

<file path=ppt/tags/tag61.xml><?xml version="1.0" encoding="utf-8"?>
<p:tagLst xmlns:p="http://schemas.openxmlformats.org/presentationml/2006/main">
  <p:tag name="AS_UNIQUEID" val="814"/>
</p:tagLst>
</file>

<file path=ppt/tags/tag62.xml><?xml version="1.0" encoding="utf-8"?>
<p:tagLst xmlns:p="http://schemas.openxmlformats.org/presentationml/2006/main">
  <p:tag name="AS_UNIQUEID" val="815"/>
</p:tagLst>
</file>

<file path=ppt/tags/tag63.xml><?xml version="1.0" encoding="utf-8"?>
<p:tagLst xmlns:p="http://schemas.openxmlformats.org/presentationml/2006/main">
  <p:tag name="AS_UNIQUEID" val="816"/>
</p:tagLst>
</file>

<file path=ppt/tags/tag64.xml><?xml version="1.0" encoding="utf-8"?>
<p:tagLst xmlns:p="http://schemas.openxmlformats.org/presentationml/2006/main">
  <p:tag name="AS_UNIQUEID" val="817"/>
</p:tagLst>
</file>

<file path=ppt/tags/tag65.xml><?xml version="1.0" encoding="utf-8"?>
<p:tagLst xmlns:p="http://schemas.openxmlformats.org/presentationml/2006/main">
  <p:tag name="AS_UNIQUEID" val="818"/>
</p:tagLst>
</file>

<file path=ppt/tags/tag66.xml><?xml version="1.0" encoding="utf-8"?>
<p:tagLst xmlns:p="http://schemas.openxmlformats.org/presentationml/2006/main">
  <p:tag name="AS_UNIQUEID" val="819"/>
</p:tagLst>
</file>

<file path=ppt/tags/tag67.xml><?xml version="1.0" encoding="utf-8"?>
<p:tagLst xmlns:p="http://schemas.openxmlformats.org/presentationml/2006/main">
  <p:tag name="AS_UNIQUEID" val="820"/>
</p:tagLst>
</file>

<file path=ppt/tags/tag68.xml><?xml version="1.0" encoding="utf-8"?>
<p:tagLst xmlns:p="http://schemas.openxmlformats.org/presentationml/2006/main">
  <p:tag name="AS_UNIQUEID" val="821"/>
</p:tagLst>
</file>

<file path=ppt/tags/tag69.xml><?xml version="1.0" encoding="utf-8"?>
<p:tagLst xmlns:p="http://schemas.openxmlformats.org/presentationml/2006/main">
  <p:tag name="AS_UNIQUEID" val="822"/>
</p:tagLst>
</file>

<file path=ppt/tags/tag7.xml><?xml version="1.0" encoding="utf-8"?>
<p:tagLst xmlns:p="http://schemas.openxmlformats.org/presentationml/2006/main">
  <p:tag name="AS_UNIQUEID" val="760"/>
</p:tagLst>
</file>

<file path=ppt/tags/tag70.xml><?xml version="1.0" encoding="utf-8"?>
<p:tagLst xmlns:p="http://schemas.openxmlformats.org/presentationml/2006/main">
  <p:tag name="AS_UNIQUEID" val="823"/>
</p:tagLst>
</file>

<file path=ppt/tags/tag71.xml><?xml version="1.0" encoding="utf-8"?>
<p:tagLst xmlns:p="http://schemas.openxmlformats.org/presentationml/2006/main">
  <p:tag name="AS_UNIQUEID" val="824"/>
</p:tagLst>
</file>

<file path=ppt/tags/tag72.xml><?xml version="1.0" encoding="utf-8"?>
<p:tagLst xmlns:p="http://schemas.openxmlformats.org/presentationml/2006/main">
  <p:tag name="AS_UNIQUEID" val="825"/>
</p:tagLst>
</file>

<file path=ppt/tags/tag73.xml><?xml version="1.0" encoding="utf-8"?>
<p:tagLst xmlns:p="http://schemas.openxmlformats.org/presentationml/2006/main">
  <p:tag name="AS_UNIQUEID" val="826"/>
</p:tagLst>
</file>

<file path=ppt/tags/tag74.xml><?xml version="1.0" encoding="utf-8"?>
<p:tagLst xmlns:p="http://schemas.openxmlformats.org/presentationml/2006/main">
  <p:tag name="AS_UNIQUEID" val="827"/>
</p:tagLst>
</file>

<file path=ppt/tags/tag75.xml><?xml version="1.0" encoding="utf-8"?>
<p:tagLst xmlns:p="http://schemas.openxmlformats.org/presentationml/2006/main">
  <p:tag name="AS_UNIQUEID" val="828"/>
</p:tagLst>
</file>

<file path=ppt/tags/tag76.xml><?xml version="1.0" encoding="utf-8"?>
<p:tagLst xmlns:p="http://schemas.openxmlformats.org/presentationml/2006/main">
  <p:tag name="AS_UNIQUEID" val="829"/>
</p:tagLst>
</file>

<file path=ppt/tags/tag77.xml><?xml version="1.0" encoding="utf-8"?>
<p:tagLst xmlns:p="http://schemas.openxmlformats.org/presentationml/2006/main">
  <p:tag name="AS_UNIQUEID" val="830"/>
</p:tagLst>
</file>

<file path=ppt/tags/tag78.xml><?xml version="1.0" encoding="utf-8"?>
<p:tagLst xmlns:p="http://schemas.openxmlformats.org/presentationml/2006/main">
  <p:tag name="AS_UNIQUEID" val="831"/>
</p:tagLst>
</file>

<file path=ppt/tags/tag79.xml><?xml version="1.0" encoding="utf-8"?>
<p:tagLst xmlns:p="http://schemas.openxmlformats.org/presentationml/2006/main">
  <p:tag name="AS_UNIQUEID" val="832"/>
</p:tagLst>
</file>

<file path=ppt/tags/tag8.xml><?xml version="1.0" encoding="utf-8"?>
<p:tagLst xmlns:p="http://schemas.openxmlformats.org/presentationml/2006/main">
  <p:tag name="AS_UNIQUEID" val="761"/>
</p:tagLst>
</file>

<file path=ppt/tags/tag80.xml><?xml version="1.0" encoding="utf-8"?>
<p:tagLst xmlns:p="http://schemas.openxmlformats.org/presentationml/2006/main">
  <p:tag name="AS_UNIQUEID" val="833"/>
</p:tagLst>
</file>

<file path=ppt/tags/tag81.xml><?xml version="1.0" encoding="utf-8"?>
<p:tagLst xmlns:p="http://schemas.openxmlformats.org/presentationml/2006/main">
  <p:tag name="AS_UNIQUEID" val="834"/>
</p:tagLst>
</file>

<file path=ppt/tags/tag82.xml><?xml version="1.0" encoding="utf-8"?>
<p:tagLst xmlns:p="http://schemas.openxmlformats.org/presentationml/2006/main">
  <p:tag name="AS_UNIQUEID" val="719"/>
</p:tagLst>
</file>

<file path=ppt/tags/tag83.xml><?xml version="1.0" encoding="utf-8"?>
<p:tagLst xmlns:p="http://schemas.openxmlformats.org/presentationml/2006/main">
  <p:tag name="AS_UNIQUEID" val="720"/>
</p:tagLst>
</file>

<file path=ppt/tags/tag84.xml><?xml version="1.0" encoding="utf-8"?>
<p:tagLst xmlns:p="http://schemas.openxmlformats.org/presentationml/2006/main">
  <p:tag name="AS_UNIQUEID" val="835"/>
</p:tagLst>
</file>

<file path=ppt/tags/tag85.xml><?xml version="1.0" encoding="utf-8"?>
<p:tagLst xmlns:p="http://schemas.openxmlformats.org/presentationml/2006/main">
  <p:tag name="AS_UNIQUEID" val="836"/>
</p:tagLst>
</file>

<file path=ppt/tags/tag86.xml><?xml version="1.0" encoding="utf-8"?>
<p:tagLst xmlns:p="http://schemas.openxmlformats.org/presentationml/2006/main">
  <p:tag name="AS_UNIQUEID" val="837"/>
</p:tagLst>
</file>

<file path=ppt/tags/tag87.xml><?xml version="1.0" encoding="utf-8"?>
<p:tagLst xmlns:p="http://schemas.openxmlformats.org/presentationml/2006/main">
  <p:tag name="AS_UNIQUEID" val="838"/>
</p:tagLst>
</file>

<file path=ppt/tags/tag88.xml><?xml version="1.0" encoding="utf-8"?>
<p:tagLst xmlns:p="http://schemas.openxmlformats.org/presentationml/2006/main">
  <p:tag name="AS_UNIQUEID" val="533"/>
</p:tagLst>
</file>

<file path=ppt/tags/tag89.xml><?xml version="1.0" encoding="utf-8"?>
<p:tagLst xmlns:p="http://schemas.openxmlformats.org/presentationml/2006/main">
  <p:tag name="AS_UNIQUEID" val="535"/>
</p:tagLst>
</file>

<file path=ppt/tags/tag9.xml><?xml version="1.0" encoding="utf-8"?>
<p:tagLst xmlns:p="http://schemas.openxmlformats.org/presentationml/2006/main">
  <p:tag name="AS_UNIQUEID" val="762"/>
</p:tagLst>
</file>

<file path=ppt/tags/tag90.xml><?xml version="1.0" encoding="utf-8"?>
<p:tagLst xmlns:p="http://schemas.openxmlformats.org/presentationml/2006/main">
  <p:tag name="AS_UNIQUEID" val="536"/>
</p:tagLst>
</file>

<file path=ppt/tags/tag91.xml><?xml version="1.0" encoding="utf-8"?>
<p:tagLst xmlns:p="http://schemas.openxmlformats.org/presentationml/2006/main">
  <p:tag name="AS_UNIQUEID" val="537"/>
</p:tagLst>
</file>

<file path=ppt/tags/tag92.xml><?xml version="1.0" encoding="utf-8"?>
<p:tagLst xmlns:p="http://schemas.openxmlformats.org/presentationml/2006/main">
  <p:tag name="AS_UNIQUEID" val="538"/>
</p:tagLst>
</file>

<file path=ppt/tags/tag93.xml><?xml version="1.0" encoding="utf-8"?>
<p:tagLst xmlns:p="http://schemas.openxmlformats.org/presentationml/2006/main">
  <p:tag name="AS_UNIQUEID" val="716"/>
  <p:tag name="KSO_WM_BEAUTIFY_FLAG" val=""/>
</p:tagLst>
</file>

<file path=ppt/tags/tag94.xml><?xml version="1.0" encoding="utf-8"?>
<p:tagLst xmlns:p="http://schemas.openxmlformats.org/presentationml/2006/main">
  <p:tag name="KSO_WM_BEAUTIFY_FLAG" val="#wm#"/>
  <p:tag name="KSO_WM_TEMPLATE_CATEGORY" val="custom"/>
  <p:tag name="KSO_WM_TEMPLATE_INDEX" val="20205444"/>
</p:tagLst>
</file>

<file path=ppt/tags/tag95.xml><?xml version="1.0" encoding="utf-8"?>
<p:tagLst xmlns:p="http://schemas.openxmlformats.org/presentationml/2006/main">
  <p:tag name="AS_UNIQUEID" val="839"/>
</p:tagLst>
</file>

<file path=ppt/tags/tag96.xml><?xml version="1.0" encoding="utf-8"?>
<p:tagLst xmlns:p="http://schemas.openxmlformats.org/presentationml/2006/main">
  <p:tag name="AS_UNIQUEID" val="533"/>
</p:tagLst>
</file>

<file path=ppt/tags/tag97.xml><?xml version="1.0" encoding="utf-8"?>
<p:tagLst xmlns:p="http://schemas.openxmlformats.org/presentationml/2006/main">
  <p:tag name="AS_UNIQUEID" val="716"/>
  <p:tag name="KSO_WM_BEAUTIFY_FLAG" val=""/>
</p:tagLst>
</file>

<file path=ppt/tags/tag98.xml><?xml version="1.0" encoding="utf-8"?>
<p:tagLst xmlns:p="http://schemas.openxmlformats.org/presentationml/2006/main">
  <p:tag name="AS_UNIQUEID" val="840"/>
</p:tagLst>
</file>

<file path=ppt/tags/tag99.xml><?xml version="1.0" encoding="utf-8"?>
<p:tagLst xmlns:p="http://schemas.openxmlformats.org/presentationml/2006/main">
  <p:tag name="KSO_WM_BEAUTIFY_FLAG" val="#wm#"/>
  <p:tag name="KSO_WM_TEMPLATE_CATEGORY" val="custom"/>
  <p:tag name="KSO_WM_TEMPLATE_INDEX" val="20205444"/>
</p:tagLst>
</file>

<file path=ppt/theme/theme1.xml><?xml version="1.0" encoding="utf-8"?>
<a:theme xmlns:r="http://schemas.openxmlformats.org/officeDocument/2006/relationships" xmlns:a="http://schemas.openxmlformats.org/drawingml/2006/main" name="Office 主题">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微软雅黑" panose="020b0503020204020204" charset="-122"/>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微软雅黑" panose="020b0503020204020204" charset="-122"/>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70</Paragraphs>
  <Slides>21</Slides>
  <Notes>0</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21</vt:i4>
      </vt:variant>
    </vt:vector>
  </HeadingPairs>
  <TitlesOfParts>
    <vt:vector baseType="lpstr" size="33">
      <vt:lpstr>Arial</vt:lpstr>
      <vt:lpstr>Calibri</vt:lpstr>
      <vt:lpstr>微软雅黑</vt:lpstr>
      <vt:lpstr>Calibri Light</vt:lpstr>
      <vt:lpstr>楷体</vt:lpstr>
      <vt:lpstr>Lao UI</vt:lpstr>
      <vt:lpstr>华文中宋</vt:lpstr>
      <vt:lpstr>华文楷体</vt:lpstr>
      <vt:lpstr>宋体</vt:lpstr>
      <vt:lpstr>黑体</vt:lpstr>
      <vt:lpstr>Gill Sans</vt:lpstr>
      <vt:lpstr>Office 主题</vt:lpstr>
      <vt:lpstr>PowerPoint Presentation</vt:lpstr>
      <vt:lpstr>PowerPoint Presentation</vt:lpstr>
      <vt:lpstr>PowerPoint Presentation</vt:lpstr>
      <vt:lpstr>情节梳理</vt:lpstr>
      <vt:lpstr>思考：相比于初中读过的小说（欧亨利、契诃夫等作品），《百合花》在情节安排有何不同之处？</vt:lpstr>
      <vt:lpstr>PowerPoint Presentation</vt:lpstr>
      <vt:lpstr>PowerPoint Presentation</vt:lpstr>
      <vt:lpstr>PowerPoint Presentation</vt:lpstr>
      <vt:lpstr>PowerPoint Presentation</vt:lpstr>
      <vt:lpstr>思考：小说作为一种叙事艺术，其叙述节奏快与慢的对比、变化都是为小说主题服务的，小组合作并探究作者这样安排的用意。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2023-09-05T16:18:22.751</cp:lastPrinted>
  <dcterms:created xsi:type="dcterms:W3CDTF">2023-09-05T16:18:22Z</dcterms:created>
  <dcterms:modified xsi:type="dcterms:W3CDTF">2023-09-05T08:18:22Z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