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5.xml" ContentType="application/vnd.openxmlformats-officedocument.presentationml.notesSlide+xml"/>
  <Override PartName="/ppt/tags/tag32.xml" ContentType="application/vnd.openxmlformats-officedocument.presentationml.tags+xml"/>
  <Override PartName="/ppt/notesSlides/notesSlide6.xml" ContentType="application/vnd.openxmlformats-officedocument.presentationml.notesSlide+xml"/>
  <Override PartName="/ppt/tags/tag33.xml" ContentType="application/vnd.openxmlformats-officedocument.presentationml.tags+xml"/>
  <Override PartName="/ppt/notesSlides/notesSlide7.xml" ContentType="application/vnd.openxmlformats-officedocument.presentationml.notesSlide+xml"/>
  <Override PartName="/ppt/tags/tag3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1"/>
  </p:notesMasterIdLst>
  <p:sldIdLst>
    <p:sldId id="257" r:id="rId2"/>
    <p:sldId id="258" r:id="rId3"/>
    <p:sldId id="518" r:id="rId4"/>
    <p:sldId id="332" r:id="rId5"/>
    <p:sldId id="527" r:id="rId6"/>
    <p:sldId id="530" r:id="rId7"/>
    <p:sldId id="523" r:id="rId8"/>
    <p:sldId id="334" r:id="rId9"/>
    <p:sldId id="528" r:id="rId10"/>
    <p:sldId id="519" r:id="rId11"/>
    <p:sldId id="531" r:id="rId12"/>
    <p:sldId id="520" r:id="rId13"/>
    <p:sldId id="521" r:id="rId14"/>
    <p:sldId id="534" r:id="rId15"/>
    <p:sldId id="535" r:id="rId16"/>
    <p:sldId id="533" r:id="rId17"/>
    <p:sldId id="536" r:id="rId18"/>
    <p:sldId id="537" r:id="rId19"/>
    <p:sldId id="538" r:id="rId20"/>
    <p:sldId id="539" r:id="rId21"/>
    <p:sldId id="566" r:id="rId22"/>
    <p:sldId id="567" r:id="rId23"/>
    <p:sldId id="540" r:id="rId24"/>
    <p:sldId id="541" r:id="rId25"/>
    <p:sldId id="542" r:id="rId26"/>
    <p:sldId id="543" r:id="rId27"/>
    <p:sldId id="544" r:id="rId28"/>
    <p:sldId id="545" r:id="rId29"/>
    <p:sldId id="549" r:id="rId30"/>
    <p:sldId id="551" r:id="rId31"/>
    <p:sldId id="553" r:id="rId32"/>
    <p:sldId id="554" r:id="rId33"/>
    <p:sldId id="555" r:id="rId34"/>
    <p:sldId id="556" r:id="rId35"/>
    <p:sldId id="263" r:id="rId36"/>
    <p:sldId id="264" r:id="rId37"/>
    <p:sldId id="558" r:id="rId38"/>
    <p:sldId id="563" r:id="rId39"/>
    <p:sldId id="282" r:id="rId40"/>
  </p:sldIdLst>
  <p:sldSz cx="12192000" cy="6858000"/>
  <p:notesSz cx="6858000" cy="12192000"/>
  <p:custDataLst>
    <p:tags r:id="rId42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1" userDrawn="1">
          <p15:clr>
            <a:srgbClr val="A4A3A4"/>
          </p15:clr>
        </p15:guide>
        <p15:guide id="2" pos="38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A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35" autoAdjust="0"/>
    <p:restoredTop sz="94610"/>
  </p:normalViewPr>
  <p:slideViewPr>
    <p:cSldViewPr snapToGrid="0" snapToObjects="1" showGuides="1">
      <p:cViewPr varScale="1">
        <p:scale>
          <a:sx n="89" d="100"/>
          <a:sy n="89" d="100"/>
        </p:scale>
        <p:origin x="234" y="84"/>
      </p:cViewPr>
      <p:guideLst>
        <p:guide orient="horz" pos="2221"/>
        <p:guide pos="38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slide" Target="../slides/slide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chinese#pid=61cee0cd2f6b727a3c817f68#tid=61d6a50223790e08a39c6a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5389AEA4-B941-0491-3DB4-7B358D1C87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47140" y="197699"/>
            <a:ext cx="1603855" cy="1535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695" y="847725"/>
            <a:ext cx="969010" cy="491490"/>
          </a:xfrm>
          <a:prstGeom prst="rect">
            <a:avLst/>
          </a:prstGeom>
        </p:spPr>
      </p:pic>
      <p:pic>
        <p:nvPicPr>
          <p:cNvPr id="7" name="图片 6" descr="背景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C78B83BF-3A31-FF61-6664-1E383C87293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47140" y="197699"/>
            <a:ext cx="1603855" cy="1535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D55C158D-C219-0C4A-A3ED-8C5231B6B1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82250" y="5200318"/>
            <a:ext cx="1485900" cy="1114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99EB8D9F-F5AA-D79A-144C-2E3D750185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47140" y="197699"/>
            <a:ext cx="1603855" cy="1535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rId4" action="ppaction://hlinksldjump"/>
          </p:cNvPr>
          <p:cNvSpPr/>
          <p:nvPr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目录</a:t>
            </a:r>
            <a:endParaRPr lang="en-US" sz="2000" dirty="0"/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  <a:t>‹#›</a:t>
            </a:fld>
            <a:endParaRPr lang="en-US" sz="20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Layout" Target="../slideLayouts/slideLayout5.xml"/><Relationship Id="rId7" Type="http://schemas.openxmlformats.org/officeDocument/2006/relationships/slide" Target="slide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2.xml"/><Relationship Id="rId9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Relationship Id="rId4" Type="http://schemas.openxmlformats.org/officeDocument/2006/relationships/image" Target="../media/image15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Relationship Id="rId4" Type="http://schemas.openxmlformats.org/officeDocument/2006/relationships/image" Target="../media/image16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Relationship Id="rId4" Type="http://schemas.openxmlformats.org/officeDocument/2006/relationships/image" Target="../media/image17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Relationship Id="rId4" Type="http://schemas.openxmlformats.org/officeDocument/2006/relationships/image" Target="../media/image18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#31ca67ec3.fixed?vbadefaultcenterpage=1&amp;parentnodeid=1fe3f7219"/>
          <p:cNvSpPr/>
          <p:nvPr/>
        </p:nvSpPr>
        <p:spPr>
          <a:xfrm>
            <a:off x="1030605" y="4818888"/>
            <a:ext cx="6839712" cy="1078992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5105"/>
              </a:lnSpc>
            </a:pPr>
            <a:r>
              <a:rPr lang="zh-CN" altLang="en-US" sz="32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学习主题七</a:t>
            </a:r>
            <a:r>
              <a:rPr lang="en-US" altLang="zh-CN" sz="32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</a:t>
            </a:r>
            <a:r>
              <a:rPr lang="zh-CN" altLang="en-US" sz="32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辨析并修改病句</a:t>
            </a:r>
          </a:p>
        </p:txBody>
      </p:sp>
    </p:spTree>
  </p:cSld>
  <p:clrMapOvr>
    <a:masterClrMapping/>
  </p:clrMapOvr>
  <p:transition>
    <p:split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48920" y="1539240"/>
          <a:ext cx="11533505" cy="3897630"/>
        </p:xfrm>
        <a:graphic>
          <a:graphicData uri="http://schemas.openxmlformats.org/drawingml/2006/table">
            <a:tbl>
              <a:tblPr/>
              <a:tblGrid>
                <a:gridCol w="140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6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763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关注  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代词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当句中出现了代词时,句子可能存在语意不明的问题。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①有人认为教育孩子要严厉一些,“棍棒底下出孝子”嘛;也有人认为教育孩子要春风化雨,循循善诱。这种看法是有一定的道理的。(语意不明,“这种看法”指代不明)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②老先生至今还记得当年他与恩师促膝长谈时,恩师对自己的评价:“太敏感、脆弱。”(语意不明,“自己”可指代老先生,也可指代老先生的恩师)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553575" y="944245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709295" y="1380490"/>
          <a:ext cx="10821035" cy="4116705"/>
        </p:xfrm>
        <a:graphic>
          <a:graphicData uri="http://schemas.openxmlformats.org/drawingml/2006/table">
            <a:tbl>
              <a:tblPr/>
              <a:tblGrid>
                <a:gridCol w="943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7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6705">
                <a:tc>
                  <a:txBody>
                    <a:bodyPr/>
                    <a:lstStyle/>
                    <a:p>
                      <a:pPr indent="0" algn="ctr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关注多重定语或状语的顺序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当句中出现了多重定语或状语时,考生要考虑句子是否有语序不当的问题。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①“中国青岛世界园艺博览会”是世界园艺博览会历届占地面积最大、活动内容最丰富、演艺最精彩的一次盛会。(多层定语的次序不当,“历届”位置不当,应置于“世界园艺博览会”之前)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②为了赢得本次比赛,全体官兵昨天晚上又把装备仔仔细细地在营地里检查了一遍。(多层状语的次序不当,“在营地里”应放在“又”之前)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631680" y="855345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680720" y="1336675"/>
          <a:ext cx="11115040" cy="4316730"/>
        </p:xfrm>
        <a:graphic>
          <a:graphicData uri="http://schemas.openxmlformats.org/drawingml/2006/table">
            <a:tbl>
              <a:tblPr/>
              <a:tblGrid>
                <a:gridCol w="969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45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6730">
                <a:tc>
                  <a:txBody>
                    <a:bodyPr/>
                    <a:lstStyle/>
                    <a:p>
                      <a:pPr indent="0" algn="ctr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关注文言词语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当句中出现了文言词语时,考生要考虑句子是否有语义重复的问题。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①第一时间向世界卫生组织报告疫情,第一时间同世界各国分享新冠病毒基因序列,第一时间在医学杂志公布科研进展……有人说,中国抗疫进程一直敞在镜头前,晒在网络上,可以堪称为面向全球的“现场直播”。(“可以”和“堪”语义重复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②在疫情防控瞬息万变的背景下,任何一个苗头都有可能成为破坏疫情防控大局的隐患。稍有不慎,防控努力就会付诸于东流,防控成果就会功亏一篑。(“诸”是兼词,等同于“之于”,和“于”语义重复)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603105" y="831215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58445" y="1370330"/>
          <a:ext cx="11503025" cy="4414520"/>
        </p:xfrm>
        <a:graphic>
          <a:graphicData uri="http://schemas.openxmlformats.org/drawingml/2006/table">
            <a:tbl>
              <a:tblPr/>
              <a:tblGrid>
                <a:gridCol w="994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8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1035">
                <a:tc>
                  <a:txBody>
                    <a:bodyPr/>
                    <a:lstStyle/>
                    <a:p>
                      <a:pPr indent="0" algn="l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关注否定句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当句中出现了否定句时,考生要考虑句子是否有否定不当的问题。</a:t>
                      </a:r>
                    </a:p>
                    <a:p>
                      <a:pPr indent="609600" algn="l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在航天事业的发展过程中,具有中国特色的航天精神逐步孕育而成,并随着时代的发展被赋予新的内涵,谁又能否认现在就不需要学习这种精神呢?(三重否定,意思表达错误)</a:t>
                      </a:r>
                      <a:endParaRPr 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485">
                <a:tc>
                  <a:txBody>
                    <a:bodyPr/>
                    <a:lstStyle/>
                    <a:p>
                      <a:pPr indent="0" algn="l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关注多个谓语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句中出现了多个谓语时,句子可能存在搭配不当的问题。</a:t>
                      </a:r>
                    </a:p>
                    <a:p>
                      <a:pPr indent="609600" algn="l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有利益的表达才有相对的利益均衡,有相对的利益均衡才有长久的社会稳定,尽可能多地注视和倾听社会各方面的声音,对于维稳大有好处。(搭配不当,“注视”和“声音”不搭配)</a:t>
                      </a:r>
                      <a:endParaRPr 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681210" y="875030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367030" y="1861185"/>
          <a:ext cx="11139170" cy="3856355"/>
        </p:xfrm>
        <a:graphic>
          <a:graphicData uri="http://schemas.openxmlformats.org/drawingml/2006/table">
            <a:tbl>
              <a:tblPr/>
              <a:tblGrid>
                <a:gridCol w="1224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4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355">
                <a:tc>
                  <a:txBody>
                    <a:bodyPr/>
                    <a:lstStyle/>
                    <a:p>
                      <a:pPr indent="0" algn="ctr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  <a:sym typeface="+mn-ea"/>
                        </a:rPr>
                        <a:t>关注“了”和“的”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 当句中出现含有“了”或“的”的短语时,考生要考虑句子是否有语意不明、搭配不当等问题。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①在校方看来,沈院士是学术旗帜,代表的学科的发展方向,还要为学校或者学科建设发表意见,提出一些指导性意见。(搭配不当,第一个“的”应改为“了”)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②天渐渐暗了下来,外面下起了瓢泼大雨。路上的行人也没了踪影,修鞋的急坏了。(语意不明,“修鞋的”可以指顾客,也可以指修鞋师傅)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524365" y="1238250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90500" y="1861185"/>
          <a:ext cx="11868785" cy="3816985"/>
        </p:xfrm>
        <a:graphic>
          <a:graphicData uri="http://schemas.openxmlformats.org/drawingml/2006/table">
            <a:tbl>
              <a:tblPr/>
              <a:tblGrid>
                <a:gridCol w="1304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6985">
                <a:tc>
                  <a:txBody>
                    <a:bodyPr/>
                    <a:lstStyle/>
                    <a:p>
                      <a:pPr indent="0" algn="ctr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  <a:sym typeface="+mn-ea"/>
                        </a:rPr>
                        <a:t>关注两面性词语　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当句中出现了两面性词语时,考生要考虑句子是否有前后不一致、不合逻辑等问题。但这种情况并不绝对,考生还要注意一些含义模糊的词语。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①国内市场能否健康发展,并得到群众的认可,关键在于国家制定符合我国实际的货币政策。(一面与两面搭配不当,应在“制定”前加“能否”)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②房地产调控是否到位关乎着我国国民经济的发展前景。(注意:这里的“发展前景”有好有坏,考生切不可草率地按照前后不一致来判断此句有语病)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760585" y="1267460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90500" y="1861185"/>
          <a:ext cx="11699875" cy="3856355"/>
        </p:xfrm>
        <a:graphic>
          <a:graphicData uri="http://schemas.openxmlformats.org/drawingml/2006/table">
            <a:tbl>
              <a:tblPr/>
              <a:tblGrid>
                <a:gridCol w="1372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7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355">
                <a:tc>
                  <a:txBody>
                    <a:bodyPr/>
                    <a:lstStyle/>
                    <a:p>
                      <a:pPr indent="0" algn="l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  <a:sym typeface="+mn-ea"/>
                        </a:rPr>
                        <a:t>关注有否定意义的词语　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　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当句中出现了“避免”“以防”“以免”“切忌”“禁止”等词语时,考生要考虑句子是否有否定不当的问题。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在开展相互批评时,应该注意“三忌”:一忌不可“突然袭击”,二忌不可人身攻击,三忌不可“隔靴搔痒”。(后面三个“忌”与“不可”意思重复,应去掉“不可”或后面三个“忌”)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815830" y="1198245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99390" y="1370330"/>
          <a:ext cx="11562080" cy="4414520"/>
        </p:xfrm>
        <a:graphic>
          <a:graphicData uri="http://schemas.openxmlformats.org/drawingml/2006/table">
            <a:tbl>
              <a:tblPr/>
              <a:tblGrid>
                <a:gridCol w="2117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4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1035">
                <a:tc>
                  <a:txBody>
                    <a:bodyPr/>
                    <a:lstStyle/>
                    <a:p>
                      <a:pPr indent="0" algn="l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  <a:sym typeface="+mn-ea"/>
                        </a:rPr>
                        <a:t>关注有否定意义的词语　</a:t>
                      </a:r>
                      <a:endParaRPr 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当句中出现了“避免”“以防”“以免”“切忌”“禁止”等词语时,考生要考虑句子是否有否定不当的问题。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在开展相互批评时,应该注意“三忌”:一忌不可“突然袭击”,二忌不可人身攻击,三忌不可“隔靴搔痒”。(后面三个“忌”与“不可”意思重复,应去掉“不可”或后面三个“忌”)</a:t>
                      </a:r>
                      <a:endParaRPr 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485">
                <a:tc>
                  <a:txBody>
                    <a:bodyPr/>
                    <a:lstStyle/>
                    <a:p>
                      <a:pPr indent="0" algn="l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  <a:sym typeface="+mn-ea"/>
                        </a:rPr>
                        <a:t>关注多义词语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当句中出现了“前去”“新生”“保管”“走”“和”等多义词语时,句子可能会出现表意不明的问题。</a:t>
                      </a:r>
                    </a:p>
                    <a:p>
                      <a:pPr indent="609600" algn="l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①县里的通知说,让赵乡长本月15日前去汇报。(是“15日之前去”还是“15日这一天去”)</a:t>
                      </a:r>
                    </a:p>
                    <a:p>
                      <a:pPr indent="609600" algn="l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②在喧天的锣鼓声中,这所有名的老学校终于迎来了自己的新生。(“新生”是指“新同学”还是“新生命”)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681210" y="903605"/>
            <a:ext cx="2074545" cy="3194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860552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3860"/>
              </a:lnSpc>
            </a:pPr>
            <a:r>
              <a:rPr lang="zh-CN" altLang="en-US" sz="4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  <a:hlinkClick r:id="rId3" action="ppaction://hlinksldjump"/>
              </a:rPr>
              <a:t>学习任务2:修改病句</a:t>
            </a:r>
            <a:endParaRPr lang="zh-CN" altLang="en-US" sz="4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  <a:sym typeface="+mn-ea"/>
            </a:endParaRPr>
          </a:p>
        </p:txBody>
      </p:sp>
    </p:spTree>
  </p:cSld>
  <p:clrMapOvr>
    <a:masterClrMapping/>
  </p:clrMapOvr>
  <p:transition>
    <p:split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276225" y="125158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一、修改病句“十注意”</a:t>
            </a: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4000"/>
              </a:lnSpc>
              <a:buClrTx/>
              <a:buSzTx/>
              <a:buFontTx/>
            </a:pP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修改病句时,我们会发现一些具有某些共同特征的语病。命题者常常在那些具有迷惑性的地方设置“语病”。我们如果能注意或识破命题者的这一“小花招”,就能慧眼识语病。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85800" y="3677285"/>
          <a:ext cx="11131550" cy="2228215"/>
        </p:xfrm>
        <a:graphic>
          <a:graphicData uri="http://schemas.openxmlformats.org/drawingml/2006/table">
            <a:tbl>
              <a:tblPr/>
              <a:tblGrid>
                <a:gridCol w="181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2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注意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说明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4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出现介宾短语作状语的句子要注意　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误用介宾短语,从而使句子缺少主语,这是命题者常设的迷惑点。   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从上述有目共睹的事实中,证明他们的所作所为是无可指责的。  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句子用了介词结构“从……中”,使句子成分残缺,应删掉“从”和“中”。介宾短语作状语时,由于介词带的宾语较长,命题者会故意漏掉宾语中心词,使句子成分残缺。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3_BD#62da1db03.fixed?vbadefaultcenterpage=1&amp;parentnodeid=31ca67ec3"/>
          <p:cNvSpPr/>
          <p:nvPr/>
        </p:nvSpPr>
        <p:spPr>
          <a:xfrm>
            <a:off x="2287270" y="824230"/>
            <a:ext cx="7057390" cy="757555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ctr" latinLnBrk="1">
              <a:lnSpc>
                <a:spcPts val="5740"/>
              </a:lnSpc>
            </a:pPr>
            <a:r>
              <a:rPr lang="zh-CN" altLang="en-US" sz="36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学习主题七</a:t>
            </a:r>
            <a:r>
              <a:rPr lang="en-US" altLang="zh-CN" sz="36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 </a:t>
            </a:r>
            <a:r>
              <a:rPr lang="zh-CN" altLang="en-US" sz="36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辨析并修改病句</a:t>
            </a:r>
            <a:endParaRPr lang="zh-CN" altLang="en-US" sz="3600" b="1" dirty="0">
              <a:solidFill>
                <a:srgbClr val="0C3BD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ctr" latinLnBrk="1">
              <a:lnSpc>
                <a:spcPts val="5740"/>
              </a:lnSpc>
            </a:pPr>
            <a:endParaRPr lang="en-US" sz="3600" dirty="0"/>
          </a:p>
        </p:txBody>
      </p:sp>
      <p:pic>
        <p:nvPicPr>
          <p:cNvPr id="5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9312" y="2907411"/>
            <a:ext cx="411480" cy="411480"/>
          </a:xfrm>
          <a:prstGeom prst="rect">
            <a:avLst/>
          </a:prstGeom>
        </p:spPr>
      </p:pic>
      <p:pic>
        <p:nvPicPr>
          <p:cNvPr id="8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0582" y="3632327"/>
            <a:ext cx="8604504" cy="82296"/>
          </a:xfrm>
          <a:prstGeom prst="rect">
            <a:avLst/>
          </a:prstGeom>
        </p:spPr>
      </p:pic>
      <p:sp>
        <p:nvSpPr>
          <p:cNvPr id="11" name="C_3#62da1db03.fixed?linknodeid=237341358&amp;vbadefaultcenterpage=1&amp;parentnodeid=31ca67ec3">
            <a:hlinkClick r:id="rId7" action="ppaction://hlinksldjump"/>
          </p:cNvPr>
          <p:cNvSpPr/>
          <p:nvPr/>
        </p:nvSpPr>
        <p:spPr>
          <a:xfrm>
            <a:off x="4380484" y="2878328"/>
            <a:ext cx="3767328" cy="49022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386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hlinkClick r:id="rId8" action="ppaction://hlinksldjump">
                  <a:extLst>
                    <a:ext uri="{DAF060AB-1E55-43B9-8AAB-6FB025537F2F}">
                      <wpsdc:hlinkClr xmlns:wpsdc="http://www.wps.cn/officeDocument/2017/drawingmlCustomData" xmlns="" val="000000"/>
                      <wpsdc:folHlinkClr xmlns:wpsdc="http://www.wps.cn/officeDocument/2017/drawingmlCustomData" xmlns="" val="000000"/>
                      <wpsdc:hlinkUnderline xmlns:wpsdc="http://www.wps.cn/officeDocument/2017/drawingmlCustomData" xmlns="" val="0"/>
                    </a:ext>
                  </a:extLst>
                </a:hlinkClick>
              </a:rPr>
              <a:t>微专项:十四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hlinkClick r:id="rId8" action="ppaction://hlinksldjump">
                  <a:extLst>
                    <a:ext uri="{DAF060AB-1E55-43B9-8AAB-6FB025537F2F}">
                      <wpsdc:hlinkClr xmlns:wpsdc="http://www.wps.cn/officeDocument/2017/drawingmlCustomData" xmlns="" val="000000"/>
                      <wpsdc:folHlinkClr xmlns:wpsdc="http://www.wps.cn/officeDocument/2017/drawingmlCustomData" xmlns="" val="000000"/>
                      <wpsdc:hlinkUnderline xmlns:wpsdc="http://www.wps.cn/officeDocument/2017/drawingmlCustomData" xmlns="" val="0"/>
                    </a:ext>
                  </a:extLst>
                </a:hlinkClick>
              </a:rPr>
              <a:t>个常见病句关注点</a:t>
            </a: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</p:txBody>
      </p:sp>
      <p:pic>
        <p:nvPicPr>
          <p:cNvPr id="12" name="C_3#62da1db03.fixed?vbadefaultcenterpage=1&amp;parentnodeid=31ca67ec3" descr="preencoded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3639312" y="4099306"/>
            <a:ext cx="411480" cy="411480"/>
          </a:xfrm>
          <a:prstGeom prst="rect">
            <a:avLst/>
          </a:prstGeom>
        </p:spPr>
      </p:pic>
      <p:pic>
        <p:nvPicPr>
          <p:cNvPr id="13" name="C_3#62da1db03.fixed?vbadefaultcenterpage=1&amp;parentnodeid=31ca67ec3" descr="preencoded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641217" y="4875657"/>
            <a:ext cx="8604504" cy="82296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4380230" y="4060190"/>
            <a:ext cx="35871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学习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hlinkClick r:id="rId9" action="ppaction://hlinksldjump">
                  <a:extLst>
                    <a:ext uri="{DAF060AB-1E55-43B9-8AAB-6FB025537F2F}">
                      <wpsdc:hlinkClr xmlns:wpsdc="http://www.wps.cn/officeDocument/2017/drawingmlCustomData" xmlns="" val="000000"/>
                      <wpsdc:folHlinkClr xmlns:wpsdc="http://www.wps.cn/officeDocument/2017/drawingmlCustomData" xmlns="" val="000000"/>
                      <wpsdc:hlinkUnderline xmlns:wpsdc="http://www.wps.cn/officeDocument/2017/drawingmlCustomData" xmlns="" val="0"/>
                    </a:ext>
                  </a:extLst>
                </a:hlinkClick>
              </a:rPr>
              <a:t>任务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2: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hlinkClick r:id="rId9" action="ppaction://hlinksldjump"/>
              </a:rPr>
              <a:t>修改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病句　</a:t>
            </a:r>
          </a:p>
        </p:txBody>
      </p:sp>
    </p:spTree>
  </p:cSld>
  <p:clrMapOvr>
    <a:masterClrMapping/>
  </p:clrMapOvr>
  <p:transition>
    <p:split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0" y="910590"/>
            <a:ext cx="11368405" cy="55956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</a:p>
          <a:p>
            <a:pPr algn="ctr" latinLnBrk="1">
              <a:lnSpc>
                <a:spcPts val="4320"/>
              </a:lnSpc>
            </a:pP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83210" y="1614805"/>
          <a:ext cx="11586210" cy="4398645"/>
        </p:xfrm>
        <a:graphic>
          <a:graphicData uri="http://schemas.openxmlformats.org/drawingml/2006/table">
            <a:tbl>
              <a:tblPr/>
              <a:tblGrid>
                <a:gridCol w="2045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说明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88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+mn-ea"/>
                        </a:rPr>
                        <a:t>出现谓语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+mn-ea"/>
                        </a:rPr>
                        <a:t>动词带长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+mn-ea"/>
                        </a:rPr>
                        <a:t>宾语的句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+mn-ea"/>
                        </a:rPr>
                        <a:t>子要注意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有些谓语动词具有带长宾语的功能,由于宾语较长,命题者会故意漏掉宾语中心词,使句子出现语病。带长宾语的谓语动词有“解决、发展、开展、采用、扩大、提高、进行、进入、证明、讲述、发现、希望、要求”等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随着社会不断进步,科技知识的价值日益显现,人类已进入知识产权的归属和利益的分成,并已开始向科技工作者身上倾斜。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句中的谓语动词“进入”后面有很长的宾语,结果把中心词“的时代”丢掉了,应在“分成”后添上“的时代”。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520555" y="743585"/>
            <a:ext cx="2447290" cy="5695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          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  <p:bldP spid="3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0" y="910590"/>
            <a:ext cx="11368405" cy="55956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</a:p>
          <a:p>
            <a:pPr algn="ctr" latinLnBrk="1">
              <a:lnSpc>
                <a:spcPts val="4320"/>
              </a:lnSpc>
            </a:pP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83210" y="1614805"/>
          <a:ext cx="11527790" cy="4029710"/>
        </p:xfrm>
        <a:graphic>
          <a:graphicData uri="http://schemas.openxmlformats.org/drawingml/2006/table">
            <a:tbl>
              <a:tblPr/>
              <a:tblGrid>
                <a:gridCol w="2661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65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说明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95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+mn-ea"/>
                        </a:rPr>
                        <a:t>反问句中出现否定词的句子要注意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肯定的反问句表否定的意思,否定的反问句表肯定的意思,命题者往往在反问句中增设否定词,设置语病。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当然要赋予雷锋精神新的内涵,但谁又能否认现在就不需要学习雷锋了呢?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句中的“否认……不”是双重否定,表肯定,这一肯定的意思,套在反问句中是表否定的意思,应删去“就不”。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520555" y="743585"/>
            <a:ext cx="2447290" cy="5695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          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  <p:bldP spid="3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0" y="910590"/>
            <a:ext cx="11368405" cy="55956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</a:p>
          <a:p>
            <a:pPr algn="ctr" latinLnBrk="1">
              <a:lnSpc>
                <a:spcPts val="4320"/>
              </a:lnSpc>
            </a:pP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83210" y="1614805"/>
          <a:ext cx="11527790" cy="4029710"/>
        </p:xfrm>
        <a:graphic>
          <a:graphicData uri="http://schemas.openxmlformats.org/drawingml/2006/table">
            <a:tbl>
              <a:tblPr/>
              <a:tblGrid>
                <a:gridCol w="1973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说明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95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+mn-ea"/>
                        </a:rPr>
                        <a:t>出现表“设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+mn-ea"/>
                        </a:rPr>
                        <a:t>法阻止”一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+mn-ea"/>
                        </a:rPr>
                        <a:t>类词的句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+mn-ea"/>
                        </a:rPr>
                        <a:t>子要注意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有一些词,譬如“避免”“防止”“忌”等,本身就有“设法阻止”之意,若其后加上否定词,就会把句子本来的意思说反了。命题者也常据此设置语病。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为了防止这类交通事故不再发生,我们加强了交通安全的教育和管理。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句中的“防止”有“预先设法制止(坏事发生)”之意,后面又加上否定词“不”,结果把意思说反了,应删去“不”。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520555" y="743585"/>
            <a:ext cx="2447290" cy="5695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          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  <p:bldP spid="3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0" y="910590"/>
            <a:ext cx="11368405" cy="55956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</a:p>
          <a:p>
            <a:pPr algn="ctr" latinLnBrk="1">
              <a:lnSpc>
                <a:spcPts val="4320"/>
              </a:lnSpc>
            </a:pP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27025" y="1729105"/>
          <a:ext cx="11537315" cy="3779520"/>
        </p:xfrm>
        <a:graphic>
          <a:graphicData uri="http://schemas.openxmlformats.org/drawingml/2006/table">
            <a:tbl>
              <a:tblPr/>
              <a:tblGrid>
                <a:gridCol w="2303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4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说明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76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出现“否则”一词的句子要注意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Font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“否则”的意思是“如果不是这样”,表示从相反的方面说,命题者往往用“否则”一词制造成分赘余的语病。</a:t>
                      </a:r>
                    </a:p>
                    <a:p>
                      <a:pPr indent="609600" algn="l" fontAlgn="auto">
                        <a:buClrTx/>
                        <a:buSzTx/>
                        <a:buFont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我们必须拿出自己的正版计算机游戏软件,否则,拿不出新软件,就难以抵制不健康的盗版软件。</a:t>
                      </a:r>
                    </a:p>
                    <a:p>
                      <a:pPr indent="609600" algn="l" fontAlgn="auto">
                        <a:buClrTx/>
                        <a:buSzTx/>
                        <a:buFont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句中“否则”和“拿不出新软件”语义重复,应删去后者。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8628380" y="1203960"/>
            <a:ext cx="2516505" cy="5251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    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0" y="910590"/>
            <a:ext cx="11368405" cy="55956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</a:p>
          <a:p>
            <a:pPr algn="ctr" latinLnBrk="1">
              <a:lnSpc>
                <a:spcPts val="4320"/>
              </a:lnSpc>
            </a:pP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07315" y="1425575"/>
          <a:ext cx="11899265" cy="5181600"/>
        </p:xfrm>
        <a:graphic>
          <a:graphicData uri="http://schemas.openxmlformats.org/drawingml/2006/table">
            <a:tbl>
              <a:tblPr/>
              <a:tblGrid>
                <a:gridCol w="2910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说明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584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+mn-ea"/>
                        </a:rPr>
                        <a:t>出现两面性词语的句子要注意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有些句子中,前面有“能否”“是否”“要不要”等表两面的词,后面却跟了“能”“否”等表一面的词;或者前面是表一面的词,后面却跟了表两面的词,结果造成前后表意不一致的逻辑错误,这也是命题者常设置的语病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在新的时代条件下,能不能做好党的新闻舆论工作,营造良好舆论环境,是治国理政、定国安邦的大事。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这一句中前面有表两面的“能不能”,后面跟的是表一面的内容,前后表达不一致,导致产生语病。但有时出现“两面”与“一面”的句子不一定有语病,考生要具体分析,如下面的例句: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对故意致人死亡的罪犯,要不要处以极刑,我们的回答是肯定的。   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这一句虽然有“要不要”这一表两面的词,但其实是无疑而问,只是引起注意,并无语病。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8978900" y="910590"/>
            <a:ext cx="2516505" cy="5251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      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  <p:bldP spid="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0" y="910590"/>
            <a:ext cx="11368405" cy="55956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</a:p>
          <a:p>
            <a:pPr algn="ctr" latinLnBrk="1">
              <a:lnSpc>
                <a:spcPts val="4320"/>
              </a:lnSpc>
            </a:pP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66395" y="1729105"/>
          <a:ext cx="11458575" cy="4304030"/>
        </p:xfrm>
        <a:graphic>
          <a:graphicData uri="http://schemas.openxmlformats.org/drawingml/2006/table">
            <a:tbl>
              <a:tblPr/>
              <a:tblGrid>
                <a:gridCol w="270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6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4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说明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557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+mn-ea"/>
                        </a:rPr>
                        <a:t>出现并列短语作成分的句子要注意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并列短语作句子成分,命题者往往会设置搭配不当的语病。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今年春节期间,这个市的210辆消防车、3000多名消防官兵,放弃休假,始终坚守在各自执勤的岗位上。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这一句的主语是由“消防车”“消防官兵”这一并列短语构成的,谓语是“放弃”“坚守”,这两个谓语动词只能与并列短语中的“消防官兵”搭配,而不能与“消防车”搭配。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8628380" y="1203960"/>
            <a:ext cx="2516505" cy="5251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       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  <p:bldP spid="3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0" y="910590"/>
            <a:ext cx="11368405" cy="55956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</a:p>
          <a:p>
            <a:pPr algn="ctr" latinLnBrk="1">
              <a:lnSpc>
                <a:spcPts val="4320"/>
              </a:lnSpc>
            </a:pP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69900" y="1729105"/>
          <a:ext cx="11400790" cy="3947160"/>
        </p:xfrm>
        <a:graphic>
          <a:graphicData uri="http://schemas.openxmlformats.org/drawingml/2006/table">
            <a:tbl>
              <a:tblPr/>
              <a:tblGrid>
                <a:gridCol w="1929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说明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140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出现“和”的句子要注意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“和”既可作连词又可作介词,由于词性不同,在句子中的作用也不同。理解不同,会使句子产生歧义。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 张义和王强上课说话,被老师叫到办公室了。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 如果“和”作连词,就表示两个人上课都说话了;如果“和”作介词,则表明只有张义上课说话。该句有歧义。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8851900" y="1203960"/>
            <a:ext cx="2516505" cy="5251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     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  <p:bldP spid="3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0" y="910590"/>
            <a:ext cx="11368405" cy="55956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</a:p>
          <a:p>
            <a:pPr algn="ctr" latinLnBrk="1">
              <a:lnSpc>
                <a:spcPts val="4320"/>
              </a:lnSpc>
            </a:pP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812165" y="1935480"/>
          <a:ext cx="11108055" cy="3290570"/>
        </p:xfrm>
        <a:graphic>
          <a:graphicData uri="http://schemas.openxmlformats.org/drawingml/2006/table">
            <a:tbl>
              <a:tblPr/>
              <a:tblGrid>
                <a:gridCol w="2292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说明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481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出现判断词“是”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的句子要注意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句中出现判断词“是”,往往表示主语与宾语之间存在一定的关系,如果没有关系就不能乱用判断词“是”。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摆在我们翻译工作者面前的任务是如何提高翻译质量的问题。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这一句的主干是“任务是问题”,显然判断不当,应删去“任务”。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8628380" y="1203960"/>
            <a:ext cx="2516505" cy="5251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      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  <p:bldP spid="3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0" y="910590"/>
            <a:ext cx="11368405" cy="55956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          </a:t>
            </a: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ctr" latinLnBrk="1">
              <a:lnSpc>
                <a:spcPts val="4320"/>
              </a:lnSpc>
            </a:pP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83210" y="1516380"/>
          <a:ext cx="11508105" cy="4632960"/>
        </p:xfrm>
        <a:graphic>
          <a:graphicData uri="http://schemas.openxmlformats.org/drawingml/2006/table">
            <a:tbl>
              <a:tblPr/>
              <a:tblGrid>
                <a:gridCol w="216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2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说明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出现数量增减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的句子要注意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数词有确数、概数之分,概数前面不能加上“至少”“最多”“最高”“最低”“超过”一类词。此外,使用“降低”“减少”“缩小”等词语时不能用倍数。命题者常在此处设置语病。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这次火灾造成的经济损失,据有关部门保守估计,直接损失至少在三千万元以上。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“至少”一词后面搭配的应是确数,而“三千万元以上”是一个概数,应删去“至少”。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048750" y="910590"/>
            <a:ext cx="2516505" cy="5251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        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  <p:bldP spid="3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84175" y="1065530"/>
            <a:ext cx="11687810" cy="497078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2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二、修改病句“四原则”</a:t>
            </a: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indent="0" algn="l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辨析是前提,修改才是结果。修改病句的基本原则为:原意要保,改法要巧,改动要少,越简越好。具体来说有以下几点。</a:t>
            </a:r>
          </a:p>
          <a:p>
            <a:pPr indent="0" algn="l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1.真实性原则。不能违背原意另起炉灶,也不能添枝加叶地雕饰原句,更不能按自己的意思去造一个句子替代原句。</a:t>
            </a:r>
          </a:p>
          <a:p>
            <a:pPr indent="0" algn="l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2.针对性原则。要针对病句的实际情况进修改。也就是说,哪儿有语病,就修改哪儿;是什么语病,就对症修改。</a:t>
            </a:r>
          </a:p>
          <a:p>
            <a:pPr indent="0" algn="l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3.经济性原则。若调整语序即可,就尽量不增删,可以改一处的就不要改两处等。</a:t>
            </a:r>
          </a:p>
          <a:p>
            <a:pPr indent="0" algn="l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4.瞻前顾后原则。修改病句必须瞻前顾后,统观全局,否则修改有可能不全面。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860552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3860"/>
              </a:lnSpc>
            </a:pPr>
            <a:r>
              <a:rPr lang="zh-CN" altLang="en-US" sz="4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  <a:hlinkClick r:id="rId3" action="ppaction://hlinksldjump"/>
              </a:rPr>
              <a:t>微专项:十四个常见病句关注点</a:t>
            </a:r>
            <a:endParaRPr lang="zh-CN" altLang="en-US" sz="4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  <a:sym typeface="+mn-ea"/>
            </a:endParaRPr>
          </a:p>
        </p:txBody>
      </p:sp>
    </p:spTree>
  </p:cSld>
  <p:clrMapOvr>
    <a:masterClrMapping/>
  </p:clrMapOvr>
  <p:transition>
    <p:split dir="in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84175" y="1065530"/>
            <a:ext cx="10932795" cy="39897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三、修改病句“五字诀”</a:t>
            </a:r>
          </a:p>
          <a:p>
            <a:pPr indent="0" algn="l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增(成分残缺)、删(多余的)、换(用词不妥当)、</a:t>
            </a:r>
          </a:p>
          <a:p>
            <a:pPr indent="0" algn="l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简(修改应简洁、简要)、调(不搭配、不照应或语序不当的)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06070" y="937895"/>
            <a:ext cx="10932795" cy="39897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2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四、修改病句“六角度”</a:t>
            </a: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indent="0" algn="l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</a:t>
            </a: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384175" y="1723390"/>
          <a:ext cx="11562080" cy="5043805"/>
        </p:xfrm>
        <a:graphic>
          <a:graphicData uri="http://schemas.openxmlformats.org/drawingml/2006/table">
            <a:tbl>
              <a:tblPr/>
              <a:tblGrid>
                <a:gridCol w="2037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10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尊重语感,看表达是否流畅　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  <a:sym typeface="+mn-ea"/>
                      </a:endParaRP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辨析病句时,语感很重要。有些句子读起来不够通畅,或读后让人不知道表达的是什么意思,可能就是句子本身表达不够明晰所致。</a:t>
                      </a:r>
                    </a:p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如:“语文是各门学科的基础,学习自然科学如果不掌握语文这门工具,就不能理解其他学科的题意、概念和原理,不可能有清晰、严密的思维习惯。</a:t>
                      </a:r>
                    </a:p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”此类语句给人语无伦次、层次混乱的感觉,从感性上就能觉察到有语病。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4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压缩语句,看主干是否齐全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　检查语句的主干,通过对语句主干的语法分析,可以看出是否有成分残缺的语病。成分残缺主要包括主语、谓语、宾语、介词、助词、关联词等残缺。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99390" y="1370330"/>
          <a:ext cx="11748770" cy="5120640"/>
        </p:xfrm>
        <a:graphic>
          <a:graphicData uri="http://schemas.openxmlformats.org/drawingml/2006/table">
            <a:tbl>
              <a:tblPr/>
              <a:tblGrid>
                <a:gridCol w="1897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1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6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成分关联,看顺序是否合理　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  <a:sym typeface="+mn-ea"/>
                      </a:endParaRP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若语句的中心词有多个修饰成分,或语句有多重关系,要辨析修饰语或语句的排列顺序是否恰当。语序不当主要指修饰语、中心语词序不当,或分句语序不当。</a:t>
                      </a:r>
                    </a:p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如:“气候变化是当今全球面临的重大挑战。拯救地球家园,遏制气候变暖,是全人类共同的使命,每个国家和民族,每个企业和个人,都应当积极行动起来。”</a:t>
                      </a:r>
                    </a:p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该句“拯救地球家园”和“遏制气候变暖”应调换顺序。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046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瞻前顾后,看是否搭配照应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   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语句表达不仅要成分齐全,还要搭配得当,否则就会出现语病。搭配不当主要包括主宾不搭配、主谓不搭配、动宾不搭配、修饰语和中心语不搭配等。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      如:“总理的激情话语,有力地传递出政府解决民生难题的庄重承诺,弘扬了推进社会发展转型的价值取向。”</a:t>
                      </a:r>
                    </a:p>
                    <a:p>
                      <a:pPr indent="0">
                        <a:buNone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     该句动宾不搭配,“弘扬”的应是“精神”,“价值取向”应搭配“彰显”之类的词。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681210" y="815340"/>
            <a:ext cx="2074545" cy="3194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99390" y="1370330"/>
          <a:ext cx="11748770" cy="4465955"/>
        </p:xfrm>
        <a:graphic>
          <a:graphicData uri="http://schemas.openxmlformats.org/drawingml/2006/table">
            <a:tbl>
              <a:tblPr/>
              <a:tblGrid>
                <a:gridCol w="1897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1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6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审视句式,看是否杂糅混乱　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杂糅混乱,是指将两种句式或两种意思糅合在一起,造成结构混杂、语意不通。主要表现为两句混杂、藕断丝连、中途易辙。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046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明确语意,看是否合乎事理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    有些不合事理的错误,从语意的推断中可明显地看出来,主要指句意在事理上说不过去。常见的有自相矛盾、不合事理、强加因果、主客体颠倒等。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如:“火车票实名制不仅能在一定程度上杜绝票贩子,而且能维护公民乘坐火车的权利。”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该句属于自相矛盾。“一定程度”表明是一部分,“杜绝”表明全部、彻底,同时使用是自相矛盾的。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681210" y="845185"/>
            <a:ext cx="2074545" cy="3194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84175" y="1065530"/>
            <a:ext cx="10932795" cy="39897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五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、修改病句“三步骤”</a:t>
            </a:r>
          </a:p>
          <a:p>
            <a:pPr indent="0" algn="l" fontAlgn="auto" latinLnBrk="1">
              <a:lnSpc>
                <a:spcPct val="150000"/>
              </a:lnSpc>
              <a:buClrTx/>
              <a:buSzTx/>
              <a:buFontTx/>
            </a:pP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 </a:t>
            </a: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617" name="24JXKAYYXJCAzt7T1.eps" descr="id:214751451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815" y="2400935"/>
            <a:ext cx="8380095" cy="306324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1b676942b?vbadefaultcenterpage=1&amp;parentnodeid=80d33e8d2"/>
          <p:cNvSpPr/>
          <p:nvPr/>
        </p:nvSpPr>
        <p:spPr>
          <a:xfrm>
            <a:off x="384048" y="914400"/>
            <a:ext cx="11423904" cy="22820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(2022年新高考Ⅱ卷)文中画横线的部分有语病,请进行修改,使语言表达准确流畅,可少量增删词语,不得改变原意。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2022年3月23日下午第三次“天宫课堂”如约举行。在约400公里高的环地球轨道上,“神舟十三号”航天员翟志刚、王亚平、叶光富三人携手开讲,</a:t>
            </a:r>
            <a:r>
              <a:rPr lang="en-US" sz="2400" u="heavy" dirty="0">
                <a:solidFill>
                  <a:srgbClr val="0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在近一小时的授课过程中,丰富多彩的科学实验在现场演示,还以天地连线的方式回答了地面学生的问题,并通过多种媒体平台,向全球同步直播此次“天宫课堂”。</a:t>
            </a:r>
          </a:p>
        </p:txBody>
      </p:sp>
      <p:pic>
        <p:nvPicPr>
          <p:cNvPr id="618" name="例1.eps" descr="id:2147514519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84175" y="1038860"/>
            <a:ext cx="600075" cy="27686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f746fafc2?vbadefaultcenterpage=1&amp;parentnodeid=80d33e8d2"/>
          <p:cNvSpPr/>
          <p:nvPr/>
        </p:nvSpPr>
        <p:spPr>
          <a:xfrm>
            <a:off x="384048" y="914401"/>
            <a:ext cx="11423904" cy="26344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4320"/>
              </a:lnSpc>
            </a:pPr>
            <a:endParaRPr lang="en-US" sz="2400" dirty="0"/>
          </a:p>
        </p:txBody>
      </p:sp>
      <p:sp>
        <p:nvSpPr>
          <p:cNvPr id="3" name="QC_6_AN.6_1#f746fafc2.bracket?vbadefaultcenterpage=1&amp;parentnodeid=80d33e8d2&amp;hasmatchpositionanswer=1"/>
          <p:cNvSpPr/>
          <p:nvPr/>
        </p:nvSpPr>
        <p:spPr>
          <a:xfrm>
            <a:off x="6378448" y="914401"/>
            <a:ext cx="271463" cy="488125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marL="0" algn="ctr" latinLnBrk="1">
              <a:lnSpc>
                <a:spcPts val="4320"/>
              </a:lnSpc>
            </a:pPr>
            <a:endParaRPr lang="en-US" sz="100" dirty="0"/>
          </a:p>
        </p:txBody>
      </p:sp>
      <p:sp>
        <p:nvSpPr>
          <p:cNvPr id="4" name="QC_6_AS.7_1#f746fafc2?vbadefaultcenterpage=1&amp;parentnodeid=80d33e8d2"/>
          <p:cNvSpPr/>
          <p:nvPr/>
        </p:nvSpPr>
        <p:spPr>
          <a:xfrm>
            <a:off x="6437630" y="2068830"/>
            <a:ext cx="5597525" cy="334264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在近一小时的授课过程中,不仅现场演示了丰富多彩的科学实验,还以天地连线的方式回答了地面学生的问题。通过多种媒体平台,此次“天宫课堂”向全球同步直播。</a:t>
            </a:r>
          </a:p>
        </p:txBody>
      </p:sp>
      <p:pic>
        <p:nvPicPr>
          <p:cNvPr id="619" name="24JXKAYYXJCAzt7T2.eps" descr="id:2147514526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36220" y="1104265"/>
            <a:ext cx="5876290" cy="464947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1b676942b?vbadefaultcenterpage=1&amp;parentnodeid=80d33e8d2"/>
          <p:cNvSpPr/>
          <p:nvPr/>
        </p:nvSpPr>
        <p:spPr>
          <a:xfrm>
            <a:off x="384048" y="914400"/>
            <a:ext cx="11423904" cy="22820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   (2022年全国甲卷)文中画横线的句子有语病,请进行修改,使语言表达准确流畅。可少量增删词语,不得改变原意。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en-US" sz="2400" u="heavy" dirty="0">
                <a:solidFill>
                  <a:srgbClr val="0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故宫博物院举办的那场名为《清明上河图3.0》的高科技互动展演艺术,用现代超高清数字技术完美融合古代绘画艺术。</a:t>
            </a:r>
          </a:p>
        </p:txBody>
      </p:sp>
      <p:pic>
        <p:nvPicPr>
          <p:cNvPr id="620" name="例2.eps" descr="id:2147514533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62280" y="1029335"/>
            <a:ext cx="672465" cy="31051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456565" y="3353435"/>
            <a:ext cx="11351260" cy="249110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故宫博物院举办的那场名为《清明上河图3.0》的高科技互动艺术展演,将古代绘画艺术与现代超高清数字技术完美融合。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【</a:t>
            </a:r>
            <a:r>
              <a:rPr lang="zh-CN" alt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解析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】</a:t>
            </a:r>
            <a:r>
              <a:rPr 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①“举办……展演艺术”搭配不当,“举办”的不是“艺术”,而是“展演”,应改为“举办……艺术展演”。②“用现代超高清数字技术完美融合古代绘画艺术”不合逻辑,应改为“将古代绘画艺术与现代超高清数字技术完美融合”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1b676942b?vbadefaultcenterpage=1&amp;parentnodeid=80d33e8d2"/>
          <p:cNvSpPr/>
          <p:nvPr/>
        </p:nvSpPr>
        <p:spPr>
          <a:xfrm>
            <a:off x="384048" y="914400"/>
            <a:ext cx="11423904" cy="22820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   (2022年全国乙卷)文中画横线的句子有语病,请进行修改,使语言表达准确流畅。可少量增删词语,不得改变原意。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</a:t>
            </a:r>
            <a:r>
              <a:rPr lang="en-US" sz="2400" dirty="0">
                <a:solidFill>
                  <a:srgbClr val="0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缺血超过90分钟,视网膜光感受器组织损害不可逆;缺血超过4小时,视网膜就会出现萎缩,即使恢复了血供,视力也很难恢复。</a:t>
            </a:r>
            <a:r>
              <a:rPr lang="en-US" sz="2400" u="heavy" dirty="0">
                <a:solidFill>
                  <a:srgbClr val="0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因此患者最好能在2小时内、最迟不超过4小时内接受治疗,并尽可能保住自己的视力。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462280" y="3490595"/>
            <a:ext cx="11351260" cy="249110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因此患者最好能在2小时内、最迟不超过4小时接受治疗,才有可能保住自己的视力。 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【</a:t>
            </a:r>
            <a:r>
              <a:rPr lang="zh-CN" alt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解析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】</a:t>
            </a:r>
            <a:r>
              <a:rPr 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原句有三处语病:第一处,“最迟不超过4小时内”句式杂糅,“最迟”后面必须跟确定的数字,而不能是一个范围,因此可将“内”删去;第二处,“并”表示并列关系,而前后句子是条件关系,应把“并”改为“才”;第三处,前面句子主语是“患者”,而“尽可能保住视力”的是医生,可将“尽可能”改为“有可能”。</a:t>
            </a:r>
          </a:p>
        </p:txBody>
      </p:sp>
      <p:pic>
        <p:nvPicPr>
          <p:cNvPr id="621" name="例3.eps" descr="id:2147514540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86740" y="1038225"/>
            <a:ext cx="539115" cy="24892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46405" y="1075690"/>
            <a:ext cx="9502140" cy="56584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en-US" altLang="zh-CN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lang="zh-CN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在明白常见病句的错误类型之后</a:t>
            </a:r>
            <a:r>
              <a:rPr lang="en-US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我们需要学会关注一些有特点的词、短语或者句子结构</a:t>
            </a:r>
            <a:r>
              <a:rPr lang="en-US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以增强自己辨析语病的能力。</a:t>
            </a:r>
            <a:endParaRPr lang="zh-CN" altLang="en-US" sz="24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446405" y="2251710"/>
          <a:ext cx="11110595" cy="2703195"/>
        </p:xfrm>
        <a:graphic>
          <a:graphicData uri="http://schemas.openxmlformats.org/drawingml/2006/table">
            <a:tbl>
              <a:tblPr/>
              <a:tblGrid>
                <a:gridCol w="1075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5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319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关注数量短语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当句中出现了数量短语时,句子可能存在表意不明、语意重复、语序不当、用词不当等问题。</a:t>
                      </a:r>
                    </a:p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①三个报社的记者在第一时间赶往事发地点,抢夺第一手的新闻素材。(表意不明,是“三个报社”还是“三个记者”)</a:t>
                      </a:r>
                    </a:p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②</a:t>
                      </a:r>
                      <a:r>
                        <a:rPr lang="zh-CN" alt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这款车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最高配置款也不过9万多元左右,具有相当的价格优势。(语义重复,“9万多元”为约数,不需要再用“左右”)</a:t>
                      </a:r>
                    </a:p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48920" y="1625600"/>
          <a:ext cx="11085830" cy="3101975"/>
        </p:xfrm>
        <a:graphic>
          <a:graphicData uri="http://schemas.openxmlformats.org/drawingml/2006/table">
            <a:tbl>
              <a:tblPr/>
              <a:tblGrid>
                <a:gridCol w="1226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9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19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  <a:sym typeface="+mn-ea"/>
                        </a:rPr>
                        <a:t>关注数量短语</a:t>
                      </a:r>
                      <a:endParaRPr 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③开展批评和自我批评是端正党风、增强党的凝聚力的行之有效的一种方法。(语序不当,“一种”应该放在“行之有效”的前面)</a:t>
                      </a:r>
                      <a:endParaRPr 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④今年以来,湖南省交通管理部门加强了道路安全的执法力度,交通事故的数量减少了1倍多。(用词不当,“减少”不可以与倍数搭配)</a:t>
                      </a:r>
                      <a:endParaRPr 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609600" fontAlgn="auto"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⑤9月1日,天津市南开区南江小学的1000余名莘莘学子在新建成的校园里迎来新的学期。(用词不当,“莘莘学子”是集体名词,不能和数量词搭配)</a:t>
                      </a:r>
                      <a:endParaRPr 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416415" y="1042670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48920" y="1625600"/>
          <a:ext cx="11125835" cy="4023360"/>
        </p:xfrm>
        <a:graphic>
          <a:graphicData uri="http://schemas.openxmlformats.org/drawingml/2006/table">
            <a:tbl>
              <a:tblPr/>
              <a:tblGrid>
                <a:gridCol w="1974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0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3360">
                <a:tc>
                  <a:txBody>
                    <a:bodyPr/>
                    <a:lstStyle/>
                    <a:p>
                      <a:pPr indent="0" algn="ctr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  <a:sym typeface="+mn-ea"/>
                        </a:rPr>
                        <a:t>关注长宾语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当句中出现了长宾语时,句子可能存在宾语中心语残缺、搭配不当等问题。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①在国际竞争日益激烈的今天,我们要鼓足干劲,力争上游,要加快芯片、集成电路等核心技术,以信息化推动国民经济的发展。(“加快”缺少宾语中心语)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②王宇除了在班里和学生会担任职务,还承担了广播站《音乐不断》《英语角》栏目主持,在学校小有名气。(“承担”缺少宾语中心语,可在“主持”后加“的工作”)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③现在,我又看到了那阔别多年的乡亲,那从小就住惯了的山区所特有的石头和茅草搭成的小屋,那崎岖的街道,那熟悉的乡音。(搭配不当,“看到”与“乡音”不搭配)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405620" y="1009015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68605" y="1164590"/>
          <a:ext cx="11610975" cy="4311015"/>
        </p:xfrm>
        <a:graphic>
          <a:graphicData uri="http://schemas.openxmlformats.org/drawingml/2006/table">
            <a:tbl>
              <a:tblPr/>
              <a:tblGrid>
                <a:gridCol w="99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1015">
                <a:tc>
                  <a:txBody>
                    <a:bodyPr/>
                    <a:lstStyle/>
                    <a:p>
                      <a:pPr indent="0" algn="l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关注并列短语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当句中出现了并列短语时,句子可能存在搭配不当、分类不当、语序不当、语意不明等问题。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①七百余张史料图片讲述了建国门地区七十多年来的变迁,让观众追寻和领略了建国门地区的发展足迹和伟大祖国的今昔巨变。(搭配不当,“追寻”不可以和“今昔巨变”搭配,“领略”也不可以和“足迹”搭配)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②记者从新闻发布会上了解到,此次发布会上的服装种类包括女装、男装、礼服、内衣、运动装、牛仔装等。(分类不当,礼服、内衣、运动装、牛仔装都分女装、男装)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③人大代表讨论和听取了国务院关于扩大内需、刺激消费的报告。(语序不当,应为“听取和讨论”)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726295" y="668655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307340" y="1341120"/>
          <a:ext cx="11635105" cy="4230370"/>
        </p:xfrm>
        <a:graphic>
          <a:graphicData uri="http://schemas.openxmlformats.org/drawingml/2006/table">
            <a:tbl>
              <a:tblPr/>
              <a:tblGrid>
                <a:gridCol w="145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0370">
                <a:tc>
                  <a:txBody>
                    <a:bodyPr/>
                    <a:lstStyle/>
                    <a:p>
                      <a:pPr indent="0" algn="ctr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关注介词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当句中出现了介词时,句子可能存在主语残缺、结构混乱、主客体颠倒、搭配不当等问题。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①他们在灾后重建遇到困难的时候,并没有消沉,而是在大家的信赖和关怀中得到了力量,树立了克服困难的信心。(搭配不当,“在……中”应该改为“从……中”)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②经昆明市公安机关初步审查,赵某永关于自己实施招摇撞骗的行为供认不讳,现已被依法刑事拘留。(介词使用不当,“关于”应该改为“对”)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③近年来,在中国和希腊的共同努力下,使得中希友好合作关系不断发展,两国在国际事务中密切配合。(介词覆盖主语,删去“在……下”,或者删去“使得”)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④除了极少数国学功底深厚的人,钱锺书的扛鼎之作《管锥编》对很多人是陌生的。(主客体颠倒)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769475" y="831215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719455" y="1311910"/>
          <a:ext cx="10752455" cy="4890135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1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0135">
                <a:tc>
                  <a:txBody>
                    <a:bodyPr/>
                    <a:lstStyle/>
                    <a:p>
                      <a:pPr indent="0" algn="l" fontAlgn="auto">
                        <a:buClrTx/>
                        <a:buSz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关注关联词语</a:t>
                      </a:r>
                    </a:p>
                  </a:txBody>
                  <a:tcPr marL="28575" marR="2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当句中出现了关联词语时,句子可能存在搭配不当、语序不当、成分残缺等问题。   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①他虽然是个农民,平常喜爱学习,认识不少字,编秧歌也很在行。(成分残缺,“平常”前面缺个“但是”,表示句意的转折)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②这件让她蒙羞的事情发生后,大家虽然原谅了她,但是她还是沉浸在深深的自责中,难以自拔。(语序不当,前后主语不一致,应将“虽然”放在“大家”的前面)</a:t>
                      </a:r>
                    </a:p>
                    <a:p>
                      <a:pPr indent="609600" algn="l" fontAlgn="auto">
                        <a:buClrTx/>
                        <a:buSzTx/>
                        <a:buNone/>
                        <a:extLst>
                          <a:ext uri="{35155182-B16C-46BC-9424-99874614C6A1}">
                            <wpsdc:indentchars xmlns:wpsdc="http://www.wps.cn/officeDocument/2017/drawingmlCustomData" xmlns="" val="200" checksum="4158780845"/>
                          </a:ext>
                        </a:extLs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③发明刀削面机器人“奥特曼一号”的李师傅申请技术专利,不仅使家乡人感到自豪与骄傲,也让全家人沉浸在欢乐和喜悦之中。(语序不当,“不仅”“也”引领的内容应调换一下)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397365" y="786765"/>
            <a:ext cx="2074545" cy="426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5c2a410e-55b0-45b3-8079-5d97cf93ee1e"/>
  <p:tag name="COMMONDATA" val="eyJoZGlkIjoiMzdlZWUyOGQzM2RiNDY5ODA3MmYyMGM2NmJiOWJjM2E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908*306"/>
  <p:tag name="TABLE_ENDDRAG_RECT" val="19*121*908*30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852*324"/>
  <p:tag name="TABLE_ENDDRAG_RECT" val="55*108*852*32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875*339"/>
  <p:tag name="TABLE_ENDDRAG_RECT" val="70*88*875*33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905*347"/>
  <p:tag name="TABLE_ENDDRAG_RECT" val="20*107*905*34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877*303"/>
  <p:tag name="TABLE_ENDDRAG_RECT" val="28*146*877*30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934*300"/>
  <p:tag name="TABLE_ENDDRAG_RECT" val="15*146*934*30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921*303"/>
  <p:tag name="TABLE_ENDDRAG_RECT" val="15*146*921*30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905*347"/>
  <p:tag name="TABLE_ENDDRAG_RECT" val="20*107*905*34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17dadc5-efa2-4acc-8dda-66f5dbe4cd51}"/>
  <p:tag name="TABLE_ENDDRAG_ORIGIN_RECT" val="876*173"/>
  <p:tag name="TABLE_ENDDRAG_RECT" val="54*299*876*17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7ead7d4-fda5-4d18-9ae9-0705dbc825f7}"/>
  <p:tag name="TABLE_ENDDRAG_ORIGIN_RECT" val="912*344"/>
  <p:tag name="TABLE_ENDDRAG_RECT" val="22*119*912*3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7ead7d4-fda5-4d18-9ae9-0705dbc825f7}"/>
  <p:tag name="TABLE_ENDDRAG_ORIGIN_RECT" val="907*314"/>
  <p:tag name="TABLE_ENDDRAG_RECT" val="22*127*907*31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7ead7d4-fda5-4d18-9ae9-0705dbc825f7}"/>
  <p:tag name="TABLE_ENDDRAG_ORIGIN_RECT" val="907*314"/>
  <p:tag name="TABLE_ENDDRAG_RECT" val="22*127*907*31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7ead7d4-fda5-4d18-9ae9-0705dbc825f7}"/>
  <p:tag name="TABLE_ENDDRAG_ORIGIN_RECT" val="908*266"/>
  <p:tag name="TABLE_ENDDRAG_RECT" val="15*167*908*26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7ead7d4-fda5-4d18-9ae9-0705dbc825f7}"/>
  <p:tag name="TABLE_ENDDRAG_ORIGIN_RECT" val="935*321"/>
  <p:tag name="TABLE_ENDDRAG_RECT" val="9*129*935*32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7ead7d4-fda5-4d18-9ae9-0705dbc825f7}"/>
  <p:tag name="TABLE_ENDDRAG_ORIGIN_RECT" val="902*338"/>
  <p:tag name="TABLE_ENDDRAG_RECT" val="22*119*902*33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7ead7d4-fda5-4d18-9ae9-0705dbc825f7}"/>
  <p:tag name="TABLE_ENDDRAG_ORIGIN_RECT" val="897*306"/>
  <p:tag name="TABLE_ENDDRAG_RECT" val="22*119*897*30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7ead7d4-fda5-4d18-9ae9-0705dbc825f7}"/>
  <p:tag name="TABLE_ENDDRAG_ORIGIN_RECT" val="874*259"/>
  <p:tag name="TABLE_ENDDRAG_RECT" val="63*152*874*25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7ead7d4-fda5-4d18-9ae9-0705dbc825f7}"/>
  <p:tag name="TABLE_ENDDRAG_ORIGIN_RECT" val="906*324"/>
  <p:tag name="TABLE_ENDDRAG_RECT" val="27*125*906*32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5f02658-a632-4880-ae30-43c67081dd0b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925*343"/>
  <p:tag name="TABLE_ENDDRAG_RECT" val="15*107*925*34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925*343"/>
  <p:tag name="TABLE_ENDDRAG_RECT" val="15*107*925*34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322,&quot;width&quot;:9254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74*212"/>
  <p:tag name="TABLE_ENDDRAG_RECT" val="35*177*874*2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872*244"/>
  <p:tag name="TABLE_ENDDRAG_RECT" val="19*128*872*24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876*313"/>
  <p:tag name="TABLE_ENDDRAG_RECT" val="19*128*876*31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914*339"/>
  <p:tag name="TABLE_ENDDRAG_RECT" val="21*91*914*33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916*333"/>
  <p:tag name="TABLE_ENDDRAG_RECT" val="19*105*916*3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ba560bf-9d92-49bb-a5c8-37a7f231116e}"/>
  <p:tag name="TABLE_ENDDRAG_ORIGIN_RECT" val="822*385"/>
  <p:tag name="TABLE_ENDDRAG_RECT" val="19*91*822*385"/>
</p:tagLst>
</file>

<file path=ppt/theme/theme1.xml><?xml version="1.0" encoding="utf-8"?>
<a:theme xmlns:a="http://schemas.openxmlformats.org/drawingml/2006/main" name="教学课件制作 QQ 425673604">
  <a:themeElements>
    <a:clrScheme name="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0000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  <a:extLst>
      <a:ext uri="{D81B5157-A7B6-4480-A006-42BB1BC3E7BB}">
        <wpsdc:hlinkScheme xmlns:wpsdc="http://www.wps.cn/officeDocument/2017/drawingmlCustomData" xmlns="" underline="false"/>
      </a:ext>
    </a:extLst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2146</Words>
  <Application>Microsoft Office PowerPoint</Application>
  <PresentationFormat>宽屏</PresentationFormat>
  <Paragraphs>249</Paragraphs>
  <Slides>39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39</vt:i4>
      </vt:variant>
    </vt:vector>
  </HeadingPairs>
  <TitlesOfParts>
    <vt:vector size="49" baseType="lpstr">
      <vt:lpstr>NEU-BZ-S92</vt:lpstr>
      <vt:lpstr>方正黑体_GBK</vt:lpstr>
      <vt:lpstr>宋体</vt:lpstr>
      <vt:lpstr>微软雅黑</vt:lpstr>
      <vt:lpstr>Arial</vt:lpstr>
      <vt:lpstr>Calibri</vt:lpstr>
      <vt:lpstr>Times New Roman</vt:lpstr>
      <vt:lpstr>等线</vt:lpstr>
      <vt:lpstr>楷体</vt:lpstr>
      <vt:lpstr>教学课件制作 QQ 425673604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启明合心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教学课件制作服务</dc:title>
  <dc:subject>QQ 425673604</dc:subject>
  <dc:creator>QQ 425673604</dc:creator>
  <cp:lastModifiedBy>群 振</cp:lastModifiedBy>
  <cp:revision>25</cp:revision>
  <dcterms:created xsi:type="dcterms:W3CDTF">2022-01-06T09:00:00Z</dcterms:created>
  <dcterms:modified xsi:type="dcterms:W3CDTF">2023-11-26T13:55:26Z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eyJoZGlkIjoiYjNmNjIyMGRkN2M2ZmMzN2RkZThlNWRlYjM2YTNmOWQifQ==</vt:lpwstr>
  </property>
  <property fmtid="{D5CDD505-2E9C-101B-9397-08002B2CF9AE}" pid="3" name="ICV">
    <vt:lpwstr>862FB715B967496286626CBC2A892E96</vt:lpwstr>
  </property>
  <property fmtid="{D5CDD505-2E9C-101B-9397-08002B2CF9AE}" pid="4" name="KSOProductBuildVer">
    <vt:lpwstr>2052-11.1.0.13703</vt:lpwstr>
  </property>
</Properties>
</file>