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9.xml" ContentType="application/vnd.openxmlformats-officedocument.presentationml.tags+xml"/>
  <Override PartName="/ppt/notesSlides/notesSlide11.xml" ContentType="application/vnd.openxmlformats-officedocument.presentationml.notesSlide+xml"/>
  <Override PartName="/ppt/tags/tag10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4.xml" ContentType="application/vnd.openxmlformats-officedocument.presentationml.notesSlide+xml"/>
  <Override PartName="/ppt/tags/tag13.xml" ContentType="application/vnd.openxmlformats-officedocument.presentationml.tags+xml"/>
  <Override PartName="/ppt/notesSlides/notesSlide15.xml" ContentType="application/vnd.openxmlformats-officedocument.presentationml.notesSlide+xml"/>
  <Override PartName="/ppt/tags/tag14.xml" ContentType="application/vnd.openxmlformats-officedocument.presentationml.tags+xml"/>
  <Override PartName="/ppt/notesSlides/notesSlide16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17.xml" ContentType="application/vnd.openxmlformats-officedocument.presentationml.notesSlide+xml"/>
  <Override PartName="/ppt/comments/comment1.xml" ContentType="application/vnd.openxmlformats-officedocument.presentationml.comment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18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19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20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21.xml" ContentType="application/vnd.openxmlformats-officedocument.presentationml.notesSlide+xml"/>
  <Override PartName="/ppt/tags/tag28.xml" ContentType="application/vnd.openxmlformats-officedocument.presentationml.tags+xml"/>
  <Override PartName="/ppt/notesSlides/notesSlide22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23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24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25.xml" ContentType="application/vnd.openxmlformats-officedocument.presentationml.notesSlid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notesSlides/notesSlide26.xml" ContentType="application/vnd.openxmlformats-officedocument.presentationml.notesSlide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notesSlides/notesSlide27.xml" ContentType="application/vnd.openxmlformats-officedocument.presentationml.notesSlide+xml"/>
  <Override PartName="/ppt/tags/tag65.xml" ContentType="application/vnd.openxmlformats-officedocument.presentationml.tags+xml"/>
  <Override PartName="/ppt/notesSlides/notesSlide28.xml" ContentType="application/vnd.openxmlformats-officedocument.presentationml.notesSlide+xml"/>
  <Override PartName="/ppt/tags/tag66.xml" ContentType="application/vnd.openxmlformats-officedocument.presentationml.tags+xml"/>
  <Override PartName="/ppt/notesSlides/notesSlide29.xml" ContentType="application/vnd.openxmlformats-officedocument.presentationml.notesSlid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notesSlides/notesSlide30.xml" ContentType="application/vnd.openxmlformats-officedocument.presentationml.notesSlide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notesSlides/notesSlide31.xml" ContentType="application/vnd.openxmlformats-officedocument.presentationml.notesSlide+xml"/>
  <Override PartName="/ppt/tags/tag73.xml" ContentType="application/vnd.openxmlformats-officedocument.presentationml.tags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tags/tag74.xml" ContentType="application/vnd.openxmlformats-officedocument.presentationml.tags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5"/>
  </p:notesMasterIdLst>
  <p:sldIdLst>
    <p:sldId id="257" r:id="rId2"/>
    <p:sldId id="258" r:id="rId3"/>
    <p:sldId id="260" r:id="rId4"/>
    <p:sldId id="326" r:id="rId5"/>
    <p:sldId id="522" r:id="rId6"/>
    <p:sldId id="328" r:id="rId7"/>
    <p:sldId id="523" r:id="rId8"/>
    <p:sldId id="524" r:id="rId9"/>
    <p:sldId id="334" r:id="rId10"/>
    <p:sldId id="330" r:id="rId11"/>
    <p:sldId id="331" r:id="rId12"/>
    <p:sldId id="332" r:id="rId13"/>
    <p:sldId id="333" r:id="rId14"/>
    <p:sldId id="287" r:id="rId15"/>
    <p:sldId id="430" r:id="rId16"/>
    <p:sldId id="325" r:id="rId17"/>
    <p:sldId id="262" r:id="rId18"/>
    <p:sldId id="525" r:id="rId19"/>
    <p:sldId id="263" r:id="rId20"/>
    <p:sldId id="264" r:id="rId21"/>
    <p:sldId id="526" r:id="rId22"/>
    <p:sldId id="335" r:id="rId23"/>
    <p:sldId id="336" r:id="rId24"/>
    <p:sldId id="338" r:id="rId25"/>
    <p:sldId id="337" r:id="rId26"/>
    <p:sldId id="339" r:id="rId27"/>
    <p:sldId id="340" r:id="rId28"/>
    <p:sldId id="341" r:id="rId29"/>
    <p:sldId id="342" r:id="rId30"/>
    <p:sldId id="431" r:id="rId31"/>
    <p:sldId id="344" r:id="rId32"/>
    <p:sldId id="348" r:id="rId33"/>
    <p:sldId id="345" r:id="rId34"/>
    <p:sldId id="349" r:id="rId35"/>
    <p:sldId id="343" r:id="rId36"/>
    <p:sldId id="350" r:id="rId37"/>
    <p:sldId id="351" r:id="rId38"/>
    <p:sldId id="357" r:id="rId39"/>
    <p:sldId id="362" r:id="rId40"/>
    <p:sldId id="527" r:id="rId41"/>
    <p:sldId id="364" r:id="rId42"/>
    <p:sldId id="352" r:id="rId43"/>
    <p:sldId id="363" r:id="rId44"/>
    <p:sldId id="365" r:id="rId45"/>
    <p:sldId id="366" r:id="rId46"/>
    <p:sldId id="358" r:id="rId47"/>
    <p:sldId id="528" r:id="rId48"/>
    <p:sldId id="368" r:id="rId49"/>
    <p:sldId id="369" r:id="rId50"/>
    <p:sldId id="370" r:id="rId51"/>
    <p:sldId id="367" r:id="rId52"/>
    <p:sldId id="529" r:id="rId53"/>
    <p:sldId id="530" r:id="rId54"/>
    <p:sldId id="371" r:id="rId55"/>
    <p:sldId id="372" r:id="rId56"/>
    <p:sldId id="373" r:id="rId57"/>
    <p:sldId id="531" r:id="rId58"/>
    <p:sldId id="532" r:id="rId59"/>
    <p:sldId id="375" r:id="rId60"/>
    <p:sldId id="376" r:id="rId61"/>
    <p:sldId id="534" r:id="rId62"/>
    <p:sldId id="535" r:id="rId63"/>
    <p:sldId id="378" r:id="rId64"/>
    <p:sldId id="379" r:id="rId65"/>
    <p:sldId id="380" r:id="rId66"/>
    <p:sldId id="381" r:id="rId67"/>
    <p:sldId id="536" r:id="rId68"/>
    <p:sldId id="382" r:id="rId69"/>
    <p:sldId id="360" r:id="rId70"/>
    <p:sldId id="383" r:id="rId71"/>
    <p:sldId id="384" r:id="rId72"/>
    <p:sldId id="385" r:id="rId73"/>
    <p:sldId id="537" r:id="rId74"/>
    <p:sldId id="386" r:id="rId75"/>
    <p:sldId id="635" r:id="rId76"/>
    <p:sldId id="387" r:id="rId77"/>
    <p:sldId id="388" r:id="rId78"/>
    <p:sldId id="361" r:id="rId79"/>
    <p:sldId id="538" r:id="rId80"/>
    <p:sldId id="389" r:id="rId81"/>
    <p:sldId id="390" r:id="rId82"/>
    <p:sldId id="391" r:id="rId83"/>
    <p:sldId id="282" r:id="rId84"/>
  </p:sldIdLst>
  <p:sldSz cx="12192000" cy="6858000"/>
  <p:notesSz cx="6858000" cy="12192000"/>
  <p:custDataLst>
    <p:tags r:id="rId86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4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振 群" initials="振群" lastIdx="1" clrIdx="0">
    <p:extLst>
      <p:ext uri="{19B8F6BF-5375-455C-9EA6-DF929625EA0E}">
        <p15:presenceInfo xmlns:p15="http://schemas.microsoft.com/office/powerpoint/2012/main" userId="d13bfb124dca95e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935" autoAdjust="0"/>
    <p:restoredTop sz="94610"/>
  </p:normalViewPr>
  <p:slideViewPr>
    <p:cSldViewPr snapToGrid="0" snapToObjects="1" showGuides="1">
      <p:cViewPr varScale="1">
        <p:scale>
          <a:sx n="70" d="100"/>
          <a:sy n="70" d="100"/>
        </p:scale>
        <p:origin x="92" y="632"/>
      </p:cViewPr>
      <p:guideLst>
        <p:guide orient="horz" pos="2160"/>
        <p:guide pos="39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heme" Target="theme/theme1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commentAuthors" Target="commentAuthor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11-06T22:42:41.473" idx="1">
    <p:pos x="7570" y="1107"/>
    <p:text>叶公好龙</p:text>
    <p:extLst>
      <p:ext uri="{C676402C-5697-4E1C-873F-D02D1690AC5C}">
        <p15:threadingInfo xmlns:p15="http://schemas.microsoft.com/office/powerpoint/2012/main" timeZoneBias="-4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78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79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81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xin?subject=chinese#pid=61cee0cd2f6b727a3c817f68#tid=61d6a50223790e08a39c6a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ADE0BF84-B370-0CCE-7427-63448A19574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76379" y="160818"/>
            <a:ext cx="1476375" cy="162545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sp>
        <p:nvSpPr>
          <p:cNvPr id="3" name="MasterShapeName?linknodeid="/>
          <p:cNvSpPr/>
          <p:nvPr/>
        </p:nvSpPr>
        <p:spPr>
          <a:xfrm>
            <a:off x="850392" y="3858768"/>
            <a:ext cx="3794760" cy="640080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r>
              <a:rPr lang="en-US" sz="3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高考第一轮复习</a:t>
            </a:r>
            <a:endParaRPr lang="en-US" sz="3600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BD5FEAD-10B8-76A5-EB7D-C1F9FB1FAEA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23217" y="287079"/>
            <a:ext cx="1627778" cy="127457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0F49E671-B531-88B7-79E9-46034973CB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36372" y="5244398"/>
            <a:ext cx="1828800" cy="13239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FB90EE94-3796-D896-3755-944D62B3126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12584" y="288408"/>
            <a:ext cx="1723472" cy="15722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D6736150-5046-4082-526A-A830E22B63E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2232" y="3186"/>
            <a:ext cx="3115110" cy="7525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ck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2023/11/6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4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4" Type="http://schemas.openxmlformats.org/officeDocument/2006/relationships/image" Target="../media/image13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slide" Target="slide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slide" Target="slide1.xml"/><Relationship Id="rId5" Type="http://schemas.openxmlformats.org/officeDocument/2006/relationships/slide" Target="slide3.xml"/><Relationship Id="rId4" Type="http://schemas.openxmlformats.org/officeDocument/2006/relationships/image" Target="../media/image10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4" Type="http://schemas.openxmlformats.org/officeDocument/2006/relationships/image" Target="../media/image15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4" Type="http://schemas.openxmlformats.org/officeDocument/2006/relationships/image" Target="../media/image16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image" Target="../media/image18.jpeg"/><Relationship Id="rId4" Type="http://schemas.openxmlformats.org/officeDocument/2006/relationships/notesSlide" Target="../notesSlides/notesSlide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Relationship Id="rId4" Type="http://schemas.openxmlformats.org/officeDocument/2006/relationships/image" Target="../media/image19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Relationship Id="rId4" Type="http://schemas.openxmlformats.org/officeDocument/2006/relationships/image" Target="../media/image20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image" Target="../media/image21.jpeg"/><Relationship Id="rId5" Type="http://schemas.openxmlformats.org/officeDocument/2006/relationships/notesSlide" Target="../notesSlides/notesSlide17.xml"/><Relationship Id="rId4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13" Type="http://schemas.openxmlformats.org/officeDocument/2006/relationships/image" Target="../media/image32.jpeg"/><Relationship Id="rId3" Type="http://schemas.openxmlformats.org/officeDocument/2006/relationships/image" Target="../media/image22.jpeg"/><Relationship Id="rId7" Type="http://schemas.openxmlformats.org/officeDocument/2006/relationships/image" Target="../media/image26.jpeg"/><Relationship Id="rId12" Type="http://schemas.openxmlformats.org/officeDocument/2006/relationships/image" Target="../media/image3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Relationship Id="rId6" Type="http://schemas.openxmlformats.org/officeDocument/2006/relationships/image" Target="../media/image25.jpeg"/><Relationship Id="rId11" Type="http://schemas.openxmlformats.org/officeDocument/2006/relationships/image" Target="../media/image30.jpeg"/><Relationship Id="rId5" Type="http://schemas.openxmlformats.org/officeDocument/2006/relationships/image" Target="../media/image24.jpeg"/><Relationship Id="rId10" Type="http://schemas.openxmlformats.org/officeDocument/2006/relationships/image" Target="../media/image29.jpeg"/><Relationship Id="rId4" Type="http://schemas.openxmlformats.org/officeDocument/2006/relationships/image" Target="../media/image23.jpeg"/><Relationship Id="rId9" Type="http://schemas.openxmlformats.org/officeDocument/2006/relationships/image" Target="../media/image28.jpe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5" Type="http://schemas.openxmlformats.org/officeDocument/2006/relationships/image" Target="../media/image33.jpeg"/><Relationship Id="rId4" Type="http://schemas.openxmlformats.org/officeDocument/2006/relationships/notesSlide" Target="../notesSlides/notesSlide18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4" Type="http://schemas.openxmlformats.org/officeDocument/2006/relationships/notesSlide" Target="../notesSlides/notesSlide19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13" Type="http://schemas.openxmlformats.org/officeDocument/2006/relationships/image" Target="../media/image32.jpeg"/><Relationship Id="rId18" Type="http://schemas.openxmlformats.org/officeDocument/2006/relationships/image" Target="../media/image38.jpeg"/><Relationship Id="rId3" Type="http://schemas.openxmlformats.org/officeDocument/2006/relationships/image" Target="../media/image22.jpeg"/><Relationship Id="rId21" Type="http://schemas.openxmlformats.org/officeDocument/2006/relationships/image" Target="../media/image41.jpeg"/><Relationship Id="rId7" Type="http://schemas.openxmlformats.org/officeDocument/2006/relationships/image" Target="../media/image26.jpeg"/><Relationship Id="rId12" Type="http://schemas.openxmlformats.org/officeDocument/2006/relationships/image" Target="../media/image31.jpeg"/><Relationship Id="rId17" Type="http://schemas.openxmlformats.org/officeDocument/2006/relationships/image" Target="../media/image37.jpe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6.jpeg"/><Relationship Id="rId20" Type="http://schemas.openxmlformats.org/officeDocument/2006/relationships/image" Target="../media/image40.jpeg"/><Relationship Id="rId1" Type="http://schemas.openxmlformats.org/officeDocument/2006/relationships/tags" Target="../tags/tag23.xml"/><Relationship Id="rId6" Type="http://schemas.openxmlformats.org/officeDocument/2006/relationships/image" Target="../media/image25.jpeg"/><Relationship Id="rId11" Type="http://schemas.openxmlformats.org/officeDocument/2006/relationships/image" Target="../media/image30.jpeg"/><Relationship Id="rId5" Type="http://schemas.openxmlformats.org/officeDocument/2006/relationships/image" Target="../media/image24.jpeg"/><Relationship Id="rId15" Type="http://schemas.openxmlformats.org/officeDocument/2006/relationships/image" Target="../media/image35.jpeg"/><Relationship Id="rId10" Type="http://schemas.openxmlformats.org/officeDocument/2006/relationships/image" Target="../media/image29.jpeg"/><Relationship Id="rId19" Type="http://schemas.openxmlformats.org/officeDocument/2006/relationships/image" Target="../media/image39.jpeg"/><Relationship Id="rId4" Type="http://schemas.openxmlformats.org/officeDocument/2006/relationships/image" Target="../media/image23.jpeg"/><Relationship Id="rId9" Type="http://schemas.openxmlformats.org/officeDocument/2006/relationships/image" Target="../media/image28.jpeg"/><Relationship Id="rId14" Type="http://schemas.openxmlformats.org/officeDocument/2006/relationships/image" Target="../media/image34.jpe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5" Type="http://schemas.openxmlformats.org/officeDocument/2006/relationships/image" Target="../media/image42.jpeg"/><Relationship Id="rId4" Type="http://schemas.openxmlformats.org/officeDocument/2006/relationships/notesSlide" Target="../notesSlides/notesSlide20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4" Type="http://schemas.openxmlformats.org/officeDocument/2006/relationships/notesSlide" Target="../notesSlides/notesSlide2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13" Type="http://schemas.openxmlformats.org/officeDocument/2006/relationships/image" Target="../media/image32.jpeg"/><Relationship Id="rId3" Type="http://schemas.openxmlformats.org/officeDocument/2006/relationships/image" Target="../media/image22.jpeg"/><Relationship Id="rId7" Type="http://schemas.openxmlformats.org/officeDocument/2006/relationships/image" Target="../media/image26.jpeg"/><Relationship Id="rId12" Type="http://schemas.openxmlformats.org/officeDocument/2006/relationships/image" Target="../media/image31.jpeg"/><Relationship Id="rId17" Type="http://schemas.openxmlformats.org/officeDocument/2006/relationships/image" Target="../media/image37.jpe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6.jpeg"/><Relationship Id="rId1" Type="http://schemas.openxmlformats.org/officeDocument/2006/relationships/tags" Target="../tags/tag28.xml"/><Relationship Id="rId6" Type="http://schemas.openxmlformats.org/officeDocument/2006/relationships/image" Target="../media/image25.jpeg"/><Relationship Id="rId11" Type="http://schemas.openxmlformats.org/officeDocument/2006/relationships/image" Target="../media/image30.jpeg"/><Relationship Id="rId5" Type="http://schemas.openxmlformats.org/officeDocument/2006/relationships/image" Target="../media/image24.jpeg"/><Relationship Id="rId15" Type="http://schemas.openxmlformats.org/officeDocument/2006/relationships/image" Target="../media/image35.jpeg"/><Relationship Id="rId10" Type="http://schemas.openxmlformats.org/officeDocument/2006/relationships/image" Target="../media/image29.jpeg"/><Relationship Id="rId4" Type="http://schemas.openxmlformats.org/officeDocument/2006/relationships/image" Target="../media/image23.jpeg"/><Relationship Id="rId9" Type="http://schemas.openxmlformats.org/officeDocument/2006/relationships/image" Target="../media/image28.jpeg"/><Relationship Id="rId14" Type="http://schemas.openxmlformats.org/officeDocument/2006/relationships/image" Target="../media/image34.jpe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4" Type="http://schemas.openxmlformats.org/officeDocument/2006/relationships/notesSlide" Target="../notesSlides/notesSlide23.xml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13" Type="http://schemas.openxmlformats.org/officeDocument/2006/relationships/image" Target="../media/image32.jpeg"/><Relationship Id="rId3" Type="http://schemas.openxmlformats.org/officeDocument/2006/relationships/image" Target="../media/image22.jpeg"/><Relationship Id="rId7" Type="http://schemas.openxmlformats.org/officeDocument/2006/relationships/image" Target="../media/image26.jpeg"/><Relationship Id="rId12" Type="http://schemas.openxmlformats.org/officeDocument/2006/relationships/image" Target="../media/image3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1.xml"/><Relationship Id="rId6" Type="http://schemas.openxmlformats.org/officeDocument/2006/relationships/image" Target="../media/image25.jpeg"/><Relationship Id="rId11" Type="http://schemas.openxmlformats.org/officeDocument/2006/relationships/image" Target="../media/image30.jpeg"/><Relationship Id="rId5" Type="http://schemas.openxmlformats.org/officeDocument/2006/relationships/image" Target="../media/image24.jpeg"/><Relationship Id="rId10" Type="http://schemas.openxmlformats.org/officeDocument/2006/relationships/image" Target="../media/image29.jpeg"/><Relationship Id="rId4" Type="http://schemas.openxmlformats.org/officeDocument/2006/relationships/image" Target="../media/image23.jpeg"/><Relationship Id="rId9" Type="http://schemas.openxmlformats.org/officeDocument/2006/relationships/image" Target="../media/image28.jpeg"/><Relationship Id="rId14" Type="http://schemas.openxmlformats.org/officeDocument/2006/relationships/image" Target="../media/image3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5" Type="http://schemas.openxmlformats.org/officeDocument/2006/relationships/image" Target="../media/image44.jpeg"/><Relationship Id="rId4" Type="http://schemas.openxmlformats.org/officeDocument/2006/relationships/notesSlide" Target="../notesSlides/notesSlide24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4" Type="http://schemas.openxmlformats.org/officeDocument/2006/relationships/notesSlide" Target="../notesSlides/notesSlide25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3" Type="http://schemas.openxmlformats.org/officeDocument/2006/relationships/tags" Target="../tags/tag48.xml"/><Relationship Id="rId18" Type="http://schemas.openxmlformats.org/officeDocument/2006/relationships/tags" Target="../tags/tag53.xml"/><Relationship Id="rId26" Type="http://schemas.openxmlformats.org/officeDocument/2006/relationships/image" Target="../media/image22.jpeg"/><Relationship Id="rId39" Type="http://schemas.openxmlformats.org/officeDocument/2006/relationships/image" Target="../media/image36.jpeg"/><Relationship Id="rId21" Type="http://schemas.openxmlformats.org/officeDocument/2006/relationships/tags" Target="../tags/tag56.xml"/><Relationship Id="rId34" Type="http://schemas.openxmlformats.org/officeDocument/2006/relationships/image" Target="../media/image30.jpeg"/><Relationship Id="rId42" Type="http://schemas.openxmlformats.org/officeDocument/2006/relationships/image" Target="../media/image39.jpeg"/><Relationship Id="rId47" Type="http://schemas.openxmlformats.org/officeDocument/2006/relationships/image" Target="../media/image47.jpeg"/><Relationship Id="rId7" Type="http://schemas.openxmlformats.org/officeDocument/2006/relationships/tags" Target="../tags/tag42.xml"/><Relationship Id="rId2" Type="http://schemas.openxmlformats.org/officeDocument/2006/relationships/tags" Target="../tags/tag37.xml"/><Relationship Id="rId16" Type="http://schemas.openxmlformats.org/officeDocument/2006/relationships/tags" Target="../tags/tag51.xml"/><Relationship Id="rId29" Type="http://schemas.openxmlformats.org/officeDocument/2006/relationships/image" Target="../media/image25.jpeg"/><Relationship Id="rId11" Type="http://schemas.openxmlformats.org/officeDocument/2006/relationships/tags" Target="../tags/tag46.xml"/><Relationship Id="rId24" Type="http://schemas.openxmlformats.org/officeDocument/2006/relationships/tags" Target="../tags/tag59.xml"/><Relationship Id="rId32" Type="http://schemas.openxmlformats.org/officeDocument/2006/relationships/image" Target="../media/image28.jpeg"/><Relationship Id="rId37" Type="http://schemas.openxmlformats.org/officeDocument/2006/relationships/image" Target="../media/image34.jpeg"/><Relationship Id="rId40" Type="http://schemas.openxmlformats.org/officeDocument/2006/relationships/image" Target="../media/image37.jpeg"/><Relationship Id="rId45" Type="http://schemas.openxmlformats.org/officeDocument/2006/relationships/image" Target="../media/image45.jpeg"/><Relationship Id="rId5" Type="http://schemas.openxmlformats.org/officeDocument/2006/relationships/tags" Target="../tags/tag40.xml"/><Relationship Id="rId15" Type="http://schemas.openxmlformats.org/officeDocument/2006/relationships/tags" Target="../tags/tag50.xml"/><Relationship Id="rId23" Type="http://schemas.openxmlformats.org/officeDocument/2006/relationships/tags" Target="../tags/tag58.xml"/><Relationship Id="rId28" Type="http://schemas.openxmlformats.org/officeDocument/2006/relationships/image" Target="../media/image24.jpeg"/><Relationship Id="rId36" Type="http://schemas.openxmlformats.org/officeDocument/2006/relationships/image" Target="../media/image32.jpeg"/><Relationship Id="rId49" Type="http://schemas.openxmlformats.org/officeDocument/2006/relationships/image" Target="../media/image49.jpeg"/><Relationship Id="rId10" Type="http://schemas.openxmlformats.org/officeDocument/2006/relationships/tags" Target="../tags/tag45.xml"/><Relationship Id="rId19" Type="http://schemas.openxmlformats.org/officeDocument/2006/relationships/tags" Target="../tags/tag54.xml"/><Relationship Id="rId31" Type="http://schemas.openxmlformats.org/officeDocument/2006/relationships/image" Target="../media/image27.jpeg"/><Relationship Id="rId44" Type="http://schemas.openxmlformats.org/officeDocument/2006/relationships/image" Target="../media/image41.jpeg"/><Relationship Id="rId4" Type="http://schemas.openxmlformats.org/officeDocument/2006/relationships/tags" Target="../tags/tag39.xml"/><Relationship Id="rId9" Type="http://schemas.openxmlformats.org/officeDocument/2006/relationships/tags" Target="../tags/tag44.xml"/><Relationship Id="rId14" Type="http://schemas.openxmlformats.org/officeDocument/2006/relationships/tags" Target="../tags/tag49.xml"/><Relationship Id="rId22" Type="http://schemas.openxmlformats.org/officeDocument/2006/relationships/tags" Target="../tags/tag57.xml"/><Relationship Id="rId27" Type="http://schemas.openxmlformats.org/officeDocument/2006/relationships/image" Target="../media/image23.jpeg"/><Relationship Id="rId30" Type="http://schemas.openxmlformats.org/officeDocument/2006/relationships/image" Target="../media/image26.jpeg"/><Relationship Id="rId35" Type="http://schemas.openxmlformats.org/officeDocument/2006/relationships/image" Target="../media/image31.jpeg"/><Relationship Id="rId43" Type="http://schemas.openxmlformats.org/officeDocument/2006/relationships/image" Target="../media/image40.jpeg"/><Relationship Id="rId48" Type="http://schemas.openxmlformats.org/officeDocument/2006/relationships/image" Target="../media/image48.jpeg"/><Relationship Id="rId8" Type="http://schemas.openxmlformats.org/officeDocument/2006/relationships/tags" Target="../tags/tag43.xml"/><Relationship Id="rId3" Type="http://schemas.openxmlformats.org/officeDocument/2006/relationships/tags" Target="../tags/tag38.xml"/><Relationship Id="rId12" Type="http://schemas.openxmlformats.org/officeDocument/2006/relationships/tags" Target="../tags/tag47.xml"/><Relationship Id="rId17" Type="http://schemas.openxmlformats.org/officeDocument/2006/relationships/tags" Target="../tags/tag52.xml"/><Relationship Id="rId25" Type="http://schemas.openxmlformats.org/officeDocument/2006/relationships/slideLayout" Target="../slideLayouts/slideLayout7.xml"/><Relationship Id="rId33" Type="http://schemas.openxmlformats.org/officeDocument/2006/relationships/image" Target="../media/image29.jpeg"/><Relationship Id="rId38" Type="http://schemas.openxmlformats.org/officeDocument/2006/relationships/image" Target="../media/image35.jpeg"/><Relationship Id="rId46" Type="http://schemas.openxmlformats.org/officeDocument/2006/relationships/image" Target="../media/image46.jpeg"/><Relationship Id="rId20" Type="http://schemas.openxmlformats.org/officeDocument/2006/relationships/tags" Target="../tags/tag55.xml"/><Relationship Id="rId41" Type="http://schemas.openxmlformats.org/officeDocument/2006/relationships/image" Target="../media/image38.jpeg"/><Relationship Id="rId1" Type="http://schemas.openxmlformats.org/officeDocument/2006/relationships/tags" Target="../tags/tag36.xml"/><Relationship Id="rId6" Type="http://schemas.openxmlformats.org/officeDocument/2006/relationships/tags" Target="../tags/tag4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6" Type="http://schemas.openxmlformats.org/officeDocument/2006/relationships/image" Target="../media/image50.jpeg"/><Relationship Id="rId5" Type="http://schemas.openxmlformats.org/officeDocument/2006/relationships/notesSlide" Target="../notesSlides/notesSlide26.xml"/><Relationship Id="rId4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4" Type="http://schemas.openxmlformats.org/officeDocument/2006/relationships/notesSlide" Target="../notesSlides/notesSlide2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jpeg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5.xml"/><Relationship Id="rId4" Type="http://schemas.openxmlformats.org/officeDocument/2006/relationships/image" Target="../media/image2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6.xml"/><Relationship Id="rId4" Type="http://schemas.openxmlformats.org/officeDocument/2006/relationships/image" Target="../media/image22.jpeg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7" Type="http://schemas.openxmlformats.org/officeDocument/2006/relationships/image" Target="../media/image52.jpeg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notesSlide" Target="../notesSlides/notesSlide30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70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4" Type="http://schemas.openxmlformats.org/officeDocument/2006/relationships/notesSlide" Target="../notesSlides/notesSlide3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4.xml"/><Relationship Id="rId4" Type="http://schemas.openxmlformats.org/officeDocument/2006/relationships/image" Target="../media/image54.jpeg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2_BD#31ca67ec3.fixed?vbadefaultcenterpage=1&amp;parentnodeid=1fe3f7219"/>
          <p:cNvSpPr/>
          <p:nvPr/>
        </p:nvSpPr>
        <p:spPr>
          <a:xfrm>
            <a:off x="1097280" y="4818888"/>
            <a:ext cx="6839712" cy="1078992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algn="l" latinLnBrk="1">
              <a:lnSpc>
                <a:spcPts val="5105"/>
              </a:lnSpc>
            </a:pPr>
            <a:r>
              <a:rPr lang="en-US" sz="3200" b="1" dirty="0">
                <a:solidFill>
                  <a:srgbClr val="0C3BD2"/>
                </a:solidFill>
              </a:rPr>
              <a:t>学习主题六　正确使用词语(包括熟语)</a:t>
            </a:r>
          </a:p>
        </p:txBody>
      </p:sp>
      <p:sp>
        <p:nvSpPr>
          <p:cNvPr id="10" name="矩形 9"/>
          <p:cNvSpPr/>
          <p:nvPr/>
        </p:nvSpPr>
        <p:spPr>
          <a:xfrm>
            <a:off x="852805" y="819150"/>
            <a:ext cx="1636395" cy="565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20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13105" y="561340"/>
            <a:ext cx="17760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2024</a:t>
            </a:r>
            <a:r>
              <a:rPr lang="zh-CN" altLang="en-US" sz="280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届</a:t>
            </a:r>
          </a:p>
        </p:txBody>
      </p:sp>
    </p:spTree>
  </p:cSld>
  <p:clrMapOvr>
    <a:masterClrMapping/>
  </p:clrMapOvr>
  <p:transition>
    <p:split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2275" y="1358900"/>
            <a:ext cx="11231245" cy="66586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 rtl="0" latinLnBrk="1">
              <a:lnSpc>
                <a:spcPts val="4000"/>
              </a:lnSpc>
              <a:buClrTx/>
              <a:buSzTx/>
              <a:buFontTx/>
            </a:pP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  <a:sym typeface="+mn-ea"/>
              </a:rPr>
              <a:t>一 、填入成语  " 两依据" " 一综合"</a:t>
            </a:r>
            <a:endParaRPr lang="en-US" sz="2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0"/>
            </a:endParaRPr>
          </a:p>
          <a:p>
            <a:pPr marL="12700" indent="307340" algn="l" rtl="0" eaLnBrk="0">
              <a:lnSpc>
                <a:spcPct val="154000"/>
              </a:lnSpc>
              <a:spcBef>
                <a:spcPts val="615"/>
              </a:spcBef>
            </a:pPr>
            <a:r>
              <a:rPr lang="en-US" sz="2400" spc="18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  </a:t>
            </a:r>
            <a:r>
              <a:rPr sz="2400" spc="18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在具体语境中按要求填写成语,实际属</a:t>
            </a:r>
            <a:r>
              <a:rPr sz="2400" spc="10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于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  </a:t>
            </a:r>
            <a:r>
              <a:rPr sz="2400" spc="7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考查情境补写以及正确使用成语的能力 。按</a:t>
            </a:r>
            <a:r>
              <a:rPr sz="2400" spc="3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语</a:t>
            </a:r>
            <a:r>
              <a:rPr sz="2400" spc="12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境要求填写成语的技巧有两个依据,缺 一 不可</a:t>
            </a:r>
            <a:r>
              <a:rPr sz="2400" spc="10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 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, </a:t>
            </a:r>
            <a:r>
              <a:rPr sz="240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且不可偏倚 </a:t>
            </a:r>
            <a:r>
              <a:rPr sz="2400" spc="1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。</a:t>
            </a:r>
          </a:p>
          <a:p>
            <a:pPr marL="12700" indent="307340" algn="l" rtl="0" eaLnBrk="0">
              <a:lnSpc>
                <a:spcPct val="154000"/>
              </a:lnSpc>
              <a:spcBef>
                <a:spcPts val="615"/>
              </a:spcBef>
            </a:pPr>
            <a:r>
              <a:rPr sz="2400" b="1" spc="10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1.依据成语所在的语</a:t>
            </a:r>
            <a:r>
              <a:rPr sz="2400" b="1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境</a:t>
            </a:r>
          </a:p>
          <a:p>
            <a:pPr marL="330200" algn="l" rtl="0" eaLnBrk="0">
              <a:lnSpc>
                <a:spcPts val="2050"/>
              </a:lnSpc>
            </a:pPr>
            <a:endParaRPr sz="2400" spc="110" dirty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330200" algn="l" rtl="0" eaLnBrk="0">
              <a:lnSpc>
                <a:spcPts val="2050"/>
              </a:lnSpc>
            </a:pPr>
            <a:r>
              <a:rPr sz="2400" spc="11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(</a:t>
            </a:r>
            <a:r>
              <a:rPr sz="2400" spc="11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+mn-ea"/>
              </a:rPr>
              <a:t>1</a:t>
            </a:r>
            <a:r>
              <a:rPr sz="2400" spc="11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)所填成语的意义需要符合</a:t>
            </a:r>
            <a:r>
              <a:rPr sz="2400" spc="6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语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境</a:t>
            </a:r>
            <a:endParaRPr lang="en-US" altLang="en-US" sz="2400" dirty="0"/>
          </a:p>
          <a:p>
            <a:pPr marL="13970" indent="308610" algn="l" rtl="0" eaLnBrk="0">
              <a:lnSpc>
                <a:spcPct val="154000"/>
              </a:lnSpc>
              <a:spcBef>
                <a:spcPts val="120"/>
              </a:spcBef>
            </a:pPr>
            <a:r>
              <a:rPr sz="2400" spc="1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大多 数 情 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况 下,根 据 前 后 文 语 境,经 过 判  </a:t>
            </a:r>
            <a:r>
              <a:rPr sz="2400" spc="11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断 、推测,就能选择所要填写的成语 ,只不过</a:t>
            </a:r>
            <a:r>
              <a:rPr sz="2400" spc="4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有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</a:t>
            </a:r>
            <a:r>
              <a:rPr sz="2400" spc="11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的偏重前文语境,有的偏重后文语境 。但</a:t>
            </a:r>
            <a:r>
              <a:rPr sz="2400" spc="9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有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时</a:t>
            </a:r>
            <a:r>
              <a:rPr sz="2400" spc="1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必须根据整个语段材料,在掌握语段内容的</a:t>
            </a:r>
            <a:r>
              <a:rPr sz="2400" spc="14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基</a:t>
            </a:r>
            <a:r>
              <a:rPr sz="240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础上才能正确</a:t>
            </a:r>
            <a:r>
              <a:rPr lang="zh-CN" sz="240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填写</a:t>
            </a:r>
            <a:r>
              <a:rPr sz="240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成语</a:t>
            </a:r>
            <a:r>
              <a:rPr sz="2400" spc="6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。</a:t>
            </a:r>
            <a:endParaRPr lang="en-US" altLang="en-US" sz="2400" dirty="0"/>
          </a:p>
          <a:p>
            <a:pPr marL="12700" indent="307340" algn="l" rtl="0" eaLnBrk="0">
              <a:lnSpc>
                <a:spcPct val="154000"/>
              </a:lnSpc>
              <a:spcBef>
                <a:spcPts val="615"/>
              </a:spcBef>
            </a:pPr>
            <a:endParaRPr lang="en-US" altLang="en-US" sz="2400" dirty="0"/>
          </a:p>
          <a:p>
            <a:pPr marL="12700" indent="307340" algn="l" rtl="0" eaLnBrk="0">
              <a:lnSpc>
                <a:spcPct val="154000"/>
              </a:lnSpc>
              <a:spcBef>
                <a:spcPts val="615"/>
              </a:spcBef>
            </a:pPr>
            <a:endParaRPr sz="2400" spc="10" dirty="0">
              <a:solidFill>
                <a:srgbClr val="000000">
                  <a:alpha val="100000"/>
                </a:srgbClr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0"/>
              <a:sym typeface="+mn-ea"/>
            </a:endParaRPr>
          </a:p>
          <a:p>
            <a:pPr marL="12700" indent="307340" algn="l" rtl="0" eaLnBrk="0">
              <a:lnSpc>
                <a:spcPct val="154000"/>
              </a:lnSpc>
              <a:spcBef>
                <a:spcPts val="615"/>
              </a:spcBef>
            </a:pPr>
            <a:endParaRPr lang="zh-CN" altLang="en-US" sz="2400" spc="10" dirty="0">
              <a:solidFill>
                <a:srgbClr val="000000">
                  <a:alpha val="100000"/>
                </a:srgbClr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01320" y="949325"/>
            <a:ext cx="11262360" cy="53987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13335" indent="9525" algn="l" rtl="0" eaLnBrk="0">
              <a:lnSpc>
                <a:spcPct val="153000"/>
              </a:lnSpc>
              <a:spcBef>
                <a:spcPts val="20"/>
              </a:spcBef>
            </a:pPr>
            <a:r>
              <a:rPr sz="1500" spc="130" baseline="7000" dirty="0">
                <a:solidFill>
                  <a:srgbClr val="FFFFFF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例</a:t>
            </a:r>
            <a:r>
              <a:rPr sz="900" spc="130" dirty="0">
                <a:solidFill>
                  <a:srgbClr val="FFFFFF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sz="2400" spc="130" dirty="0">
                <a:solidFill>
                  <a:srgbClr val="FFFFFF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 </a:t>
            </a:r>
            <a:r>
              <a:rPr sz="2400" spc="13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 </a:t>
            </a:r>
            <a:r>
              <a:rPr lang="en-US" sz="2400" spc="13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  </a:t>
            </a:r>
            <a:r>
              <a:rPr sz="2400" spc="13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(2022年新高考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I</a:t>
            </a:r>
            <a:r>
              <a:rPr sz="2400" spc="13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卷改编)请在文中横线处</a:t>
            </a:r>
            <a:r>
              <a:rPr sz="2400" spc="1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填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 </a:t>
            </a:r>
            <a:r>
              <a:rPr lang="zh-CN" sz="240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入</a:t>
            </a:r>
            <a:r>
              <a:rPr sz="2400" spc="5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恰当的成语 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。</a:t>
            </a:r>
          </a:p>
          <a:p>
            <a:pPr marL="24765" indent="294640" algn="l" rtl="0" eaLnBrk="0">
              <a:lnSpc>
                <a:spcPct val="153000"/>
              </a:lnSpc>
              <a:spcBef>
                <a:spcPts val="5"/>
              </a:spcBef>
            </a:pPr>
            <a:r>
              <a:rPr lang="en-US" sz="2400" spc="-4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en-US" sz="2400" spc="-4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</a:t>
            </a:r>
            <a:r>
              <a:rPr sz="2400" spc="-4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科学 家 栾 恩 杰 当 年 高 考 时 报 考的 是 </a:t>
            </a:r>
            <a:r>
              <a:rPr sz="2400" spc="-1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电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机  </a:t>
            </a:r>
            <a:r>
              <a:rPr sz="2400" spc="7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系 ,因为服从国家安排改学自动控制 ,从此与</a:t>
            </a:r>
            <a:r>
              <a:rPr sz="2400" spc="4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国防和航天事业有了 </a:t>
            </a:r>
            <a:r>
              <a:rPr sz="2400" u="sng" spc="4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</a:t>
            </a:r>
            <a:r>
              <a:rPr sz="2400" u="sng" spc="40" baseline="-600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①</a:t>
            </a:r>
            <a:r>
              <a:rPr sz="2400" u="sng" spc="4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 </a:t>
            </a:r>
            <a:r>
              <a:rPr sz="2400" spc="10" baseline="300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。</a:t>
            </a:r>
            <a:endParaRPr lang="en-US" altLang="en-US" sz="2400" dirty="0"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</a:endParaRPr>
          </a:p>
          <a:p>
            <a:pPr marL="13970" indent="306705" algn="l" rtl="0" eaLnBrk="0">
              <a:lnSpc>
                <a:spcPct val="153000"/>
              </a:lnSpc>
              <a:spcBef>
                <a:spcPts val="35"/>
              </a:spcBef>
            </a:pPr>
            <a:r>
              <a:rPr lang="en-US" sz="2400" spc="110" baseline="-300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</a:t>
            </a:r>
            <a:r>
              <a:rPr sz="2400" spc="110" baseline="-300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20</a:t>
            </a:r>
            <a:r>
              <a:rPr sz="2400" spc="11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世纪 </a:t>
            </a:r>
            <a:r>
              <a:rPr sz="2400" spc="110" baseline="-300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60</a:t>
            </a:r>
            <a:r>
              <a:rPr sz="2400" spc="11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年代 </a:t>
            </a:r>
            <a:r>
              <a:rPr sz="2400" spc="110" baseline="300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,</a:t>
            </a:r>
            <a:r>
              <a:rPr sz="2400" spc="11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栾恩杰到第七机械工</a:t>
            </a:r>
            <a:r>
              <a:rPr sz="2400" spc="5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业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部  </a:t>
            </a:r>
            <a:r>
              <a:rPr sz="2400" spc="7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工作后参与的第 一 个重大任务就是我国潜地</a:t>
            </a:r>
            <a:r>
              <a:rPr sz="2400" spc="2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导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</a:t>
            </a:r>
            <a:r>
              <a:rPr sz="2400" spc="8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弹"巨浪 一 号”的研制 ,潜地导弹作为秘密武器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, </a:t>
            </a:r>
            <a:r>
              <a:rPr sz="2400" spc="5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在欧美国家是 </a:t>
            </a:r>
            <a:r>
              <a:rPr sz="2400" u="sng" spc="5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 </a:t>
            </a:r>
            <a:r>
              <a:rPr sz="2400" u="sng" spc="50" baseline="-900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②</a:t>
            </a:r>
            <a:r>
              <a:rPr sz="2400" u="sng" spc="5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</a:t>
            </a:r>
            <a:r>
              <a:rPr sz="2400" spc="5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的 国防项目 ,</a:t>
            </a:r>
            <a:r>
              <a:rPr sz="2400" spc="3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鲜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有资料可供借鉴。在没有国外技术援助、自身又缺乏技术力量的情况下,整个团队按照先在陆上发射台发射,再把导弹装进发射筒以模拟水下发射环境,最后进行潜艇发射的规划开始了“巨浪一号”的研制攻关。这三步被称为“台、筒、艇”,但每一步都失败过。 </a:t>
            </a:r>
          </a:p>
          <a:p>
            <a:pPr marL="13335" indent="9525" algn="l" rtl="0" eaLnBrk="0">
              <a:lnSpc>
                <a:spcPct val="153000"/>
              </a:lnSpc>
              <a:spcBef>
                <a:spcPts val="20"/>
              </a:spcBef>
            </a:pPr>
            <a:endParaRPr lang="zh-CN" altLang="en-US" sz="2400" dirty="0">
              <a:solidFill>
                <a:srgbClr val="000000">
                  <a:alpha val="100000"/>
                </a:srgbClr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</p:txBody>
      </p:sp>
      <p:pic>
        <p:nvPicPr>
          <p:cNvPr id="4" name="例1.eps" descr="id:2147513884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320" y="1219835"/>
            <a:ext cx="596900" cy="2755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535940" y="1355725"/>
            <a:ext cx="11403965" cy="34080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 fontAlgn="auto">
              <a:lnSpc>
                <a:spcPct val="150000"/>
              </a:lnSpc>
            </a:pPr>
            <a:r>
              <a:rPr lang="en-US" altLang="zh-CN" sz="2400" spc="-4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</a:t>
            </a:r>
            <a:r>
              <a:rPr lang="en-US" altLang="zh-CN" sz="2400" spc="-4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</a:t>
            </a:r>
            <a:r>
              <a:rPr lang="zh-CN" sz="2400" spc="-4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失</a:t>
            </a:r>
            <a:r>
              <a:rPr sz="2400" spc="-4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败在航天领域的研发过程中是</a:t>
            </a:r>
            <a:r>
              <a:rPr sz="2400" u="sng" spc="-4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　③　</a:t>
            </a:r>
            <a:r>
              <a:rPr sz="2400" spc="-4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的。栾恩杰从导弹研究的技术员到中国探月工程首任总指挥,经历过各种各样的失败,大到火箭里面的特殊装置出现问题,小到一个插头插错了。这些失败意味着什么?意味着多少个日夜的辛苦付之一炬,意味着接下来的工作更加艰苦卓绝,意味着你在世界的航天格局中可能突然之间换了赛道。栾恩杰认为:失败也是在给我们上课,当问题一一解决的时候,成功就在我们前面。 </a:t>
            </a:r>
          </a:p>
          <a:p>
            <a:pPr indent="0"/>
            <a:r>
              <a:rPr sz="2400" spc="-4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en-US" sz="2400" spc="-4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 　　　　　　　　　　　　　　　　　　　　 </a:t>
            </a:r>
          </a:p>
          <a:p>
            <a:pPr indent="0"/>
            <a:endParaRPr lang="en-US" altLang="en-US" b="0" u="sng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NEU-BZ-S92" charset="0"/>
              <a:cs typeface="方正书宋_GBK" charset="0"/>
            </a:endParaRPr>
          </a:p>
        </p:txBody>
      </p:sp>
      <p:sp>
        <p:nvSpPr>
          <p:cNvPr id="5" name="QC_6_AS.5_1#1b676942b?vbadefaultcenterpage=1&amp;parentnodeid=80d33e8d2"/>
          <p:cNvSpPr/>
          <p:nvPr/>
        </p:nvSpPr>
        <p:spPr>
          <a:xfrm>
            <a:off x="832358" y="4142295"/>
            <a:ext cx="11423904" cy="278066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3745"/>
              </a:lnSpc>
            </a:pPr>
            <a:r>
              <a:rPr lang="en-US" sz="2400">
                <a:solidFill>
                  <a:srgbClr val="FF0000"/>
                </a:solidFill>
              </a:rPr>
              <a:t>   </a:t>
            </a:r>
          </a:p>
          <a:p>
            <a:pPr algn="l" latinLnBrk="1">
              <a:lnSpc>
                <a:spcPts val="3745"/>
              </a:lnSpc>
            </a:pPr>
            <a:r>
              <a:rPr lang="en-US" sz="2400">
                <a:solidFill>
                  <a:srgbClr val="FF0000"/>
                </a:solidFill>
              </a:rPr>
              <a:t>       </a:t>
            </a:r>
            <a:r>
              <a:rPr lang="en-US" sz="2400" u="sng">
                <a:solidFill>
                  <a:srgbClr val="FF0000"/>
                </a:solidFill>
              </a:rPr>
              <a:t> </a:t>
            </a:r>
            <a:r>
              <a:rPr lang="en-US" sz="2400" u="sng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</a:rPr>
              <a:t>①不解之缘</a:t>
            </a:r>
            <a:r>
              <a:rPr lang="en-US" sz="240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</a:rPr>
              <a:t>　          </a:t>
            </a:r>
            <a:r>
              <a:rPr lang="en-US" sz="2400" u="sng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</a:rPr>
              <a:t>②讳莫如深</a:t>
            </a:r>
            <a:r>
              <a:rPr lang="en-US" sz="240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</a:rPr>
              <a:t>　        </a:t>
            </a:r>
            <a:r>
              <a:rPr lang="en-US" sz="2400" u="sng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</a:rPr>
              <a:t>③在所难免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  <p:bldP spid="5" grpId="0"/>
      <p:bldP spid="5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13385" y="857250"/>
            <a:ext cx="11187430" cy="514413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algn="l" fontAlgn="auto" latinLnBrk="1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sym typeface="+mn-ea"/>
              </a:rPr>
              <a:t>【</a:t>
            </a:r>
            <a:r>
              <a:rPr lang="zh-CN" altLang="en-US" sz="2400">
                <a:solidFill>
                  <a:srgbClr val="FF0000"/>
                </a:solidFill>
                <a:sym typeface="+mn-ea"/>
              </a:rPr>
              <a:t>解析</a:t>
            </a:r>
            <a:r>
              <a:rPr lang="en-US" sz="2400">
                <a:solidFill>
                  <a:srgbClr val="FF0000"/>
                </a:solidFill>
                <a:sym typeface="+mn-ea"/>
              </a:rPr>
              <a:t>】第①空,必须要结合全文语境。第1段提到科学家栾恩杰因为服从国家的安排,学习了自动控制,第2段写他学习自动控制后,与国防和航天事业产生了联系,第3段写他在国防与航天事业研究中发现问题、解决问题。这些都说明栾恩杰与国防和航天事业之间关系密切。故可填“不解之缘”。“不解之缘”的意思是不能分开的缘分,指亲密的关系或深厚的感情。第②空,需要结合语境,前句提到潜地导弹是秘密武器,那自然是需要严密防卫的,再由后文“鲜有资料可供借鉴”可知,潜地导弹的资料极少流出,欧美国家隐瞒得很深。故可填“讳莫如深”。“讳莫如深”指紧紧隐瞒。第③空,需要结合语境,前文提到在“巨浪一号”研制攻关期间,“台、筒、艇”的每一步都失败过,这说明失败在航天领域的研发过程中是非常常见的,后文讲经历各种各样的失败。故可填“在所难免”。“在所难免”指难以避免。</a:t>
            </a:r>
            <a:endParaRPr lang="en-US" altLang="en-US" sz="2400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M_5_BD.1_2#80d33e8d2?segpoint=1&amp;vbadefaultcenterpage=1&amp;parentnodeid=3de1bbd86"/>
          <p:cNvSpPr/>
          <p:nvPr/>
        </p:nvSpPr>
        <p:spPr>
          <a:xfrm>
            <a:off x="233680" y="957580"/>
            <a:ext cx="11440160" cy="494347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330200" algn="l" eaLnBrk="0">
              <a:lnSpc>
                <a:spcPts val="2050"/>
              </a:lnSpc>
              <a:buClrTx/>
              <a:buSzTx/>
              <a:buFontTx/>
            </a:pPr>
            <a:endParaRPr sz="2400" spc="100" dirty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330200" algn="l" eaLnBrk="0">
              <a:lnSpc>
                <a:spcPts val="2050"/>
              </a:lnSpc>
              <a:buClrTx/>
              <a:buSzTx/>
              <a:buFontTx/>
            </a:pPr>
            <a:endParaRPr sz="2400" spc="100" dirty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330200" algn="l" eaLnBrk="0">
              <a:lnSpc>
                <a:spcPts val="2050"/>
              </a:lnSpc>
              <a:buClrTx/>
              <a:buSzTx/>
              <a:buFontTx/>
            </a:pPr>
            <a:endParaRPr sz="2400" spc="100" dirty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330200" algn="l" eaLnBrk="0">
              <a:lnSpc>
                <a:spcPts val="2050"/>
              </a:lnSpc>
              <a:buClrTx/>
              <a:buSzTx/>
              <a:buFontTx/>
            </a:pPr>
            <a:endParaRPr sz="2400" spc="110" dirty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30200" algn="l" eaLnBrk="0">
              <a:lnSpc>
                <a:spcPts val="2050"/>
              </a:lnSpc>
              <a:buClrTx/>
              <a:buSzTx/>
              <a:buFontTx/>
            </a:pPr>
            <a:r>
              <a:rPr lang="en-US" sz="2400" spc="11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sz="2400" spc="11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(2)所填成语还需要符合逻辑</a:t>
            </a:r>
          </a:p>
          <a:p>
            <a:pPr marL="330200" algn="l" eaLnBrk="0">
              <a:lnSpc>
                <a:spcPts val="2050"/>
              </a:lnSpc>
              <a:buClrTx/>
              <a:buSzTx/>
              <a:buFontTx/>
            </a:pPr>
            <a:endParaRPr sz="2400" spc="110" dirty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30200" algn="l" eaLnBrk="0">
              <a:lnSpc>
                <a:spcPts val="2050"/>
              </a:lnSpc>
              <a:buClrTx/>
              <a:buSzTx/>
              <a:buFontTx/>
            </a:pPr>
            <a:r>
              <a:rPr lang="en-US" sz="2400" spc="11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</a:t>
            </a:r>
            <a:r>
              <a:rPr sz="2400" spc="11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有些成语从意义上看似符合句意,但还需从逻辑事理的角度思考一下,</a:t>
            </a:r>
          </a:p>
          <a:p>
            <a:pPr marL="330200" algn="l" eaLnBrk="0">
              <a:lnSpc>
                <a:spcPts val="2050"/>
              </a:lnSpc>
              <a:buClrTx/>
              <a:buSzTx/>
              <a:buFontTx/>
            </a:pPr>
            <a:r>
              <a:rPr sz="2400" spc="11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en-US" sz="2400" spc="11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</a:p>
          <a:p>
            <a:pPr marL="330200" algn="l" eaLnBrk="0">
              <a:lnSpc>
                <a:spcPts val="2050"/>
              </a:lnSpc>
              <a:buClrTx/>
              <a:buSzTx/>
              <a:buFontTx/>
            </a:pPr>
            <a:r>
              <a:rPr sz="2400" spc="11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看是否与语境的逻辑相吻合。</a:t>
            </a:r>
          </a:p>
          <a:p>
            <a:pPr marL="330200" algn="l" eaLnBrk="0">
              <a:lnSpc>
                <a:spcPts val="2050"/>
              </a:lnSpc>
              <a:buClrTx/>
              <a:buSzTx/>
              <a:buFontTx/>
            </a:pPr>
            <a:endParaRPr sz="2400" spc="110" dirty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30200" algn="l" eaLnBrk="0">
              <a:lnSpc>
                <a:spcPts val="2050"/>
              </a:lnSpc>
              <a:buClrTx/>
              <a:buSzTx/>
              <a:buFontTx/>
            </a:pPr>
            <a:endParaRPr sz="2400" spc="110" dirty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30200" algn="l" eaLnBrk="0">
              <a:lnSpc>
                <a:spcPts val="2050"/>
              </a:lnSpc>
              <a:buClrTx/>
              <a:buSzTx/>
              <a:buFontTx/>
            </a:pPr>
            <a:endParaRPr sz="2400" spc="110" dirty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ransition>
    <p:split dir="in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18135" y="857250"/>
            <a:ext cx="11344275" cy="27444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     </a:t>
            </a:r>
          </a:p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    </a:t>
            </a:r>
            <a:r>
              <a:rPr sz="2400" spc="-4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请在文中横线处填入恰当的成语。</a:t>
            </a:r>
          </a:p>
          <a:p>
            <a:pPr indent="0"/>
            <a:r>
              <a:rPr lang="en-US" sz="2400" spc="-4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</a:t>
            </a:r>
          </a:p>
          <a:p>
            <a:pPr indent="0"/>
            <a:r>
              <a:rPr lang="en-US" sz="2400" spc="-4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     </a:t>
            </a:r>
            <a:r>
              <a:rPr sz="2400" spc="-4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正在悠闲散步的外科主任王教授,突然接到护士电话说有个病人情况危急,</a:t>
            </a:r>
          </a:p>
          <a:p>
            <a:pPr indent="0"/>
            <a:endParaRPr sz="2400" spc="-40" dirty="0">
              <a:solidFill>
                <a:srgbClr val="000000">
                  <a:alpha val="100000"/>
                </a:srgbClr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</a:endParaRPr>
          </a:p>
          <a:p>
            <a:pPr indent="0"/>
            <a:r>
              <a:rPr sz="2400" spc="-4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他立刻</a:t>
            </a:r>
            <a:r>
              <a:rPr sz="2400" u="sng" spc="-4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　　</a:t>
            </a:r>
            <a:r>
              <a:rPr lang="en-US" sz="2400" u="sng" spc="-4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    </a:t>
            </a:r>
            <a:r>
              <a:rPr sz="2400" u="sng" spc="-4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　　</a:t>
            </a:r>
            <a:r>
              <a:rPr lang="en-US" sz="2400" u="sng" spc="-4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        </a:t>
            </a:r>
            <a:r>
              <a:rPr sz="2400" spc="-40" dirty="0">
                <a:solidFill>
                  <a:srgbClr val="000000">
                    <a:alpha val="100000"/>
                  </a:srgbClr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赶回医院。</a:t>
            </a:r>
            <a:endParaRPr sz="2400" spc="-40" dirty="0">
              <a:solidFill>
                <a:srgbClr val="000000">
                  <a:alpha val="100000"/>
                </a:srgbClr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</a:endParaRPr>
          </a:p>
          <a:p>
            <a:pPr indent="0"/>
            <a:endParaRPr lang="zh-CN" altLang="en-US" sz="2400"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</a:endParaRPr>
          </a:p>
          <a:p>
            <a:pPr indent="0"/>
            <a:endParaRPr 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  <a:sym typeface="+mn-ea"/>
            </a:endParaRPr>
          </a:p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</a:t>
            </a:r>
          </a:p>
        </p:txBody>
      </p:sp>
      <p:pic>
        <p:nvPicPr>
          <p:cNvPr id="594" name="例2.eps" descr="id:2147514087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41960" y="1254125"/>
            <a:ext cx="732155" cy="33782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593090" y="3601720"/>
            <a:ext cx="10679430" cy="13849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 fontAlgn="auto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sym typeface="+mn-ea"/>
              </a:rPr>
              <a:t>【</a:t>
            </a:r>
            <a:r>
              <a:rPr lang="zh-CN" altLang="en-US" sz="2400">
                <a:solidFill>
                  <a:srgbClr val="FF0000"/>
                </a:solidFill>
                <a:sym typeface="+mn-ea"/>
              </a:rPr>
              <a:t>解析</a:t>
            </a:r>
            <a:r>
              <a:rPr lang="en-US" sz="2400">
                <a:solidFill>
                  <a:srgbClr val="FF0000"/>
                </a:solidFill>
                <a:sym typeface="+mn-ea"/>
              </a:rPr>
              <a:t>】</a:t>
            </a:r>
            <a:r>
              <a:rPr lang="en-US" sz="2400" b="0">
                <a:solidFill>
                  <a:srgbClr val="FF0000"/>
                </a:solidFill>
              </a:rPr>
              <a:t>文中画波浪线处的“他”指代王安石,指代第三者。A“他日”表示将来的某一天。B“他”虚指,无实际意义。C“他”指代姓洪的那个人,指代第三者。D“他”表示指称,相当于“别的”“其他的”。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428115" y="2624455"/>
            <a:ext cx="422656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FF0000"/>
                </a:solidFill>
                <a:sym typeface="+mn-ea"/>
              </a:rPr>
              <a:t> “健步如飞”或  “大步流星”</a:t>
            </a:r>
            <a:endParaRPr lang="en-US" sz="2400">
              <a:solidFill>
                <a:srgbClr val="FF0000"/>
              </a:solidFill>
            </a:endParaRPr>
          </a:p>
          <a:p>
            <a:endParaRPr lang="zh-CN" altLang="en-US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  <p:bldP spid="3" grpId="0"/>
      <p:bldP spid="3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M_5_BD.1_2#80d33e8d2?segpoint=1&amp;vbadefaultcenterpage=1&amp;parentnodeid=3de1bbd86"/>
          <p:cNvSpPr/>
          <p:nvPr/>
        </p:nvSpPr>
        <p:spPr>
          <a:xfrm>
            <a:off x="384048" y="882000"/>
            <a:ext cx="11423904" cy="4805299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12700" indent="307340" algn="l" eaLnBrk="0">
              <a:lnSpc>
                <a:spcPct val="154000"/>
              </a:lnSpc>
              <a:spcBef>
                <a:spcPts val="615"/>
              </a:spcBef>
              <a:buClrTx/>
              <a:buSzTx/>
              <a:buFontTx/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楷体" panose="02010609060101010101" pitchFamily="34" charset="-122"/>
                <a:cs typeface="楷体" panose="02010609060101010101" pitchFamily="34" charset="-120"/>
              </a:rPr>
              <a:t> </a:t>
            </a:r>
          </a:p>
          <a:p>
            <a:pPr marL="12700" indent="307340" algn="l" eaLnBrk="0">
              <a:lnSpc>
                <a:spcPct val="154000"/>
              </a:lnSpc>
              <a:spcBef>
                <a:spcPts val="615"/>
              </a:spcBef>
              <a:buClrTx/>
              <a:buSzTx/>
              <a:buFontTx/>
            </a:pPr>
            <a:r>
              <a:rPr lang="en-US" sz="2400" b="1" spc="10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</a:t>
            </a:r>
            <a:r>
              <a:rPr sz="2400" b="1" spc="10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2.依据所填成语的意义</a:t>
            </a:r>
          </a:p>
          <a:p>
            <a:pPr marL="12700" indent="307340" algn="l" eaLnBrk="0">
              <a:lnSpc>
                <a:spcPct val="154000"/>
              </a:lnSpc>
              <a:spcBef>
                <a:spcPts val="615"/>
              </a:spcBef>
              <a:buClrTx/>
              <a:buSzTx/>
              <a:buFontTx/>
            </a:pPr>
            <a:r>
              <a:rPr lang="en-US" sz="2400" spc="10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</a:t>
            </a:r>
            <a:r>
              <a:rPr sz="2400" spc="10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熟练掌握成语的含义,使之与语境相称。把握成语的含义包括以下几个方面:①要把握成语的</a:t>
            </a:r>
            <a:r>
              <a:rPr sz="2400" u="sng" spc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基本意义、引申义、比喻义等</a:t>
            </a:r>
            <a:r>
              <a:rPr sz="2400" spc="10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;②要区分成语含义的</a:t>
            </a:r>
            <a:r>
              <a:rPr sz="2400" u="sng" spc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范围</a:t>
            </a:r>
            <a:r>
              <a:rPr sz="2400" spc="10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;③</a:t>
            </a:r>
            <a:r>
              <a:rPr sz="2400" spc="100" dirty="0" err="1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要注意成语的</a:t>
            </a:r>
            <a:r>
              <a:rPr sz="2400" u="sng" spc="1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含义</a:t>
            </a:r>
            <a:r>
              <a:rPr sz="2400" spc="100" dirty="0" err="1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与句子中有些词语的意义</a:t>
            </a:r>
            <a:r>
              <a:rPr sz="2400" u="sng" spc="1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是否重复</a:t>
            </a:r>
            <a:r>
              <a:rPr sz="2400" spc="10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;④看成语与其他词语的</a:t>
            </a:r>
            <a:r>
              <a:rPr sz="2400" u="sng" spc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搭配</a:t>
            </a:r>
            <a:r>
              <a:rPr sz="2400" spc="10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;⑤辨别成语的</a:t>
            </a:r>
            <a:r>
              <a:rPr sz="2400" u="sng" spc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感情色彩</a:t>
            </a:r>
            <a:r>
              <a:rPr sz="2400" spc="10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;等等。</a:t>
            </a:r>
          </a:p>
        </p:txBody>
      </p:sp>
    </p:spTree>
  </p:cSld>
  <p:clrMapOvr>
    <a:masterClrMapping/>
  </p:clrMapOvr>
  <p:transition>
    <p:split dir="in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C_6#fd1b96906?vbadefaultcenterpage=1&amp;parentnodeid=80d33e8d2"/>
          <p:cNvSpPr/>
          <p:nvPr/>
        </p:nvSpPr>
        <p:spPr>
          <a:xfrm>
            <a:off x="493395" y="798830"/>
            <a:ext cx="10737215" cy="525970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algn="l" latinLnBrk="1">
              <a:lnSpc>
                <a:spcPts val="403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1    </a:t>
            </a:r>
            <a:r>
              <a:rPr sz="2400" spc="-4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(2022年新高考Ⅱ卷改编)请在文中横线处填入恰当的成语。</a:t>
            </a:r>
          </a:p>
          <a:p>
            <a:pPr marL="0" algn="l" latinLnBrk="1">
              <a:lnSpc>
                <a:spcPts val="403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 “飞天梦永不失重,科学梦张力无限”,2022年3月23日下午,第三次“天宫课堂”如约举行。在约400公里高的环地球轨道上,“神舟十三号”航天员翟志刚、王亚平、叶光富三人携手开讲,在近一小时的授课过程中,他们不仅现场演示了丰富多彩的科学实验,还以天地连线的方式回答了地面学生的问题。通过多种媒体平台,此次“天宫课堂”向全球同步直播。</a:t>
            </a:r>
          </a:p>
          <a:p>
            <a:pPr marL="0" algn="l" latinLnBrk="1">
              <a:lnSpc>
                <a:spcPts val="4030"/>
              </a:lnSpc>
            </a:pP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    抛出去的北京冬奥会吉祥物“冰墩墩”没有沿抛物线方向下降坠落,而是给人沿着直线匀速运动的感觉;植物油与水在小瓶中混合后,不能自然分离,而用绳子拴住瓶子甩上一阵后,水与油成功分离……第三次“天宫课堂”这些</a:t>
            </a:r>
            <a:r>
              <a:rPr lang="en-US" sz="2400" u="sng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　①　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的瞬间启发很多学生不断思考、回味,兴趣盎然地追寻背后的科学道理。</a:t>
            </a:r>
          </a:p>
          <a:p>
            <a:pPr marL="0" algn="l" latinLnBrk="1">
              <a:lnSpc>
                <a:spcPts val="4030"/>
              </a:lnSpc>
            </a:pP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   </a:t>
            </a:r>
            <a:endParaRPr lang="en-US" sz="2400" dirty="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</a:endParaRPr>
          </a:p>
        </p:txBody>
      </p:sp>
      <p:sp>
        <p:nvSpPr>
          <p:cNvPr id="3" name="QC_6_AN.2_1#fd1b96906.bracket?vbadefaultcenterpage=1&amp;parentnodeid=80d33e8d2&amp;hasmatchpositionanswer=1"/>
          <p:cNvSpPr/>
          <p:nvPr/>
        </p:nvSpPr>
        <p:spPr>
          <a:xfrm>
            <a:off x="7597648" y="914400"/>
            <a:ext cx="271463" cy="459550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marL="0" algn="ctr" latinLnBrk="1">
              <a:lnSpc>
                <a:spcPts val="4030"/>
              </a:lnSpc>
            </a:pPr>
            <a:endParaRPr lang="en-US" sz="100" dirty="0"/>
          </a:p>
        </p:txBody>
      </p:sp>
      <p:pic>
        <p:nvPicPr>
          <p:cNvPr id="490" name="例3.eps" descr="id:2147513898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81610" y="914400"/>
            <a:ext cx="602615" cy="278130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C_6#fd1b96906?vbadefaultcenterpage=1&amp;parentnodeid=80d33e8d2"/>
          <p:cNvSpPr/>
          <p:nvPr/>
        </p:nvSpPr>
        <p:spPr>
          <a:xfrm>
            <a:off x="493395" y="798830"/>
            <a:ext cx="11326495" cy="525970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algn="l" latinLnBrk="1">
              <a:lnSpc>
                <a:spcPts val="403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 “天宫课堂”开始于2013年6月20日。彼时,“神舟十号”航天员王亚平在同伴的配合下,华丽转身为</a:t>
            </a:r>
            <a:r>
              <a:rPr lang="en-US" sz="2400" u="sng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　②　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的科学课教师,在“天宫一号”空间实验室进行了中国首次太空授课,演示了失重环境下独特的物理现象,并和地面的学生进行了</a:t>
            </a:r>
            <a:r>
              <a:rPr lang="en-US" sz="2400" u="sng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　③　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的天地互动交流。此后又于2021年和今年两度开课,大大激发了广大青少年探求科学规律、探索宇宙奥秘的热情。 </a:t>
            </a:r>
          </a:p>
          <a:p>
            <a:pPr marL="0" algn="l" latinLnBrk="1">
              <a:lnSpc>
                <a:spcPts val="4030"/>
              </a:lnSpc>
            </a:pPr>
            <a:endParaRPr lang="en-US" sz="2400" dirty="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  <a:p>
            <a:pPr marL="0" algn="l" latinLnBrk="1">
              <a:lnSpc>
                <a:spcPts val="4030"/>
              </a:lnSpc>
            </a:pPr>
            <a:r>
              <a:rPr lang="en-US" sz="2400">
                <a:solidFill>
                  <a:srgbClr val="FF0000"/>
                </a:solidFill>
                <a:sym typeface="+mn-ea"/>
              </a:rPr>
              <a:t>            </a:t>
            </a:r>
            <a:r>
              <a:rPr lang="en-US" sz="2400" u="sng">
                <a:solidFill>
                  <a:srgbClr val="FF0000"/>
                </a:solidFill>
                <a:sym typeface="+mn-ea"/>
              </a:rPr>
              <a:t>①扣人心弦 </a:t>
            </a:r>
            <a:r>
              <a:rPr lang="en-US" sz="2400">
                <a:solidFill>
                  <a:srgbClr val="FF0000"/>
                </a:solidFill>
                <a:sym typeface="+mn-ea"/>
              </a:rPr>
              <a:t>  　</a:t>
            </a:r>
            <a:r>
              <a:rPr lang="en-US" sz="2400" u="sng">
                <a:solidFill>
                  <a:srgbClr val="FF0000"/>
                </a:solidFill>
                <a:sym typeface="+mn-ea"/>
              </a:rPr>
              <a:t>②循循善诱</a:t>
            </a:r>
            <a:r>
              <a:rPr lang="en-US" sz="2400">
                <a:solidFill>
                  <a:srgbClr val="FF0000"/>
                </a:solidFill>
                <a:sym typeface="+mn-ea"/>
              </a:rPr>
              <a:t>　</a:t>
            </a:r>
            <a:r>
              <a:rPr lang="en-US" sz="2400" u="sng">
                <a:solidFill>
                  <a:srgbClr val="FF0000"/>
                </a:solidFill>
                <a:sym typeface="+mn-ea"/>
              </a:rPr>
              <a:t>③热火朝天      </a:t>
            </a:r>
            <a:endParaRPr lang="en-US" sz="2400" u="sng">
              <a:solidFill>
                <a:srgbClr val="FF0000"/>
              </a:solidFill>
            </a:endParaRPr>
          </a:p>
        </p:txBody>
      </p:sp>
      <p:sp>
        <p:nvSpPr>
          <p:cNvPr id="3" name="QC_6_AN.2_1#fd1b96906.bracket?vbadefaultcenterpage=1&amp;parentnodeid=80d33e8d2&amp;hasmatchpositionanswer=1"/>
          <p:cNvSpPr/>
          <p:nvPr/>
        </p:nvSpPr>
        <p:spPr>
          <a:xfrm>
            <a:off x="7597648" y="914400"/>
            <a:ext cx="271463" cy="459550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marL="0" algn="ctr" latinLnBrk="1">
              <a:lnSpc>
                <a:spcPts val="4030"/>
              </a:lnSpc>
            </a:pPr>
            <a:endParaRPr lang="en-US" sz="1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QC_6_AS.5_1#1b676942b?vbadefaultcenterpage=1&amp;parentnodeid=80d33e8d2"/>
          <p:cNvSpPr/>
          <p:nvPr/>
        </p:nvSpPr>
        <p:spPr>
          <a:xfrm>
            <a:off x="384048" y="3267900"/>
            <a:ext cx="11423904" cy="278066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3745"/>
              </a:lnSpc>
            </a:pP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17855" y="871220"/>
            <a:ext cx="11268075" cy="32372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algn="l" fontAlgn="auto" latinLnBrk="1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sym typeface="+mn-ea"/>
              </a:rPr>
              <a:t>【</a:t>
            </a:r>
            <a:r>
              <a:rPr lang="zh-CN" altLang="en-US" sz="2400">
                <a:solidFill>
                  <a:srgbClr val="FF0000"/>
                </a:solidFill>
                <a:sym typeface="+mn-ea"/>
              </a:rPr>
              <a:t>解析</a:t>
            </a:r>
            <a:r>
              <a:rPr lang="en-US" sz="2400">
                <a:solidFill>
                  <a:srgbClr val="FF0000"/>
                </a:solidFill>
                <a:sym typeface="+mn-ea"/>
              </a:rPr>
              <a:t>】第①处,前面提到丰富多彩的科学实验和各种奇妙的现象,所填成语修饰“的瞬间”,根据学生被这一表演瞬间吸引的情景,可填“扣人心弦”。“扣人心弦”形容诗文、表演等有感染力,使人心情激动。第②处,后面有“太空授课”“演示了……”等内容,所填成语修饰“科学课教师”,可知王亚平是稳健而又有步骤地授课,故可填“循循善诱”。“循循善诱”指善于有步骤地引导别人学习。第③处,前面有“和地面的学生”,后面有“天地互动交流”,所填成语要表示两者交流的程度、交流得怎么样,故可填“热火朝天”。“热火朝天”形容场面、情绪或气氛热烈高涨。</a:t>
            </a:r>
            <a:endParaRPr lang="en-US" altLang="en-US" sz="2400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3_BD#62da1db03.fixed?vbadefaultcenterpage=1&amp;parentnodeid=31ca67ec3"/>
          <p:cNvSpPr/>
          <p:nvPr/>
        </p:nvSpPr>
        <p:spPr>
          <a:xfrm>
            <a:off x="2364740" y="487045"/>
            <a:ext cx="7143115" cy="748030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algn="l" latinLnBrk="1">
              <a:lnSpc>
                <a:spcPts val="5105"/>
              </a:lnSpc>
            </a:pPr>
            <a:r>
              <a:rPr lang="en-US" sz="3600" b="1" dirty="0">
                <a:solidFill>
                  <a:srgbClr val="0C3BD2"/>
                </a:solidFill>
                <a:sym typeface="+mn-ea"/>
              </a:rPr>
              <a:t>学习主题六　正确使用词语(包括熟语)</a:t>
            </a:r>
            <a:endParaRPr lang="en-US" sz="3600" dirty="0"/>
          </a:p>
        </p:txBody>
      </p:sp>
      <p:pic>
        <p:nvPicPr>
          <p:cNvPr id="3" name="C_3#62da1db03.fixed?vbadefaultcenterpage=1&amp;parentnodeid=31ca67ec3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9312" y="2990469"/>
            <a:ext cx="411480" cy="411480"/>
          </a:xfrm>
          <a:prstGeom prst="rect">
            <a:avLst/>
          </a:prstGeom>
        </p:spPr>
      </p:pic>
      <p:pic>
        <p:nvPicPr>
          <p:cNvPr id="4" name="C_3#62da1db03.fixed?vbadefaultcenterpage=1&amp;parentnodeid=31ca67ec3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9312" y="4044188"/>
            <a:ext cx="411480" cy="411480"/>
          </a:xfrm>
          <a:prstGeom prst="rect">
            <a:avLst/>
          </a:prstGeom>
        </p:spPr>
      </p:pic>
      <p:pic>
        <p:nvPicPr>
          <p:cNvPr id="6" name="C_3#62da1db03.fixed?vbadefaultcenterpage=1&amp;parentnodeid=31ca67ec3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9312" y="3681984"/>
            <a:ext cx="8604504" cy="82296"/>
          </a:xfrm>
          <a:prstGeom prst="rect">
            <a:avLst/>
          </a:prstGeom>
        </p:spPr>
      </p:pic>
      <p:pic>
        <p:nvPicPr>
          <p:cNvPr id="7" name="C_3#62da1db03.fixed?vbadefaultcenterpage=1&amp;parentnodeid=31ca67ec3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9312" y="4644898"/>
            <a:ext cx="8604504" cy="82296"/>
          </a:xfrm>
          <a:prstGeom prst="rect">
            <a:avLst/>
          </a:prstGeom>
        </p:spPr>
      </p:pic>
      <p:sp>
        <p:nvSpPr>
          <p:cNvPr id="9" name="C_3#62da1db03.fixed?linknodeid=3de1bbd86&amp;vbadefaultcenterpage=1&amp;parentnodeid=31ca67ec3">
            <a:hlinkClick r:id="rId5" action="ppaction://hlinksldjump"/>
          </p:cNvPr>
          <p:cNvSpPr/>
          <p:nvPr/>
        </p:nvSpPr>
        <p:spPr>
          <a:xfrm>
            <a:off x="4215384" y="2911475"/>
            <a:ext cx="3767328" cy="490220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algn="l" latinLnBrk="1">
              <a:lnSpc>
                <a:spcPts val="3860"/>
              </a:lnSpc>
            </a:pP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知识清单:语法知识(实词、虚词)</a:t>
            </a:r>
          </a:p>
        </p:txBody>
      </p:sp>
      <p:sp>
        <p:nvSpPr>
          <p:cNvPr id="10" name="C_3#62da1db03.fixed?linknodeid=6422a3f59&amp;vbadefaultcenterpage=1&amp;parentnodeid=31ca67ec3">
            <a:hlinkClick r:id="rId6" action="ppaction://hlinksldjump"/>
          </p:cNvPr>
          <p:cNvSpPr/>
          <p:nvPr/>
        </p:nvSpPr>
        <p:spPr>
          <a:xfrm>
            <a:off x="4343019" y="4044315"/>
            <a:ext cx="3767328" cy="490220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algn="l" latinLnBrk="1">
              <a:lnSpc>
                <a:spcPts val="3860"/>
              </a:lnSpc>
            </a:pP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  <a:hlinkClick r:id="rId7" action="ppaction://hlinksldjump"/>
              </a:rPr>
              <a:t>学习任务1:正确辨析并填写成语</a:t>
            </a:r>
            <a:endParaRPr lang="en-US" sz="2400" dirty="0"/>
          </a:p>
        </p:txBody>
      </p:sp>
    </p:spTree>
  </p:cSld>
  <p:clrMapOvr>
    <a:masterClrMapping/>
  </p:clrMapOvr>
  <p:transition>
    <p:split dir="in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C_6#f746fafc2?vbadefaultcenterpage=1&amp;parentnodeid=80d33e8d2"/>
          <p:cNvSpPr/>
          <p:nvPr/>
        </p:nvSpPr>
        <p:spPr>
          <a:xfrm>
            <a:off x="703580" y="1068705"/>
            <a:ext cx="10157460" cy="428180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algn="l" latinLnBrk="1">
              <a:lnSpc>
                <a:spcPts val="4320"/>
              </a:lnSpc>
            </a:pPr>
            <a:r>
              <a:rPr lang="en-US" sz="2400" b="1" spc="10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sz="2400" b="1" spc="10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3.综合运用“语境+成语意义”</a:t>
            </a:r>
            <a:endParaRPr sz="2400" spc="100" dirty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algn="l" latinLnBrk="1">
              <a:lnSpc>
                <a:spcPts val="4320"/>
              </a:lnSpc>
            </a:pPr>
            <a:r>
              <a:rPr lang="en-US" sz="2400" spc="10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sz="2400" spc="10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在填写成语的高考题型中,要综合运用“语境+成语意义”推断出需要填</a:t>
            </a:r>
            <a:r>
              <a:rPr lang="en-US" sz="2400" spc="10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2400" spc="10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入的成语。</a:t>
            </a:r>
          </a:p>
          <a:p>
            <a:pPr marL="0" algn="l" latinLnBrk="1">
              <a:lnSpc>
                <a:spcPts val="4320"/>
              </a:lnSpc>
            </a:pPr>
            <a:r>
              <a:rPr lang="en-US" altLang="zh-CN" sz="2400" dirty="0"/>
              <a:t>             </a:t>
            </a:r>
          </a:p>
          <a:p>
            <a:pPr marL="0" algn="l" latinLnBrk="1">
              <a:lnSpc>
                <a:spcPts val="4320"/>
              </a:lnSpc>
            </a:pPr>
            <a:r>
              <a:rPr lang="en-US" altLang="zh-CN" sz="2400" dirty="0"/>
              <a:t>          </a:t>
            </a:r>
            <a:endParaRPr 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</p:txBody>
      </p:sp>
      <p:sp>
        <p:nvSpPr>
          <p:cNvPr id="3" name="QC_6_AN.6_1#f746fafc2.bracket?vbadefaultcenterpage=1&amp;parentnodeid=80d33e8d2&amp;hasmatchpositionanswer=1"/>
          <p:cNvSpPr/>
          <p:nvPr/>
        </p:nvSpPr>
        <p:spPr>
          <a:xfrm>
            <a:off x="6378448" y="914401"/>
            <a:ext cx="271463" cy="488125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marL="0" algn="ctr" latinLnBrk="1">
              <a:lnSpc>
                <a:spcPts val="4320"/>
              </a:lnSpc>
            </a:pPr>
            <a:endParaRPr lang="en-US" sz="1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C_6#f746fafc2?vbadefaultcenterpage=1&amp;parentnodeid=80d33e8d2"/>
          <p:cNvSpPr/>
          <p:nvPr/>
        </p:nvSpPr>
        <p:spPr>
          <a:xfrm>
            <a:off x="384175" y="914400"/>
            <a:ext cx="11615420" cy="263461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algn="l" latinLnBrk="1">
              <a:lnSpc>
                <a:spcPts val="4320"/>
              </a:lnSpc>
            </a:pPr>
            <a:r>
              <a:rPr lang="en-US" altLang="zh-CN" sz="2400" dirty="0"/>
              <a:t>           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(2022年全国甲卷改编)请在文中横线处填入恰当的成语。</a:t>
            </a:r>
          </a:p>
          <a:p>
            <a:pPr marL="0" algn="l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 能否将珍贵的文物置于掌中观赏品味?能否步入千年墓穴一探究竟?能否与未曾展出的国宝亲密接触?……与过去相比,今天的博物馆已经发生了</a:t>
            </a:r>
            <a:r>
              <a:rPr lang="en-US" sz="2400" u="sng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　①　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的变化。有了科技的助力,这些往日因时空限制而</a:t>
            </a:r>
            <a:r>
              <a:rPr lang="en-US" sz="2400" u="sng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　②　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的事情都已成为现实。“博物馆+高科技”让那些沉睡千年的古物“活”在了今人面前,为越来越多的人带来不一样的观展体验,让他们可以去那些原本“去不了”的地方,看那些本来“看不到”的事物。</a:t>
            </a:r>
          </a:p>
          <a:p>
            <a:pPr marL="0" algn="l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故宫博物院举办的那场名为《清明上河图3.0》的高科技互动艺术展演,将古代绘画艺术与现代超高清数字技术完美融合。观众们沿着张择端的笔触走进繁华的北宋都城汴梁,穿梭于楼台之间,泛舟于汴河之上,观两岸人来人往,看水鸟掠过船篷。</a:t>
            </a:r>
            <a:endParaRPr lang="en-US" sz="2400" dirty="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</a:endParaRPr>
          </a:p>
        </p:txBody>
      </p:sp>
      <p:sp>
        <p:nvSpPr>
          <p:cNvPr id="3" name="QC_6_AN.6_1#f746fafc2.bracket?vbadefaultcenterpage=1&amp;parentnodeid=80d33e8d2&amp;hasmatchpositionanswer=1"/>
          <p:cNvSpPr/>
          <p:nvPr/>
        </p:nvSpPr>
        <p:spPr>
          <a:xfrm>
            <a:off x="6378448" y="914401"/>
            <a:ext cx="271463" cy="488125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marL="0" algn="ctr" latinLnBrk="1">
              <a:lnSpc>
                <a:spcPts val="4320"/>
              </a:lnSpc>
            </a:pPr>
            <a:endParaRPr lang="en-US" sz="100" dirty="0"/>
          </a:p>
        </p:txBody>
      </p:sp>
      <p:pic>
        <p:nvPicPr>
          <p:cNvPr id="5" name="例4.eps" descr="id:2147513905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205" y="1145540"/>
            <a:ext cx="557530" cy="257175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641985" y="1080770"/>
            <a:ext cx="10982960" cy="4813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</a:t>
            </a:r>
            <a:r>
              <a:rPr lang="en-US" sz="2400" b="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沉浸其中,确有一种</a:t>
            </a:r>
            <a:r>
              <a:rPr lang="en-US" sz="2400" b="0" u="sng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　③　</a:t>
            </a:r>
            <a:r>
              <a:rPr lang="en-US" sz="2400" b="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的情趣。在2016年的纪念殷墟妇好墓考古发掘四十周年特展上,首都博物馆利用虚拟技术带领观众“回到”妇好墓的考古发掘现场,上下6层、深达7.5米的妇好墓葬</a:t>
            </a:r>
            <a:r>
              <a:rPr lang="en-US" sz="2400" b="0" u="sng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　④　</a:t>
            </a:r>
            <a:r>
              <a:rPr lang="en-US" sz="2400" b="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。此外还有一些博物馆利用虚拟技术,以数字化方式展现文物全貌。观众只需在屏幕上滑动手指,就可近距离、全角度观赏文物,将静置于展柜中、封存进仓库里、消散在过往中的历史“托在手上”,全方位观察岁月留下的每一处细痕。</a:t>
            </a:r>
          </a:p>
          <a:p>
            <a:pPr indent="0" fontAlgn="auto">
              <a:lnSpc>
                <a:spcPct val="150000"/>
              </a:lnSpc>
            </a:pPr>
            <a:endParaRPr lang="en-US" sz="2400" b="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  <a:p>
            <a:pPr indent="0"/>
            <a:r>
              <a:rPr lang="en-US" sz="2400">
                <a:solidFill>
                  <a:srgbClr val="FF0000"/>
                </a:solidFill>
                <a:sym typeface="+mn-ea"/>
              </a:rPr>
              <a:t>         </a:t>
            </a:r>
            <a:r>
              <a:rPr lang="en-US" sz="2400" u="sng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sym typeface="+mn-ea"/>
              </a:rPr>
              <a:t>①天翻地覆</a:t>
            </a:r>
            <a:r>
              <a:rPr lang="en-US" sz="240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sym typeface="+mn-ea"/>
              </a:rPr>
              <a:t>　     </a:t>
            </a:r>
            <a:r>
              <a:rPr lang="en-US" sz="2400" u="sng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sym typeface="+mn-ea"/>
              </a:rPr>
              <a:t>②遥不可及</a:t>
            </a:r>
            <a:r>
              <a:rPr lang="en-US" sz="240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sym typeface="+mn-ea"/>
              </a:rPr>
              <a:t>     　</a:t>
            </a:r>
            <a:r>
              <a:rPr lang="en-US" sz="2400" u="sng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sym typeface="+mn-ea"/>
              </a:rPr>
              <a:t>③身临其境</a:t>
            </a:r>
            <a:r>
              <a:rPr lang="en-US" sz="240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sym typeface="+mn-ea"/>
              </a:rPr>
              <a:t>　      </a:t>
            </a:r>
            <a:r>
              <a:rPr lang="en-US" sz="2400" u="sng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sym typeface="+mn-ea"/>
              </a:rPr>
              <a:t>④尽收眼底</a:t>
            </a:r>
            <a:endParaRPr lang="en-US" sz="2400" b="0" u="sng">
              <a:solidFill>
                <a:srgbClr val="FF0000"/>
              </a:solidFill>
            </a:endParaRPr>
          </a:p>
          <a:p>
            <a:pPr indent="0"/>
            <a:endParaRPr lang="en-US" sz="2400" b="0" u="sng">
              <a:solidFill>
                <a:srgbClr val="FF0000"/>
              </a:solidFill>
            </a:endParaRP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73380" y="819150"/>
            <a:ext cx="11419840" cy="48018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 fontAlgn="auto">
              <a:lnSpc>
                <a:spcPct val="120000"/>
              </a:lnSpc>
            </a:pPr>
            <a:r>
              <a:rPr lang="en-US" sz="2400" b="0">
                <a:solidFill>
                  <a:srgbClr val="FF0000"/>
                </a:solidFill>
              </a:rPr>
              <a:t> 【解析</a:t>
            </a:r>
            <a:r>
              <a:rPr lang="en-US" sz="2400">
                <a:solidFill>
                  <a:srgbClr val="FF0000"/>
                </a:solidFill>
                <a:sym typeface="+mn-ea"/>
              </a:rPr>
              <a:t>】</a:t>
            </a:r>
            <a:r>
              <a:rPr lang="en-US" sz="2400" b="0">
                <a:solidFill>
                  <a:srgbClr val="FF0000"/>
                </a:solidFill>
              </a:rPr>
              <a:t>第①处,根据“与过去相比,今天的博物馆已经发生了……的变化”“有了科技的助力……都已成为现实”可知,此处是说博物馆发生了巨大的变化,故可填“天翻地覆”。“天翻地覆”形容变化极大。第②处,由“这些往日因时空限制而……的事情”可知,此处是说因时空限制而远到无法触及,所填成语在语义上要与后文“成为现实”相对,还要表示难以实现的意思,故可填“遥不可及”。“遥不可及”的意思是非常遥远而不可到达,指非常遥远、难以得到的东西。第③处,由“观众们沿着张择端的笔触……沉浸其中”可知,此处是说借助高科技,人们会产生如同亲身面临那种境地的感觉,所填成语在语义上要能够修饰“情趣”,表达出仿佛到了现场的意思,故可填“身临其境”。“身临其境”指亲身到了那个境地。第④处,由“首都博物馆利用虚拟技术带领观众……的妇好墓葬”“此外还有一些博物馆利用虚拟技术……每一处细痕”可知,此处是说借助虚拟技术让妇好墓葬全部收入眼底,所填成语在语义上应表达出这一切(很多事物)都能在眼里看到的意思,故可填“尽收眼底”。“尽收眼底”指全部看在眼里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2275" y="1358900"/>
            <a:ext cx="11231245" cy="476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 rtl="0" latinLnBrk="1">
              <a:lnSpc>
                <a:spcPts val="4000"/>
              </a:lnSpc>
              <a:buClrTx/>
              <a:buSzTx/>
              <a:buFontTx/>
            </a:pP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  <a:sym typeface="+mn-ea"/>
              </a:rPr>
              <a:t>二、近义成语辨析“六根据”</a:t>
            </a:r>
            <a:endParaRPr lang="en-US" sz="2400" spc="180" dirty="0">
              <a:solidFill>
                <a:srgbClr val="000000">
                  <a:alpha val="100000"/>
                </a:srgbClr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0"/>
              <a:sym typeface="+mn-ea"/>
            </a:endParaRPr>
          </a:p>
          <a:p>
            <a:pPr indent="0" algn="l" rtl="0" fontAlgn="auto" latinLnBrk="1">
              <a:lnSpc>
                <a:spcPct val="150000"/>
              </a:lnSpc>
              <a:buClrTx/>
              <a:buSzTx/>
              <a:buFontTx/>
            </a:pPr>
            <a:r>
              <a:rPr lang="en-US" sz="2400" spc="18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      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近义词之间必然会有一些或大或小、或隐或显的差别。近义成语往往是“同中有微异”。“同中有微异”中的“同”,是指它们各自的意思有相同的部分,这是我们将其归为近义成语的依据;“同中有微异”中的“微异”,是我们辨析近义成语的重点。以下是辨析近义成语的常用方法。</a:t>
            </a:r>
            <a:endParaRPr lang="en-US" altLang="en-US" sz="2400" dirty="0"/>
          </a:p>
          <a:p>
            <a:pPr marL="12700" indent="307340" algn="l" rtl="0" eaLnBrk="0">
              <a:lnSpc>
                <a:spcPct val="154000"/>
              </a:lnSpc>
              <a:spcBef>
                <a:spcPts val="615"/>
              </a:spcBef>
            </a:pPr>
            <a:endParaRPr lang="en-US" altLang="en-US" sz="2400" dirty="0"/>
          </a:p>
          <a:p>
            <a:pPr marL="12700" indent="307340" algn="l" rtl="0" eaLnBrk="0">
              <a:lnSpc>
                <a:spcPct val="154000"/>
              </a:lnSpc>
              <a:spcBef>
                <a:spcPts val="615"/>
              </a:spcBef>
            </a:pPr>
            <a:endParaRPr sz="2400" spc="10" dirty="0">
              <a:solidFill>
                <a:srgbClr val="000000">
                  <a:alpha val="100000"/>
                </a:srgbClr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0"/>
              <a:sym typeface="+mn-ea"/>
            </a:endParaRPr>
          </a:p>
          <a:p>
            <a:pPr marL="12700" indent="307340" algn="l" rtl="0" eaLnBrk="0">
              <a:lnSpc>
                <a:spcPct val="154000"/>
              </a:lnSpc>
              <a:spcBef>
                <a:spcPts val="615"/>
              </a:spcBef>
            </a:pPr>
            <a:endParaRPr lang="zh-CN" altLang="en-US" sz="2400" spc="10" dirty="0">
              <a:solidFill>
                <a:srgbClr val="000000">
                  <a:alpha val="100000"/>
                </a:srgbClr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517525" y="1766570"/>
            <a:ext cx="10782935" cy="36156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/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1.根据侧重点</a:t>
            </a:r>
            <a:endParaRPr lang="en-US" sz="2400" b="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很多近义成语,其区别在于侧重点的不同。如“苟且偷</a:t>
            </a:r>
            <a:r>
              <a:rPr lang="en-US" sz="2400" b="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生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”侧重“生存”,“苟且偷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安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”侧重“安逸”。把握侧重点的有效方法之一就是仔细分析不同的语素。如:“兼收并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蓄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”侧重“蓄”,这里理解为“储蓄、保存”;“兼容并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包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”侧重“包”,这里理解为“包含、容纳”。</a:t>
            </a:r>
          </a:p>
          <a:p>
            <a:pPr indent="0"/>
            <a:endParaRPr lang="en-US" sz="2400" b="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QC_6_AS.10_1#e67b3d49e?vbadefaultcenterpage=1&amp;parentnodeid=3c69094c5"/>
          <p:cNvSpPr/>
          <p:nvPr/>
        </p:nvSpPr>
        <p:spPr>
          <a:xfrm>
            <a:off x="509905" y="3525818"/>
            <a:ext cx="10700385" cy="287337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latinLnBrk="1">
              <a:lnSpc>
                <a:spcPts val="3170"/>
              </a:lnSpc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【</a:t>
            </a:r>
            <a:r>
              <a:rPr lang="en-US" sz="2400" dirty="0" err="1">
                <a:solidFill>
                  <a:srgbClr val="FF0000"/>
                </a:solidFill>
                <a:sym typeface="+mn-ea"/>
              </a:rPr>
              <a:t>解析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】</a:t>
            </a:r>
            <a:r>
              <a:rPr lang="en-US" sz="2400" dirty="0" err="1">
                <a:solidFill>
                  <a:srgbClr val="00B0F0"/>
                </a:solidFill>
              </a:rPr>
              <a:t>络绎不绝</a:t>
            </a:r>
            <a:r>
              <a:rPr lang="en-US" sz="2400" dirty="0" err="1">
                <a:solidFill>
                  <a:srgbClr val="FF0000"/>
                </a:solidFill>
              </a:rPr>
              <a:t>:形容</a:t>
            </a:r>
            <a:r>
              <a:rPr lang="en-US" sz="2400" dirty="0" err="1">
                <a:solidFill>
                  <a:srgbClr val="00B0F0"/>
                </a:solidFill>
              </a:rPr>
              <a:t>车马</a:t>
            </a:r>
            <a:r>
              <a:rPr lang="en-US" sz="2400" dirty="0" err="1">
                <a:solidFill>
                  <a:srgbClr val="FF0000"/>
                </a:solidFill>
              </a:rPr>
              <a:t>、</a:t>
            </a:r>
            <a:r>
              <a:rPr lang="en-US" sz="2400" dirty="0" err="1">
                <a:solidFill>
                  <a:srgbClr val="00B0F0"/>
                </a:solidFill>
              </a:rPr>
              <a:t>船只</a:t>
            </a:r>
            <a:r>
              <a:rPr lang="en-US" sz="2400" dirty="0" err="1">
                <a:solidFill>
                  <a:srgbClr val="FF0000"/>
                </a:solidFill>
              </a:rPr>
              <a:t>、</a:t>
            </a:r>
            <a:r>
              <a:rPr lang="en-US" sz="2400" dirty="0" err="1">
                <a:solidFill>
                  <a:srgbClr val="00B0F0"/>
                </a:solidFill>
              </a:rPr>
              <a:t>行人</a:t>
            </a:r>
            <a:r>
              <a:rPr lang="en-US" sz="2400" dirty="0" err="1">
                <a:solidFill>
                  <a:srgbClr val="FF0000"/>
                </a:solidFill>
              </a:rPr>
              <a:t>等往来不断。连绵不断: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连续不间断</a:t>
            </a:r>
            <a:r>
              <a:rPr lang="en-US" sz="2400" dirty="0">
                <a:solidFill>
                  <a:srgbClr val="FF0000"/>
                </a:solidFill>
              </a:rPr>
              <a:t>。</a:t>
            </a:r>
          </a:p>
          <a:p>
            <a:pPr indent="0" fontAlgn="auto" latinLnBrk="1"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</a:rPr>
              <a:t>“络绎不绝”侧重描述具象的</a:t>
            </a:r>
            <a:r>
              <a:rPr lang="en-US" sz="2400" u="sng" dirty="0">
                <a:solidFill>
                  <a:srgbClr val="00B0F0"/>
                </a:solidFill>
              </a:rPr>
              <a:t>个体</a:t>
            </a:r>
            <a:r>
              <a:rPr lang="en-US" sz="2400" dirty="0">
                <a:solidFill>
                  <a:srgbClr val="FF0000"/>
                </a:solidFill>
              </a:rPr>
              <a:t>接连不断;“连绵不断”中的“连绵”是形容山脉、河流、雨雪等接连不断。所以“连绵不断”侧重形容</a:t>
            </a:r>
            <a:r>
              <a:rPr lang="en-US" sz="2400" u="sng" dirty="0">
                <a:solidFill>
                  <a:srgbClr val="00B0F0"/>
                </a:solidFill>
              </a:rPr>
              <a:t>整体的前后连接,成为一体</a:t>
            </a:r>
            <a:r>
              <a:rPr lang="en-US" sz="2400" dirty="0">
                <a:solidFill>
                  <a:srgbClr val="FF0000"/>
                </a:solidFill>
              </a:rPr>
              <a:t>。语境是指辖区党员、青年志愿者以及现场观众,一个个个体不断地进入直播间,故应选“络绎不绝”。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64172" y="1016636"/>
            <a:ext cx="10991850" cy="1694292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   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(2021年新高考Ⅰ卷改编)元宵线上活动直播间里热闹非凡,一场关于党史知识和传统民俗知识的直播宣讲“圈粉”无数,辖区党员、青年志愿者以及现场观众 </a:t>
            </a:r>
            <a:r>
              <a:rPr lang="en-US" sz="2400" u="sng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　　　　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 地进入直播间,感受节日的欢快气氛。(</a:t>
            </a:r>
            <a:r>
              <a:rPr lang="en-US" sz="2400" u="sng" dirty="0">
                <a:solidFill>
                  <a:srgbClr val="FF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络绎不绝</a:t>
            </a:r>
            <a:r>
              <a:rPr lang="en-US" sz="2400" dirty="0">
                <a:solidFill>
                  <a:srgbClr val="FF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　</a:t>
            </a:r>
            <a:r>
              <a:rPr lang="en-US" sz="2400" u="sng" dirty="0">
                <a:solidFill>
                  <a:srgbClr val="00B0F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连绵不断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) </a:t>
            </a:r>
            <a:endParaRPr lang="en-US" sz="2400" b="0" dirty="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</a:endParaRPr>
          </a:p>
          <a:p>
            <a:pPr indent="0" fontAlgn="auto">
              <a:lnSpc>
                <a:spcPct val="150000"/>
              </a:lnSpc>
            </a:pPr>
            <a:endParaRPr lang="en-US" altLang="en-US" sz="2400" b="0" dirty="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</a:endParaRPr>
          </a:p>
        </p:txBody>
      </p:sp>
      <p:pic>
        <p:nvPicPr>
          <p:cNvPr id="492" name="例5.eps" descr="id:2147513912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09905" y="1207770"/>
            <a:ext cx="683895" cy="31496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127125" y="2106930"/>
            <a:ext cx="1478915" cy="497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latinLnBrk="1">
              <a:lnSpc>
                <a:spcPts val="3170"/>
              </a:lnSpc>
              <a:buClrTx/>
              <a:buSzTx/>
              <a:buNone/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络绎不绝   </a:t>
            </a:r>
            <a:endParaRPr lang="en-US" sz="240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8" grpId="0"/>
      <p:bldP spid="8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299085" y="1306195"/>
            <a:ext cx="1138682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2.根据程度轻重</a:t>
            </a:r>
            <a:endParaRPr 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语义相近的成语,往往语气有轻有重,意思有深有浅。辨析时抓住这些成语的轻重差异,可以更准确地将其放到恰当的语境中。如“咎由自取”和“罪有应得”,两者都有“惩罚是自己招来的、应该的”之意,但前者语义轻,后者语义重。</a:t>
            </a:r>
          </a:p>
          <a:p>
            <a:pPr indent="0" fontAlgn="auto">
              <a:lnSpc>
                <a:spcPct val="150000"/>
              </a:lnSpc>
            </a:pPr>
            <a:endParaRPr lang="en-US" sz="2400" b="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QC_6_AS.10_1#e67b3d49e?vbadefaultcenterpage=1&amp;parentnodeid=3c69094c5"/>
          <p:cNvSpPr/>
          <p:nvPr/>
        </p:nvSpPr>
        <p:spPr>
          <a:xfrm>
            <a:off x="332105" y="2940685"/>
            <a:ext cx="11262360" cy="368046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indent="0" fontAlgn="auto" latinLnBrk="1"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【</a:t>
            </a:r>
            <a:r>
              <a:rPr lang="en-US" sz="2400" dirty="0" err="1">
                <a:solidFill>
                  <a:srgbClr val="FF0000"/>
                </a:solidFill>
              </a:rPr>
              <a:t>解析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】</a:t>
            </a:r>
            <a:r>
              <a:rPr lang="en-US" sz="2400" dirty="0" err="1">
                <a:solidFill>
                  <a:srgbClr val="FF0000"/>
                </a:solidFill>
              </a:rPr>
              <a:t>望而却步:</a:t>
            </a:r>
            <a:r>
              <a:rPr lang="en-US" sz="2400" dirty="0" err="1">
                <a:solidFill>
                  <a:srgbClr val="00B0F0"/>
                </a:solidFill>
              </a:rPr>
              <a:t>看到了危险或力不能及的事</a:t>
            </a:r>
            <a:r>
              <a:rPr lang="en-US" sz="2400" dirty="0" err="1">
                <a:solidFill>
                  <a:srgbClr val="FF0000"/>
                </a:solidFill>
              </a:rPr>
              <a:t>而往后退缩。踌躇不前:</a:t>
            </a:r>
            <a:r>
              <a:rPr lang="en-US" sz="2400" dirty="0" err="1">
                <a:solidFill>
                  <a:srgbClr val="00B0F0"/>
                </a:solidFill>
              </a:rPr>
              <a:t>犹豫不敢</a:t>
            </a:r>
            <a:r>
              <a:rPr lang="en-US" sz="2400" dirty="0" err="1">
                <a:solidFill>
                  <a:srgbClr val="FF0000"/>
                </a:solidFill>
              </a:rPr>
              <a:t>前进</a:t>
            </a:r>
            <a:r>
              <a:rPr lang="en-US" sz="2400" dirty="0">
                <a:solidFill>
                  <a:srgbClr val="FF0000"/>
                </a:solidFill>
              </a:rPr>
              <a:t>。  </a:t>
            </a:r>
          </a:p>
          <a:p>
            <a:pPr indent="0" fontAlgn="auto" latinLnBrk="1"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</a:rPr>
              <a:t>   </a:t>
            </a:r>
            <a:r>
              <a:rPr lang="en-US" sz="2400" dirty="0" err="1">
                <a:solidFill>
                  <a:srgbClr val="FF0000"/>
                </a:solidFill>
              </a:rPr>
              <a:t>两个成语均有止步不前之意,但“望而却步”强调的是一见就想后退;而“踌躇不前”强调的</a:t>
            </a:r>
            <a:r>
              <a:rPr lang="en-US" sz="2400" dirty="0">
                <a:solidFill>
                  <a:srgbClr val="FF0000"/>
                </a:solidFill>
              </a:rPr>
              <a:t> 是犹豫不决,不知道该不该前进。所以从语义上来说前者更重。语境是强调最早的太空餐让人一看就不想吃,这样才能突出“首代宇航员的饮食条件相当艰苦”;若是太空餐只是让人犹豫要不要吃,则难以表现饮食条件艰苦。所以应用语义更重的“望而却步”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32105" y="721995"/>
            <a:ext cx="1140333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   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(2021年新高考Ⅱ卷改编)吃喝当然是人生一大乐事,如果生活在太空,我们还能愉快地享用大餐吗?最早的太空餐是让人</a:t>
            </a:r>
            <a:r>
              <a:rPr lang="en-US" sz="2400" u="sng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　　　　 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的“牙膏”:宇航员从管子里面挤出半流体的食物,不需要咀嚼便可直接咽下去。没有咀嚼的快感,没有多样的选择,首代宇航员的饮食条件相当艰苦。(望而却步　踌躇不前) </a:t>
            </a:r>
            <a:endParaRPr lang="en-US" altLang="en-US" sz="2400" dirty="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</p:txBody>
      </p:sp>
      <p:pic>
        <p:nvPicPr>
          <p:cNvPr id="493" name="例6.eps" descr="id:2147513919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41325" y="988695"/>
            <a:ext cx="699135" cy="32258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5885180" y="1368425"/>
            <a:ext cx="1844675" cy="497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>
              <a:lnSpc>
                <a:spcPts val="3170"/>
              </a:lnSpc>
            </a:pPr>
            <a:r>
              <a:rPr lang="en-US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</a:t>
            </a: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望而却步</a:t>
            </a:r>
            <a:endParaRPr lang="zh-CN" altLang="en-US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4" grpId="0"/>
      <p:bldP spid="4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402590" y="1258570"/>
            <a:ext cx="11086465" cy="46494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/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3.根据范围大小</a:t>
            </a:r>
            <a:endParaRPr 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语义相近的成语,有的涉及范围大,有的涉及范围小,有的意义范围有交叉部分,使用成语的时候要考虑其适用范围,以免小词大用或大词小用。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4_BD#3de1bbd86.fixed?vbadefaultcenterpage=1&amp;parentnodeid=62da1db03"/>
          <p:cNvSpPr/>
          <p:nvPr/>
        </p:nvSpPr>
        <p:spPr>
          <a:xfrm>
            <a:off x="1033272" y="2962656"/>
            <a:ext cx="7196328" cy="923544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algn="l" latinLnBrk="1">
              <a:lnSpc>
                <a:spcPts val="3860"/>
              </a:lnSpc>
            </a:pPr>
            <a:r>
              <a:rPr lang="en-US" sz="4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  <a:sym typeface="+mn-ea"/>
                <a:hlinkClick r:id="rId3" action="ppaction://hlinksldjump"/>
              </a:rPr>
              <a:t>知识清单:语法知识(实词、虚词)</a:t>
            </a:r>
            <a:endParaRPr lang="en-US" sz="4000" dirty="0"/>
          </a:p>
        </p:txBody>
      </p:sp>
    </p:spTree>
  </p:cSld>
  <p:clrMapOvr>
    <a:masterClrMapping/>
  </p:clrMapOvr>
  <p:transition>
    <p:split dir="in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QC_6_AS.10_1#e67b3d49e?vbadefaultcenterpage=1&amp;parentnodeid=3c69094c5"/>
          <p:cNvSpPr/>
          <p:nvPr/>
        </p:nvSpPr>
        <p:spPr>
          <a:xfrm>
            <a:off x="375920" y="3119755"/>
            <a:ext cx="10953115" cy="287337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latinLnBrk="1">
              <a:lnSpc>
                <a:spcPts val="3170"/>
              </a:lnSpc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【</a:t>
            </a:r>
            <a:r>
              <a:rPr lang="en-US" sz="2400" dirty="0" err="1">
                <a:solidFill>
                  <a:srgbClr val="FF0000"/>
                </a:solidFill>
                <a:sym typeface="+mn-ea"/>
              </a:rPr>
              <a:t>解析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】 </a:t>
            </a:r>
            <a:r>
              <a:rPr lang="en-US" sz="2400" dirty="0">
                <a:solidFill>
                  <a:srgbClr val="FF0000"/>
                </a:solidFill>
                <a:sym typeface="+mn-ea"/>
              </a:rPr>
              <a:t>首先要明确的是</a:t>
            </a:r>
            <a:r>
              <a:rPr lang="en-US" sz="2400" dirty="0">
                <a:solidFill>
                  <a:srgbClr val="00B0F0"/>
                </a:solidFill>
                <a:sym typeface="+mn-ea"/>
              </a:rPr>
              <a:t>“极其稀缺”并不是成语</a:t>
            </a:r>
            <a:r>
              <a:rPr lang="en-US" sz="2400" dirty="0">
                <a:solidFill>
                  <a:srgbClr val="FF0000"/>
                </a:solidFill>
                <a:sym typeface="+mn-ea"/>
              </a:rPr>
              <a:t>,近年来,全国卷经常出现成语、词语“混考”的现象,考生应适应这一考法。</a:t>
            </a:r>
            <a:r>
              <a:rPr lang="en-US" sz="2400" dirty="0">
                <a:solidFill>
                  <a:srgbClr val="00B0F0"/>
                </a:solidFill>
                <a:sym typeface="+mn-ea"/>
              </a:rPr>
              <a:t>寥寥无几:形容为数很少,没有几个</a:t>
            </a:r>
            <a:r>
              <a:rPr lang="en-US" sz="2400" dirty="0">
                <a:solidFill>
                  <a:srgbClr val="FF0000"/>
                </a:solidFill>
                <a:sym typeface="+mn-ea"/>
              </a:rPr>
              <a:t>。极其稀缺:</a:t>
            </a:r>
            <a:r>
              <a:rPr lang="en-US" sz="2400" dirty="0">
                <a:solidFill>
                  <a:srgbClr val="00B0F0"/>
                </a:solidFill>
                <a:sym typeface="+mn-ea"/>
              </a:rPr>
              <a:t>极其稀少,短缺</a:t>
            </a:r>
            <a:r>
              <a:rPr lang="en-US" sz="2400" dirty="0">
                <a:solidFill>
                  <a:srgbClr val="FF0000"/>
                </a:solidFill>
                <a:sym typeface="+mn-ea"/>
              </a:rPr>
              <a:t>。虽然二者都有缺少之意,但“寥寥无几”是建立在“有”之上的少,故称“无几”,而“极其稀缺”是建立在“缺”上的少,其重心是“无”。语境中“大部分果蔬在宇宙中最多只能保持两天的鲜度”,一般来说,在这“两天”果蔬日渐减少的过程之末,所剩不多时,我们可以说“寥寥无几”;而对于整个太空生活来说,要强调空间站中新鲜食品的少,就应用“极其稀缺”。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43205" y="789940"/>
            <a:ext cx="11219180" cy="18154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    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(2021年新高考Ⅱ卷改编)然而,制订太空菜谱仍然受到很大的限制。大部分果蔬在宇宙中最多只能保持两天的鲜度,空间站中新鲜食品　</a:t>
            </a:r>
            <a:r>
              <a:rPr lang="en-US" sz="2400" u="sng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　　  　  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, 绝大多数食品只能脱水或加工成罐头运上太空。目前科学家们正想方设法解决这一难题。(寥寥无几　极其稀缺) </a:t>
            </a:r>
            <a:endParaRPr lang="en-US" altLang="en-US" sz="2400" b="0" dirty="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471535" y="1336787"/>
            <a:ext cx="1478915" cy="497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latinLnBrk="1">
              <a:lnSpc>
                <a:spcPts val="3170"/>
              </a:lnSpc>
              <a:buClrTx/>
              <a:buSzTx/>
              <a:buNone/>
            </a:pP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极其稀缺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</a:t>
            </a:r>
            <a:endParaRPr lang="en-US" sz="2400" dirty="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</p:txBody>
      </p:sp>
      <p:pic>
        <p:nvPicPr>
          <p:cNvPr id="494" name="例7.eps" descr="id:2147513926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10" y="1016635"/>
            <a:ext cx="645160" cy="297815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8" grpId="0"/>
      <p:bldP spid="8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75285" y="1229995"/>
            <a:ext cx="11034395" cy="46183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/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4.根据适用对象</a:t>
            </a:r>
            <a:endParaRPr 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有的成语适用于人,有的成语适用于物;有的适用于人工的,有的适用于天然的;有的适用于单个的,有的适用于群体的;有的只能用于自己,有的只能用在别人身上。如:“绘声绘色”常用于描写、叙述,“有声有色”常用于表现、描绘;“鱼目混珠”多用于物,一般不用于人,“滥竽充数”多用于人,一般不用于物。</a:t>
            </a:r>
          </a:p>
          <a:p>
            <a:pPr indent="0"/>
            <a:endParaRPr 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QC_6_AS.10_1#e67b3d49e?vbadefaultcenterpage=1&amp;parentnodeid=3c69094c5"/>
          <p:cNvSpPr/>
          <p:nvPr/>
        </p:nvSpPr>
        <p:spPr>
          <a:xfrm>
            <a:off x="434975" y="3514725"/>
            <a:ext cx="10706100" cy="183769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latinLnBrk="1">
              <a:lnSpc>
                <a:spcPts val="317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【</a:t>
            </a:r>
            <a:r>
              <a:rPr lang="en-US" sz="2400">
                <a:solidFill>
                  <a:srgbClr val="FF0000"/>
                </a:solidFill>
              </a:rPr>
              <a:t>解析</a:t>
            </a: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】</a:t>
            </a:r>
            <a:r>
              <a:rPr lang="en-US" sz="2400">
                <a:solidFill>
                  <a:srgbClr val="FF0000"/>
                </a:solidFill>
              </a:rPr>
              <a:t>一文不名:一个钱也没有(名:占有)。不值一钱:形容毫无价值。“一文不名”的适用对象往往是人;而“不值一钱”的适用对象既可以是物,也可以是人。这里形容时间,宜用“不值一钱”。</a:t>
            </a:r>
          </a:p>
        </p:txBody>
      </p:sp>
      <p:pic>
        <p:nvPicPr>
          <p:cNvPr id="495" name="例8.eps" descr="id:2147513933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434975" y="1077595"/>
            <a:ext cx="631190" cy="29146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03835" y="890270"/>
            <a:ext cx="11186160" cy="207454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       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(2021年天津卷改编)尽管在物理学家和哲学家那里,空间也是一个缠夹不清的概念,但对于普通人来说,空间毕竟是容易感觉和理解的。时间则不同了,它究竟是什么东西呀?看不见,摸不着,却又无处不在。它</a:t>
            </a:r>
            <a:r>
              <a:rPr lang="en-US" sz="2400" u="sng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　　　　   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,却又千金难买。(一文不名　不值一钱) </a:t>
            </a:r>
            <a:endParaRPr lang="en-US" altLang="en-US" sz="2400" dirty="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</p:txBody>
      </p:sp>
      <p:sp>
        <p:nvSpPr>
          <p:cNvPr id="8" name="文本框 7"/>
          <p:cNvSpPr txBox="1"/>
          <p:nvPr>
            <p:custDataLst>
              <p:tags r:id="rId2"/>
            </p:custDataLst>
          </p:nvPr>
        </p:nvSpPr>
        <p:spPr>
          <a:xfrm>
            <a:off x="7254240" y="2040890"/>
            <a:ext cx="1478915" cy="497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latinLnBrk="1">
              <a:lnSpc>
                <a:spcPts val="3170"/>
              </a:lnSpc>
              <a:buClrTx/>
              <a:buSzTx/>
              <a:buNone/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不值一钱      </a:t>
            </a:r>
            <a:endParaRPr lang="en-US" sz="240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8" grpId="0"/>
      <p:bldP spid="8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565785" y="1306195"/>
            <a:ext cx="10731500" cy="31692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/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5.根据语法特点</a:t>
            </a:r>
            <a:endParaRPr 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所谓的语法功能,主要考虑词性、所作成分、能否接宾语、能否用于肯定句或疑问句中等。如:“称心如意”可以直接用作人和事的定语,“心满意足”不能作定语,可以作状语,修饰谓语;“黔驴之技”是偏正结构,可以作动词的宾语,“黔驴技穷”是主谓结构,可以直接作谓语。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QC_6_AS.10_1#e67b3d49e?vbadefaultcenterpage=1&amp;parentnodeid=3c69094c5"/>
          <p:cNvSpPr/>
          <p:nvPr/>
        </p:nvSpPr>
        <p:spPr>
          <a:xfrm>
            <a:off x="586740" y="3117215"/>
            <a:ext cx="10758805" cy="354012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indent="0" fontAlgn="auto" latinLnBrk="1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【</a:t>
            </a:r>
            <a:r>
              <a:rPr lang="en-US" sz="2400">
                <a:solidFill>
                  <a:srgbClr val="FF0000"/>
                </a:solidFill>
              </a:rPr>
              <a:t>解析</a:t>
            </a: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】</a:t>
            </a:r>
            <a:r>
              <a:rPr lang="en-US" sz="2400">
                <a:solidFill>
                  <a:srgbClr val="FF0000"/>
                </a:solidFill>
              </a:rPr>
              <a:t>异曲同工:不同的曲调演得同样好,比喻不同的人的辞章或言论同样精彩,或者不同的做法收到同样好的效果。不约而同:没有事先商量而彼此见解或行动一致。“异曲同工”是联合式成语,在句中常用作定语或宾语;“不约而同”是紧缩式成语,在句中常用作状语,指行动、动作相同(动作不同不可以用)。句中成语处于状语位置,故应用“不约而同”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18135" y="537210"/>
            <a:ext cx="11464290" cy="223139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  </a:t>
            </a:r>
          </a:p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(2021年天津卷改编)孔子在河边叹息说:“逝者如斯夫,不舍昼夜。”后代的诗人也</a:t>
            </a:r>
            <a:r>
              <a:rPr lang="en-US" sz="2400" u="sng" dirty="0">
                <a:solidFill>
                  <a:schemeClr val="tx1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　　　　</a:t>
            </a:r>
            <a:r>
              <a:rPr lang="en-US" sz="2400" u="sng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地用滔滔东流的河水来比喻时间。唐代的韩琮甚至认为只要听听流水的声音就能感受到时间的消逝:“行人莫听宫前水,流尽年光是此声。”(异曲同工　不约而同) </a:t>
            </a:r>
          </a:p>
        </p:txBody>
      </p:sp>
      <p:pic>
        <p:nvPicPr>
          <p:cNvPr id="496" name="例9.eps" descr="id:2147513940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396240" y="1155065"/>
            <a:ext cx="581660" cy="26797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899795" y="1423035"/>
            <a:ext cx="20027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不约而同</a:t>
            </a:r>
            <a:endParaRPr lang="en-US" sz="240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565785" y="1306195"/>
            <a:ext cx="10591165" cy="35147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 fontAlgn="auto">
              <a:lnSpc>
                <a:spcPct val="150000"/>
              </a:lnSpc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6.根据色彩意义</a:t>
            </a:r>
            <a:endParaRPr 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这里的色彩主要指褒贬色彩、语体色彩。如:“处心积虑”多用于贬义,“殚精竭虑”多用于褒义;“井井有条”常用于口语,“井然有序”多用于书面语。</a:t>
            </a:r>
          </a:p>
          <a:p>
            <a:pPr indent="0" fontAlgn="auto">
              <a:lnSpc>
                <a:spcPct val="150000"/>
              </a:lnSpc>
            </a:pPr>
            <a:endParaRPr lang="en-US" sz="2400" b="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QC_6_AS.10_1#e67b3d49e?vbadefaultcenterpage=1&amp;parentnodeid=3c69094c5"/>
          <p:cNvSpPr/>
          <p:nvPr/>
        </p:nvSpPr>
        <p:spPr>
          <a:xfrm>
            <a:off x="507365" y="2831465"/>
            <a:ext cx="11087735" cy="240538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latinLnBrk="1">
              <a:lnSpc>
                <a:spcPts val="3170"/>
              </a:lnSpc>
            </a:pPr>
            <a:endParaRPr lang="en-US" sz="2400">
              <a:solidFill>
                <a:srgbClr val="FF0000"/>
              </a:solidFill>
            </a:endParaRPr>
          </a:p>
          <a:p>
            <a:pPr indent="0" fontAlgn="auto" latinLnBrk="1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</a:rPr>
              <a:t>【解析</a:t>
            </a:r>
            <a:r>
              <a:rPr lang="en-US" sz="2400">
                <a:solidFill>
                  <a:srgbClr val="FF0000"/>
                </a:solidFill>
                <a:sym typeface="+mn-ea"/>
              </a:rPr>
              <a:t>】</a:t>
            </a:r>
            <a:r>
              <a:rPr lang="en-US" sz="2400">
                <a:solidFill>
                  <a:srgbClr val="FF0000"/>
                </a:solidFill>
              </a:rPr>
              <a:t>兴风作浪:比喻挑起事端或进行破坏活动。风起云涌:①大风起来,乌云涌现;②形容事物迅速发展,声势浩大。“兴风作浪”是贬义词,而“风起云涌”是褒义词。语境形容“水军、黑公关等顽瘴痼疾”,应用“兴风作浪”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19075" y="1236980"/>
            <a:ext cx="11534140" cy="172402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    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(2021年北京卷改编)网络上,水军、黑公关等顽瘴痼疾  </a:t>
            </a:r>
            <a:r>
              <a:rPr lang="en-US" sz="2400" u="sng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　　　　  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,淫秽色情、赌博诈骗信息屡禁不绝,群众对此反应强烈,普遍期待开展一场网络大扫除。(兴风作浪　风起云涌)  </a:t>
            </a:r>
          </a:p>
          <a:p>
            <a:pPr indent="0"/>
            <a:endParaRPr lang="en-US" sz="2400" dirty="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</p:txBody>
      </p:sp>
      <p:pic>
        <p:nvPicPr>
          <p:cNvPr id="497" name="例10.eps" descr="id:2147513947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35000" y="1412875"/>
            <a:ext cx="699770" cy="32194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8799830" y="1236980"/>
            <a:ext cx="1706245" cy="497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>
              <a:lnSpc>
                <a:spcPts val="3170"/>
              </a:lnSpc>
            </a:pPr>
            <a:r>
              <a:rPr lang="en-US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</a:t>
            </a: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兴风作浪</a:t>
            </a:r>
            <a:endParaRPr lang="en-US" sz="240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8" grpId="0"/>
      <p:bldP spid="8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2275" y="1358900"/>
            <a:ext cx="11231245" cy="29660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 rtl="0" latinLnBrk="1">
              <a:lnSpc>
                <a:spcPts val="4000"/>
              </a:lnSpc>
              <a:buClrTx/>
              <a:buSzTx/>
              <a:buFontTx/>
            </a:pP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  <a:sym typeface="+mn-ea"/>
              </a:rPr>
              <a:t>三、成语运用“七角度”“一综合”</a:t>
            </a:r>
            <a:r>
              <a:rPr lang="en-US" sz="2000" spc="18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 </a:t>
            </a:r>
            <a:r>
              <a:rPr lang="en-US" sz="2400" spc="18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      </a:t>
            </a:r>
          </a:p>
          <a:p>
            <a:pPr algn="l" rtl="0" latinLnBrk="1">
              <a:lnSpc>
                <a:spcPts val="4000"/>
              </a:lnSpc>
              <a:buClrTx/>
              <a:buSzTx/>
              <a:buFontTx/>
            </a:pPr>
            <a:r>
              <a:rPr lang="en-US" sz="2400" spc="18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     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1.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防止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望文生义</a:t>
            </a:r>
          </a:p>
          <a:p>
            <a:pPr indent="0" algn="l" rtl="0" fontAlgn="auto" latinLnBrk="1">
              <a:lnSpc>
                <a:spcPct val="150000"/>
              </a:lnSpc>
              <a:buClrTx/>
              <a:buSzTx/>
              <a:buFontTx/>
            </a:pPr>
            <a:r>
              <a:rPr lang="en-US" sz="240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      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望文生义,即对某一词句的含义,只从字面意思理解,导致使用错误。</a:t>
            </a:r>
          </a:p>
          <a:p>
            <a:pPr marL="12700" indent="307340" algn="l" rtl="0" eaLnBrk="0">
              <a:lnSpc>
                <a:spcPct val="154000"/>
              </a:lnSpc>
              <a:spcBef>
                <a:spcPts val="615"/>
              </a:spcBef>
            </a:pPr>
            <a:endParaRPr 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  <a:sym typeface="+mn-ea"/>
            </a:endParaRPr>
          </a:p>
          <a:p>
            <a:pPr marL="12700" indent="307340" algn="l" rtl="0" eaLnBrk="0">
              <a:lnSpc>
                <a:spcPct val="154000"/>
              </a:lnSpc>
              <a:spcBef>
                <a:spcPts val="615"/>
              </a:spcBef>
            </a:pPr>
            <a:endParaRPr lang="zh-CN" altLang="en-US" sz="2400" spc="10" dirty="0">
              <a:solidFill>
                <a:srgbClr val="000000">
                  <a:alpha val="100000"/>
                </a:srgbClr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QC_6_AS.10_1#e67b3d49e?vbadefaultcenterpage=1&amp;parentnodeid=3c69094c5"/>
          <p:cNvSpPr/>
          <p:nvPr/>
        </p:nvSpPr>
        <p:spPr>
          <a:xfrm>
            <a:off x="318135" y="4095115"/>
            <a:ext cx="11087735" cy="256667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indent="0" fontAlgn="auto" latinLnBrk="1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　①×　原因:句子语境表达的是赵老师对自己所学专业的坚定不移,而“守正不阿”指坚守正道,不逢迎或不偏私。此处望文生义,认为“守正”就是不改变的意思。</a:t>
            </a:r>
          </a:p>
          <a:p>
            <a:pPr indent="0" fontAlgn="auto" latinLnBrk="1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②×　原因:“不刊之论”指不能改动或不可磨灭的言论,形容言论确当,无懈可击,不能误以为是不好的文章。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18135" y="857250"/>
            <a:ext cx="11952605" cy="343344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      辨析下列句子中加点成语使用的正误,正确的在括号内打“√”,错误的在括号内打“×”,并分析错误的原因。</a:t>
            </a:r>
          </a:p>
          <a:p>
            <a:pPr indent="0"/>
            <a:endParaRPr 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  <a:sym typeface="+mn-ea"/>
            </a:endParaRPr>
          </a:p>
          <a:p>
            <a:pPr indent="0"/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 ①赵老师学的是冷门专业,当年毕业时,不少同学离开了该领域,而他</a:t>
            </a:r>
            <a:r>
              <a:rPr lang="en-US" sz="2400" u="dotted" dirty="0">
                <a:solidFill>
                  <a:srgbClr val="000000"/>
                </a:solidFill>
                <a:uFillTx/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守正不阿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,坚持致力于该专业的教研工作,最后硕果累累。</a:t>
            </a:r>
          </a:p>
          <a:p>
            <a:pPr indent="0"/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(　　) </a:t>
            </a:r>
          </a:p>
          <a:p>
            <a:pPr indent="0"/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 ②任主编一边喝着毛峰茶,一边看论文,认为这是一篇</a:t>
            </a:r>
            <a:r>
              <a:rPr lang="en-US" sz="2400" u="dotted" dirty="0">
                <a:solidFill>
                  <a:srgbClr val="000000"/>
                </a:solidFill>
                <a:uFillTx/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不刊之论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,于是决定不予发表。</a:t>
            </a:r>
          </a:p>
          <a:p>
            <a:pPr indent="0"/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(　　) </a:t>
            </a:r>
          </a:p>
        </p:txBody>
      </p:sp>
      <p:cxnSp>
        <p:nvCxnSpPr>
          <p:cNvPr id="3" name="直接连接符 2"/>
          <p:cNvCxnSpPr/>
          <p:nvPr>
            <p:custDataLst>
              <p:tags r:id="rId1"/>
            </p:custDataLst>
          </p:nvPr>
        </p:nvCxnSpPr>
        <p:spPr>
          <a:xfrm>
            <a:off x="8463280" y="1236980"/>
            <a:ext cx="12172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8" name="例11.eps" descr="id:2147513954;FounderCES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541655" y="947420"/>
            <a:ext cx="583565" cy="269240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 flipV="1">
            <a:off x="1350645" y="3025775"/>
            <a:ext cx="8722360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>
            <p:custDataLst>
              <p:tags r:id="rId3"/>
            </p:custDataLst>
          </p:nvPr>
        </p:nvCxnSpPr>
        <p:spPr>
          <a:xfrm flipV="1">
            <a:off x="1350645" y="3804285"/>
            <a:ext cx="8722360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06705" y="808355"/>
            <a:ext cx="11711305" cy="44113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 algn="ctr"/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防止“望文生义”的对策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(1)溯本求源,是谨防望文生义的有效方法。</a:t>
            </a:r>
            <a:endParaRPr lang="en-US" sz="2400" b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成语具有结构的稳定性和意义的固定性的特点。成语的意义不是构成它的单个语素意义的简单叠加。因此,我们在运用成语时一定要探寻成语的本源,准确理解成语中的关键语素,切忌主观臆断,望文生义。如“</a:t>
            </a:r>
            <a:r>
              <a:rPr lang="en-US" sz="2400" b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目无全牛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”,出自《庄子·养生主》,指宰牛时所见到的是牛的骨骼间隙,而不是牛的整个身体,</a:t>
            </a:r>
            <a:r>
              <a:rPr lang="en-US" sz="2400" b="0" u="sng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形容技艺已达到十分纯熟的地步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。如果不知道出处,就极容易望文生义,把它与“目中无人”联系起来。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05765" y="1173480"/>
            <a:ext cx="9757410" cy="19392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atinLnBrk="1">
              <a:lnSpc>
                <a:spcPts val="4000"/>
              </a:lnSpc>
              <a:spcBef>
                <a:spcPts val="1435"/>
              </a:spcBef>
              <a:buClrTx/>
              <a:buSzTx/>
              <a:buFontTx/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  <a:sym typeface="+mn-ea"/>
              </a:rPr>
              <a:t>根据词的意义和语法功能,词可以分为实词、虚词两大类。</a:t>
            </a:r>
          </a:p>
          <a:p>
            <a:pPr marL="20955" indent="295910" eaLnBrk="0">
              <a:lnSpc>
                <a:spcPct val="155000"/>
              </a:lnSpc>
              <a:spcBef>
                <a:spcPts val="0"/>
              </a:spcBef>
            </a:pP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  <a:sym typeface="+mn-ea"/>
              </a:rPr>
              <a:t>一、实词定义及分类</a:t>
            </a:r>
          </a:p>
          <a:p>
            <a:pPr marL="20955" indent="295910" eaLnBrk="0">
              <a:lnSpc>
                <a:spcPct val="155000"/>
              </a:lnSpc>
              <a:spcBef>
                <a:spcPts val="0"/>
              </a:spcBef>
            </a:pPr>
            <a:endParaRPr sz="1000" dirty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20955" indent="295910" eaLnBrk="0">
              <a:lnSpc>
                <a:spcPct val="155000"/>
              </a:lnSpc>
              <a:spcBef>
                <a:spcPts val="0"/>
              </a:spcBef>
            </a:pPr>
            <a:endParaRPr sz="1100" dirty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20955" indent="295910" eaLnBrk="0">
              <a:lnSpc>
                <a:spcPct val="155000"/>
              </a:lnSpc>
              <a:spcBef>
                <a:spcPts val="0"/>
              </a:spcBef>
            </a:pPr>
            <a:endParaRPr sz="1100" dirty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497205" y="2575560"/>
          <a:ext cx="11085195" cy="2748915"/>
        </p:xfrm>
        <a:graphic>
          <a:graphicData uri="http://schemas.openxmlformats.org/drawingml/2006/table">
            <a:tbl>
              <a:tblPr/>
              <a:tblGrid>
                <a:gridCol w="976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22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6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3065">
                <a:tc grid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分类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举例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4860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名词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表示人或事物的名称的词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鲁迅、书籍、药、战争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0990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动词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表示动作、行为,或存在、变化,或心理活动,或使令,或可能、意愿,或判断的词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走、想象、开拓、前进、学习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06705" y="1757045"/>
            <a:ext cx="11711305" cy="44113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 algn="l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又如“</a:t>
            </a:r>
            <a:r>
              <a:rPr lang="en-US" sz="2400" b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师心自用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”,形容固执己见,自以为是。再如《颜氏家训·勉学》:“见有闭门读书,师心自是,稠人广坐,谬误差失者多矣。”这句话含贬义,指不肯接受别人的正确意见。不能望文生义为“善于学习借鉴,为我所用”。容易让人望文生义的成语还有</a:t>
            </a:r>
            <a:r>
              <a:rPr lang="en-US" sz="2400" b="0" u="sng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七月流火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</a:t>
            </a:r>
            <a:r>
              <a:rPr lang="en-US" sz="2400" u="sng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叶公好龙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</a:t>
            </a:r>
            <a:r>
              <a:rPr lang="en-US" sz="2400" u="sng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风声鹤唳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等。</a:t>
            </a:r>
          </a:p>
          <a:p>
            <a:pPr indent="0" algn="l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528955" y="977900"/>
            <a:ext cx="11038840" cy="45199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/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(2)熟练掌握文言词语的一词多义,分清古今异义,不轻易用现代思维去理解成语的意思。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如“</a:t>
            </a:r>
            <a:r>
              <a:rPr lang="en-US" sz="2400" b="0" u="sng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不足为训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”里的“训”是指“准则、典范”,不能理解为“教训”。“不足为训”指不能当作典范或准则。“</a:t>
            </a:r>
            <a:r>
              <a:rPr lang="en-US" sz="2400" u="sng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不刊之论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”里的“刊”古代指“削除错字”,不能理解为“刊登、发表”。“不刊之论”指不能改动或不可磨灭的言论。“</a:t>
            </a:r>
            <a:r>
              <a:rPr lang="en-US" sz="2400" u="sng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屡试不爽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”里的“爽”是“差错”的意思,不能理解为“爽快”。“屡试不爽”指屡次试验都没有差错。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06705" y="1038225"/>
            <a:ext cx="10829925" cy="47466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 algn="ctr"/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</a:t>
            </a:r>
          </a:p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  (3)紧扣关键语素,区别形近成语的不同含义。</a:t>
            </a:r>
            <a:endParaRPr lang="en-US" sz="2400" b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形近成语往往只是个别语素不同,而这些不同语素正是辨析成语的突破口。如“</a:t>
            </a:r>
            <a:r>
              <a:rPr lang="en-US" sz="2400" u="sng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目不见睫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”和“</a:t>
            </a:r>
            <a:r>
              <a:rPr lang="en-US" sz="2400" u="sng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目不交睫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”,“见”指“看见”,“交”指“交接”。一字之差,意思大相径庭。前者说眼睛看不到自己的睫毛,比喻没有自知之明;后者说上下眼睫毛不能相合,形容夜间不睡觉或睡不着觉。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06705" y="1038225"/>
            <a:ext cx="10867390" cy="50241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/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 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(4)加强成语积累。       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不断积累,能少犯望文生义的错误。如:“</a:t>
            </a:r>
            <a:r>
              <a:rPr lang="en-US" sz="2400" u="sng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五风十雨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”形容风调雨顺,不能理解为“多灾多难”;“</a:t>
            </a:r>
            <a:r>
              <a:rPr lang="en-US" sz="2400" u="sng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一饭千金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”指受人点滴之恩,给以丰厚的报答,不能理解为“挥霍无度”;“</a:t>
            </a:r>
            <a:r>
              <a:rPr lang="en-US" sz="2400" u="sng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甘之如饴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”指感到像糖一样甜,形容甘愿承受艰难、痛苦,不能理解为“甘甜无比”;“</a:t>
            </a:r>
            <a:r>
              <a:rPr lang="en-US" sz="2400" u="sng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厝火积薪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”指把火放在柴堆下面,比喻潜伏着很大的危险,不能理解为“提前积蓄”。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06705" y="1038225"/>
            <a:ext cx="10867390" cy="50241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 algn="ctr"/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下面的成语在使用中很容易被误用,请注意成语中关键字词的意思。      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①不足为训(准则)　　　　②不刊之论(削除错字)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③久假不归(借)	             ④危言高论(正直)</a:t>
            </a:r>
          </a:p>
          <a:p>
            <a:pPr algn="l">
              <a:buClrTx/>
              <a:buSzTx/>
              <a:buNone/>
            </a:pP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⑤七月流火(心宿)	             ⑥屡试不爽(差错)</a:t>
            </a:r>
          </a:p>
          <a:p>
            <a:pPr algn="l">
              <a:buClrTx/>
              <a:buSzTx/>
              <a:buNone/>
            </a:pP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⑦一文不名(占有)	             ⑧首当其冲(要冲)</a:t>
            </a:r>
          </a:p>
          <a:p>
            <a:pPr algn="l">
              <a:buClrTx/>
              <a:buSzTx/>
              <a:buNone/>
            </a:pP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⑨不孚众望(令人信服)       ⑩犯而不校(计较)</a:t>
            </a:r>
          </a:p>
          <a:p>
            <a:pPr algn="l">
              <a:buClrTx/>
              <a:buSzTx/>
              <a:buNone/>
            </a:pP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一傅众咻(教导)	                 </a:t>
            </a:r>
            <a:r>
              <a:rPr lang="en-US" sz="2400" u="sng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差强人意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(稍微)</a:t>
            </a:r>
          </a:p>
          <a:p>
            <a:pPr algn="l">
              <a:buClrTx/>
              <a:buSzTx/>
              <a:buNone/>
            </a:pP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安土重迁(重视)	                 细大不捐(舍弃)	</a:t>
            </a:r>
          </a:p>
          <a:p>
            <a:pPr algn="l">
              <a:buClrTx/>
              <a:buSzTx/>
              <a:buNone/>
            </a:pP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春意阑珊(将尽)　　　　　 不速之客(邀请)</a:t>
            </a:r>
          </a:p>
          <a:p>
            <a:pPr algn="l">
              <a:buClrTx/>
              <a:buSzTx/>
              <a:buNone/>
            </a:pP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不赞一词(参与)	                 计日程功(估量)</a:t>
            </a:r>
          </a:p>
          <a:p>
            <a:pPr algn="l">
              <a:buClrTx/>
              <a:buSzTx/>
              <a:buNone/>
            </a:pP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</a:t>
            </a:r>
            <a:r>
              <a:rPr lang="en-US" sz="2400" u="sng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莫衷一是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(对,正确)              文不加点(涂上一点,表示删去)</a:t>
            </a:r>
          </a:p>
        </p:txBody>
      </p:sp>
      <p:pic>
        <p:nvPicPr>
          <p:cNvPr id="2" name="知识清单.eps" descr="id:2147513961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4707255" y="852805"/>
            <a:ext cx="1858010" cy="473075"/>
          </a:xfrm>
          <a:prstGeom prst="rect">
            <a:avLst/>
          </a:prstGeom>
        </p:spPr>
      </p:pic>
      <p:pic>
        <p:nvPicPr>
          <p:cNvPr id="500" name="图片 50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7145" y="4108450"/>
            <a:ext cx="300990" cy="306705"/>
          </a:xfrm>
          <a:prstGeom prst="rect">
            <a:avLst/>
          </a:prstGeom>
        </p:spPr>
      </p:pic>
      <p:pic>
        <p:nvPicPr>
          <p:cNvPr id="501" name="图片 50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44895" y="4105275"/>
            <a:ext cx="303530" cy="309880"/>
          </a:xfrm>
          <a:prstGeom prst="rect">
            <a:avLst/>
          </a:prstGeom>
        </p:spPr>
      </p:pic>
      <p:pic>
        <p:nvPicPr>
          <p:cNvPr id="502" name="图片 50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57145" y="4511040"/>
            <a:ext cx="254635" cy="259080"/>
          </a:xfrm>
          <a:prstGeom prst="rect">
            <a:avLst/>
          </a:prstGeom>
        </p:spPr>
      </p:pic>
      <p:pic>
        <p:nvPicPr>
          <p:cNvPr id="503" name="图片 50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44895" y="4481830"/>
            <a:ext cx="283210" cy="288290"/>
          </a:xfrm>
          <a:prstGeom prst="rect">
            <a:avLst/>
          </a:prstGeom>
        </p:spPr>
      </p:pic>
      <p:pic>
        <p:nvPicPr>
          <p:cNvPr id="504" name="图片 50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57145" y="4866005"/>
            <a:ext cx="300990" cy="307975"/>
          </a:xfrm>
          <a:prstGeom prst="rect">
            <a:avLst/>
          </a:prstGeom>
        </p:spPr>
      </p:pic>
      <p:pic>
        <p:nvPicPr>
          <p:cNvPr id="505" name="图片 50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44895" y="4866640"/>
            <a:ext cx="282575" cy="287655"/>
          </a:xfrm>
          <a:prstGeom prst="rect">
            <a:avLst/>
          </a:prstGeom>
        </p:spPr>
      </p:pic>
      <p:pic>
        <p:nvPicPr>
          <p:cNvPr id="506" name="图片 50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557145" y="5173980"/>
            <a:ext cx="273685" cy="279400"/>
          </a:xfrm>
          <a:prstGeom prst="rect">
            <a:avLst/>
          </a:prstGeom>
        </p:spPr>
      </p:pic>
      <p:pic>
        <p:nvPicPr>
          <p:cNvPr id="507" name="图片 50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64580" y="5250815"/>
            <a:ext cx="274320" cy="279400"/>
          </a:xfrm>
          <a:prstGeom prst="rect">
            <a:avLst/>
          </a:prstGeom>
        </p:spPr>
      </p:pic>
      <p:pic>
        <p:nvPicPr>
          <p:cNvPr id="508" name="图片 50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557145" y="5530215"/>
            <a:ext cx="254635" cy="297180"/>
          </a:xfrm>
          <a:prstGeom prst="rect">
            <a:avLst/>
          </a:prstGeom>
        </p:spPr>
      </p:pic>
      <p:pic>
        <p:nvPicPr>
          <p:cNvPr id="509" name="图片 50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202680" y="5556250"/>
            <a:ext cx="245745" cy="2501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2275" y="1358900"/>
            <a:ext cx="11231245" cy="2898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 rtl="0" latinLnBrk="1">
              <a:lnSpc>
                <a:spcPts val="4000"/>
              </a:lnSpc>
              <a:buClrTx/>
              <a:buSzTx/>
              <a:buFontTx/>
            </a:pPr>
            <a:endParaRPr lang="en-US" sz="2400" spc="180" dirty="0">
              <a:solidFill>
                <a:srgbClr val="000000">
                  <a:alpha val="100000"/>
                </a:srgbClr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0"/>
              <a:sym typeface="+mn-ea"/>
            </a:endParaRPr>
          </a:p>
          <a:p>
            <a:pPr algn="l" rtl="0" fontAlgn="auto">
              <a:lnSpc>
                <a:spcPct val="150000"/>
              </a:lnSpc>
              <a:buClrTx/>
              <a:buSzTx/>
              <a:buFontTx/>
            </a:pPr>
            <a:r>
              <a:rPr lang="en-US" sz="2400" spc="18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   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2.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防止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张冠李戴</a:t>
            </a:r>
            <a:endParaRPr lang="en-US" sz="2400" spc="180" dirty="0">
              <a:solidFill>
                <a:srgbClr val="000000">
                  <a:alpha val="100000"/>
                </a:srgbClr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0"/>
              <a:sym typeface="+mn-ea"/>
            </a:endParaRPr>
          </a:p>
          <a:p>
            <a:pPr algn="l" rtl="0" fontAlgn="auto" latinLnBrk="1">
              <a:lnSpc>
                <a:spcPct val="150000"/>
              </a:lnSpc>
              <a:buClrTx/>
              <a:buSzTx/>
              <a:buFontTx/>
            </a:pPr>
            <a:r>
              <a:rPr lang="en-US" sz="240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      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有些成语只适用于描述特定的人或事,有特定的指向性,命题者常常偷梁换柱、张冠李戴,针对成语适用的对象、特定的指向性出题。</a:t>
            </a:r>
          </a:p>
          <a:p>
            <a:pPr marL="12700" indent="307340" algn="l" rtl="0" eaLnBrk="0" fontAlgn="auto">
              <a:lnSpc>
                <a:spcPct val="150000"/>
              </a:lnSpc>
              <a:spcBef>
                <a:spcPts val="615"/>
              </a:spcBef>
            </a:pPr>
            <a:endParaRPr lang="zh-CN" altLang="en-US" sz="2400" spc="10" dirty="0">
              <a:solidFill>
                <a:srgbClr val="000000">
                  <a:alpha val="100000"/>
                </a:srgbClr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QC_6_AS.10_1#e67b3d49e?vbadefaultcenterpage=1&amp;parentnodeid=3c69094c5"/>
          <p:cNvSpPr/>
          <p:nvPr/>
        </p:nvSpPr>
        <p:spPr>
          <a:xfrm>
            <a:off x="449580" y="4737735"/>
            <a:ext cx="11622405" cy="315277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latinLnBrk="1">
              <a:lnSpc>
                <a:spcPts val="317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27025" y="972820"/>
            <a:ext cx="11588115" cy="37407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    辨析下列句子中加点成语使用的正误,正确的在括号内打“√”,错误的在括号内打“×”,并分析错误的原因。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 (2022年浙江卷改编)①我永远忘不了,从天上传来的《东方红》乐曲是那么悠扬、那样动听!改革开放以来,党中央和全国人民继续大力支持航天事业,中国航天人披荆斩棘、刻苦攻关,航天事业</a:t>
            </a:r>
            <a:r>
              <a:rPr lang="en-US" sz="2400" u="dotted" dirty="0">
                <a:solidFill>
                  <a:srgbClr val="000000"/>
                </a:solidFill>
                <a:uFillTx/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穿云裂石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,突飞猛进地实现飞跃,大踏步赶上时代。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(　　) </a:t>
            </a:r>
          </a:p>
          <a:p>
            <a:pPr indent="0" fontAlgn="auto">
              <a:lnSpc>
                <a:spcPct val="150000"/>
              </a:lnSpc>
            </a:pPr>
            <a:endParaRPr lang="en-US" sz="2400" dirty="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</p:txBody>
      </p:sp>
      <p:pic>
        <p:nvPicPr>
          <p:cNvPr id="510" name="例12.eps" descr="id:2147513968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449580" y="1093470"/>
            <a:ext cx="619760" cy="286385"/>
          </a:xfrm>
          <a:prstGeom prst="rect">
            <a:avLst/>
          </a:prstGeom>
        </p:spPr>
      </p:pic>
      <p:cxnSp>
        <p:nvCxnSpPr>
          <p:cNvPr id="4" name="直接连接符 3"/>
          <p:cNvCxnSpPr/>
          <p:nvPr>
            <p:custDataLst>
              <p:tags r:id="rId2"/>
            </p:custDataLst>
          </p:nvPr>
        </p:nvCxnSpPr>
        <p:spPr>
          <a:xfrm flipV="1">
            <a:off x="1350645" y="3881755"/>
            <a:ext cx="8722360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588645" y="3307715"/>
            <a:ext cx="9484360" cy="112776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0" algn="l" fontAlgn="auto" latinLnBrk="1">
              <a:lnSpc>
                <a:spcPct val="150000"/>
              </a:lnSpc>
              <a:buClrTx/>
              <a:buSzTx/>
              <a:buNone/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×         原因:“穿云裂石”指(声音)穿过云层,震裂石头,形容乐器声或歌声高亢嘹亮。句子中用来修饰“航天事业”,不明适用对象而导致张冠李戴。</a:t>
            </a:r>
            <a:endParaRPr lang="en-US" sz="240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  <a:p>
            <a:pPr indent="0" algn="l" fontAlgn="auto" latinLnBrk="1">
              <a:lnSpc>
                <a:spcPct val="150000"/>
              </a:lnSpc>
              <a:buClrTx/>
              <a:buSzTx/>
              <a:buNone/>
            </a:pPr>
            <a:endParaRPr lang="en-US" sz="240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488950" y="4434840"/>
            <a:ext cx="9794240" cy="800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  <p:bldP spid="8" grpId="0"/>
      <p:bldP spid="8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QC_6_AS.10_1#e67b3d49e?vbadefaultcenterpage=1&amp;parentnodeid=3c69094c5"/>
          <p:cNvSpPr/>
          <p:nvPr/>
        </p:nvSpPr>
        <p:spPr>
          <a:xfrm>
            <a:off x="560070" y="2780665"/>
            <a:ext cx="9824720" cy="96710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latinLnBrk="1">
              <a:lnSpc>
                <a:spcPts val="317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×　原因:“鬼斧神工”形容建筑、雕塑等技艺的精巧。用在此处,使用对  </a:t>
            </a:r>
          </a:p>
          <a:p>
            <a:pPr latinLnBrk="1">
              <a:lnSpc>
                <a:spcPts val="317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 象不当。此处当用“出神入化”。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23520" y="1022985"/>
            <a:ext cx="11744960" cy="161798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(2019年天津卷改编)②大自然这个魔法师,以苍穹为舞台上演一出光的活剧。其本色不外乎红、绿、紫、蓝、白、黄,可是大自然这一超级画家用</a:t>
            </a:r>
            <a:r>
              <a:rPr lang="en-US" sz="2400" u="dotted" dirty="0">
                <a:solidFill>
                  <a:srgbClr val="000000"/>
                </a:solidFill>
                <a:uFillTx/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鬼斧神工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的手法,将隐显明暗组合起来,一下子就变成了神奇的万花筒。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(　　)</a:t>
            </a:r>
          </a:p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 </a:t>
            </a:r>
          </a:p>
        </p:txBody>
      </p:sp>
      <p:cxnSp>
        <p:nvCxnSpPr>
          <p:cNvPr id="6" name="直接连接符 5"/>
          <p:cNvCxnSpPr/>
          <p:nvPr>
            <p:custDataLst>
              <p:tags r:id="rId1"/>
            </p:custDataLst>
          </p:nvPr>
        </p:nvCxnSpPr>
        <p:spPr>
          <a:xfrm flipV="1">
            <a:off x="1189990" y="3166110"/>
            <a:ext cx="8722360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>
            <p:custDataLst>
              <p:tags r:id="rId2"/>
            </p:custDataLst>
          </p:nvPr>
        </p:nvCxnSpPr>
        <p:spPr>
          <a:xfrm flipV="1">
            <a:off x="1189990" y="3719830"/>
            <a:ext cx="8722360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06705" y="1038225"/>
            <a:ext cx="10177780" cy="51574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 algn="ctr"/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“两招”防成语用错对象   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(1)明晓成语的“来历”。  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成语的来源主要有五个方面:神话寓言、历史故事、诗文语句、口语俗语和外来吸收。弄清这些成语的来源,特别是典故,能帮助我们更好地理解成语的内涵。如“风声鹤唳”,说的是前秦苻坚领兵进攻东晋,大败而逃,溃兵听到风声和鹤叫,都疑心是追兵</a:t>
            </a:r>
            <a:r>
              <a:rPr lang="zh-CN" alt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形容惊慌疑惧。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476250" y="1108075"/>
            <a:ext cx="10177780" cy="51574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/>
            <a:endParaRPr lang="en-US" sz="2400" b="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(2)明辨成语的适用对象和场合。  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</a:t>
            </a: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endParaRPr lang="en-US" sz="2400" b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</a:t>
            </a:r>
            <a:r>
              <a:rPr lang="en-US" sz="2400" b="0" dirty="0">
                <a:solidFill>
                  <a:srgbClr val="000000"/>
                </a:solidFill>
                <a:ea typeface="微软雅黑" panose="020B0503020204020204" pitchFamily="34" charset="-122"/>
              </a:rPr>
              <a:t>①明辨对象。有些成语的适用对象具有特定的“方向性”或“针对性”,有的指自然界,有的指人类社会;有的指个体,有的指群体;有的专用于男女或夫妻之间,有的只适用于某一领域。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ea typeface="微软雅黑" panose="020B0503020204020204" pitchFamily="34" charset="-122"/>
              </a:rPr>
              <a:t>        ②明辨场合。有些成语只能在固定的场合使用。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231630" y="1224915"/>
            <a:ext cx="2626995" cy="5251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/>
              <a:t>               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续表</a:t>
            </a: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1245870" y="1750060"/>
          <a:ext cx="10239375" cy="4270375"/>
        </p:xfrm>
        <a:graphic>
          <a:graphicData uri="http://schemas.openxmlformats.org/drawingml/2006/table">
            <a:tbl>
              <a:tblPr/>
              <a:tblGrid>
                <a:gridCol w="1331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5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221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分类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举例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489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形容词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表示性质或状态的词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瘦弱、健壮、苍凉、庄严、火热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9930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数词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表示数目的词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一、一半、三倍、0.5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9930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量词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表示计量单位的词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件、幢、把、年、杯、回、辆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9860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代词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代替别的词语以表示人、事物或数量、性质、状态、程度等的词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我、你、我们、别人、谁、这、什么、怎么、那样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44805" y="1038225"/>
            <a:ext cx="11765280" cy="55606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 algn="ctr"/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张冠李戴是由于考生不清楚成语的使用对象造成的。请注意下列成语的使用对象。      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①巧夺天工(人工作品)　　 ②炙手可热(人的权势)      ③振聋发聩(言论)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④车水马龙(热闹情景)    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⑤明日黄花(过时事物)      ⑥汗牛充栋(书籍)</a:t>
            </a:r>
            <a:endParaRPr lang="en-US" sz="2400" b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/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⑦两小无猜(少男少女)	 ⑧鼎力相助(敬辞,对方)     ⑨济济一堂(人才)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⑩相敬如宾(夫妻)              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薪尽火传(师生,学问)          崭露头角(青少年)  </a:t>
            </a:r>
            <a:endParaRPr lang="en-US" sz="2400" b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芸芸众生(众多普通人)	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耳提面命(长辈)   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络绎不绝(人、马、车船等)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悬壶济世(行医)  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雨后春笋(新生事物)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扣人心弦(诗文、表演等) 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休戚相关(人和人)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荡气回肠(乐曲、文章)  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脱颖而出(人的才能)</a:t>
            </a:r>
          </a:p>
          <a:p>
            <a:pPr indent="0"/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 鬼斧神工(非人工所为)    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不情之请(谦辞,用于自己)    石破天惊(事情、文章议论等) </a:t>
            </a:r>
            <a:endParaRPr lang="en-US" sz="2400" b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长此以往(多指不好的情况)                        活灵活现(形象或假物,不能用于真物)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草长莺飞(江南景物,不能形容北方草原)      倚马可待(写作快,不能用于做事速度快)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	           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 	          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       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</a:t>
            </a:r>
            <a:r>
              <a:rPr lang="en-US" sz="20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</a:t>
            </a:r>
          </a:p>
        </p:txBody>
      </p:sp>
      <p:pic>
        <p:nvPicPr>
          <p:cNvPr id="2" name="知识清单.eps" descr="id:2147513961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4673600" y="836930"/>
            <a:ext cx="2015490" cy="513080"/>
          </a:xfrm>
          <a:prstGeom prst="rect">
            <a:avLst/>
          </a:prstGeom>
        </p:spPr>
      </p:pic>
      <p:pic>
        <p:nvPicPr>
          <p:cNvPr id="500" name="图片 50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3375" y="3323590"/>
            <a:ext cx="336550" cy="343535"/>
          </a:xfrm>
          <a:prstGeom prst="rect">
            <a:avLst/>
          </a:prstGeom>
        </p:spPr>
      </p:pic>
      <p:pic>
        <p:nvPicPr>
          <p:cNvPr id="501" name="图片 50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38745" y="3285490"/>
            <a:ext cx="326390" cy="393065"/>
          </a:xfrm>
          <a:prstGeom prst="rect">
            <a:avLst/>
          </a:prstGeom>
        </p:spPr>
      </p:pic>
      <p:pic>
        <p:nvPicPr>
          <p:cNvPr id="502" name="图片 50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0850" y="3678555"/>
            <a:ext cx="330835" cy="336550"/>
          </a:xfrm>
          <a:prstGeom prst="rect">
            <a:avLst/>
          </a:prstGeom>
        </p:spPr>
      </p:pic>
      <p:pic>
        <p:nvPicPr>
          <p:cNvPr id="503" name="图片 50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96715" y="3715385"/>
            <a:ext cx="283210" cy="288290"/>
          </a:xfrm>
          <a:prstGeom prst="rect">
            <a:avLst/>
          </a:prstGeom>
        </p:spPr>
      </p:pic>
      <p:pic>
        <p:nvPicPr>
          <p:cNvPr id="504" name="图片 50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88275" y="3707130"/>
            <a:ext cx="317500" cy="325120"/>
          </a:xfrm>
          <a:prstGeom prst="rect">
            <a:avLst/>
          </a:prstGeom>
        </p:spPr>
      </p:pic>
      <p:pic>
        <p:nvPicPr>
          <p:cNvPr id="505" name="图片 50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4185" y="4030980"/>
            <a:ext cx="334645" cy="340360"/>
          </a:xfrm>
          <a:prstGeom prst="rect">
            <a:avLst/>
          </a:prstGeom>
        </p:spPr>
      </p:pic>
      <p:pic>
        <p:nvPicPr>
          <p:cNvPr id="506" name="图片 50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05275" y="4118610"/>
            <a:ext cx="273685" cy="279400"/>
          </a:xfrm>
          <a:prstGeom prst="rect">
            <a:avLst/>
          </a:prstGeom>
        </p:spPr>
      </p:pic>
      <p:pic>
        <p:nvPicPr>
          <p:cNvPr id="507" name="图片 50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761605" y="4089400"/>
            <a:ext cx="274320" cy="279400"/>
          </a:xfrm>
          <a:prstGeom prst="rect">
            <a:avLst/>
          </a:prstGeom>
        </p:spPr>
      </p:pic>
      <p:pic>
        <p:nvPicPr>
          <p:cNvPr id="508" name="图片 50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02285" y="4435475"/>
            <a:ext cx="279400" cy="326390"/>
          </a:xfrm>
          <a:prstGeom prst="rect">
            <a:avLst/>
          </a:prstGeom>
        </p:spPr>
      </p:pic>
      <p:pic>
        <p:nvPicPr>
          <p:cNvPr id="509" name="图片 50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121785" y="4434840"/>
            <a:ext cx="295275" cy="300355"/>
          </a:xfrm>
          <a:prstGeom prst="rect">
            <a:avLst/>
          </a:prstGeom>
        </p:spPr>
      </p:pic>
      <p:pic>
        <p:nvPicPr>
          <p:cNvPr id="522" name="图片 52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8760" y="4425950"/>
            <a:ext cx="254635" cy="259080"/>
          </a:xfrm>
          <a:prstGeom prst="rect">
            <a:avLst/>
          </a:prstGeom>
        </p:spPr>
      </p:pic>
      <p:pic>
        <p:nvPicPr>
          <p:cNvPr id="523" name="图片 523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50850" y="4825365"/>
            <a:ext cx="427990" cy="292100"/>
          </a:xfrm>
          <a:prstGeom prst="rect">
            <a:avLst/>
          </a:prstGeom>
        </p:spPr>
      </p:pic>
      <p:pic>
        <p:nvPicPr>
          <p:cNvPr id="3" name="图片 524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143375" y="4772025"/>
            <a:ext cx="334645" cy="340995"/>
          </a:xfrm>
          <a:prstGeom prst="rect">
            <a:avLst/>
          </a:prstGeom>
        </p:spPr>
      </p:pic>
      <p:pic>
        <p:nvPicPr>
          <p:cNvPr id="525" name="图片 525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858760" y="4760595"/>
            <a:ext cx="338455" cy="344805"/>
          </a:xfrm>
          <a:prstGeom prst="rect">
            <a:avLst/>
          </a:prstGeom>
        </p:spPr>
      </p:pic>
      <p:pic>
        <p:nvPicPr>
          <p:cNvPr id="526" name="图片 526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02285" y="5180965"/>
            <a:ext cx="350520" cy="356870"/>
          </a:xfrm>
          <a:prstGeom prst="rect">
            <a:avLst/>
          </a:prstGeom>
        </p:spPr>
      </p:pic>
      <p:pic>
        <p:nvPicPr>
          <p:cNvPr id="527" name="图片 527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6190615" y="5180965"/>
            <a:ext cx="314325" cy="320675"/>
          </a:xfrm>
          <a:prstGeom prst="rect">
            <a:avLst/>
          </a:prstGeom>
        </p:spPr>
      </p:pic>
      <p:pic>
        <p:nvPicPr>
          <p:cNvPr id="528" name="图片 528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02285" y="5523230"/>
            <a:ext cx="297815" cy="303530"/>
          </a:xfrm>
          <a:prstGeom prst="rect">
            <a:avLst/>
          </a:prstGeom>
        </p:spPr>
      </p:pic>
      <p:pic>
        <p:nvPicPr>
          <p:cNvPr id="529" name="图片 529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6190615" y="5523230"/>
            <a:ext cx="295275" cy="300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2275" y="1358900"/>
            <a:ext cx="11231245" cy="31896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 rtl="0" latinLnBrk="1">
              <a:lnSpc>
                <a:spcPts val="4000"/>
              </a:lnSpc>
              <a:buClrTx/>
              <a:buSzTx/>
              <a:buFontTx/>
            </a:pPr>
            <a:endParaRPr lang="en-US" sz="2400" spc="180" dirty="0">
              <a:solidFill>
                <a:srgbClr val="000000">
                  <a:alpha val="100000"/>
                </a:srgbClr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0"/>
              <a:sym typeface="+mn-ea"/>
            </a:endParaRPr>
          </a:p>
          <a:p>
            <a:pPr algn="l" rtl="0">
              <a:lnSpc>
                <a:spcPct val="100000"/>
              </a:lnSpc>
              <a:buClrTx/>
              <a:buSzTx/>
              <a:buFontTx/>
            </a:pPr>
            <a:r>
              <a:rPr lang="en-US" sz="2400" spc="18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    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3.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防止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褒贬误用</a:t>
            </a:r>
          </a:p>
          <a:p>
            <a:pPr indent="0" algn="l" rtl="0" fontAlgn="auto" latinLnBrk="1">
              <a:lnSpc>
                <a:spcPct val="150000"/>
              </a:lnSpc>
              <a:buClrTx/>
              <a:buSzTx/>
              <a:buFontTx/>
            </a:pPr>
            <a:r>
              <a:rPr lang="en-US" sz="240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      </a:t>
            </a:r>
            <a:r>
              <a:rPr lang="en-US" sz="2400" dirty="0">
                <a:latin typeface="Times New Roman" panose="02020603050405020304" pitchFamily="34" charset="0"/>
                <a:ea typeface="微软雅黑" panose="020B0503020204020204" pitchFamily="34" charset="-122"/>
                <a:sym typeface="+mn-ea"/>
              </a:rPr>
              <a:t>成语从感情色彩上可分为褒义、中性和贬义三类。具有褒义色彩的成语,通常表达肯定、赞扬的情感态度;而含贬义色彩的成语,则表达否定与批判的情感态度;介于二者之间的则是中性色彩的成语。在使用过程中,必须辨清褒贬,否则就容易犯褒词贬用或贬词褒用的错误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QC_6_AS.10_1#e67b3d49e?vbadefaultcenterpage=1&amp;parentnodeid=3c69094c5"/>
          <p:cNvSpPr/>
          <p:nvPr/>
        </p:nvSpPr>
        <p:spPr>
          <a:xfrm>
            <a:off x="449580" y="4737735"/>
            <a:ext cx="11622405" cy="315277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latinLnBrk="1">
              <a:lnSpc>
                <a:spcPts val="317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27025" y="1066800"/>
            <a:ext cx="10916285" cy="37649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   辨析下列句子中加点成语使用的正误,正确的在括号内打“√”,错误的在括号内打“×”,并分析错误的原因。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  ①唐朝诗人王维被边塞的奇景震撼,写下了“大漠孤烟直,长河落日圆”的名句。</a:t>
            </a:r>
            <a:r>
              <a:rPr lang="en-US" sz="2400" u="dotted" dirty="0">
                <a:solidFill>
                  <a:srgbClr val="000000"/>
                </a:solidFill>
                <a:uFillTx/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无独有偶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,宋代范仲淹在边塞诗中也对这样的风光进行过描写。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(　　) </a:t>
            </a:r>
          </a:p>
          <a:p>
            <a:pPr indent="0" fontAlgn="auto">
              <a:lnSpc>
                <a:spcPct val="150000"/>
              </a:lnSpc>
            </a:pPr>
            <a:endParaRPr lang="en-US" sz="2400" dirty="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</p:txBody>
      </p:sp>
      <p:cxnSp>
        <p:nvCxnSpPr>
          <p:cNvPr id="4" name="直接连接符 3"/>
          <p:cNvCxnSpPr/>
          <p:nvPr>
            <p:custDataLst>
              <p:tags r:id="rId1"/>
            </p:custDataLst>
          </p:nvPr>
        </p:nvCxnSpPr>
        <p:spPr>
          <a:xfrm flipV="1">
            <a:off x="1410970" y="3415030"/>
            <a:ext cx="8722360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648970" y="2865120"/>
            <a:ext cx="9484360" cy="112776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0" algn="l" fontAlgn="auto" latinLnBrk="1">
              <a:lnSpc>
                <a:spcPct val="150000"/>
              </a:lnSpc>
              <a:buClrTx/>
              <a:buSzTx/>
              <a:buNone/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×         原因:“无独有偶”指虽然罕见,但是不只一个,还有一个可以成对儿(多用于贬义)。与语境不符。</a:t>
            </a:r>
            <a:endParaRPr lang="en-US" sz="240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618490" y="4130675"/>
            <a:ext cx="97942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0" name="例13.eps" descr="id:2147513982;FounderCES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390525" y="1066800"/>
            <a:ext cx="650240" cy="300355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  <p:bldP spid="8" grpId="0"/>
      <p:bldP spid="8" grpId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QC_6_AS.10_1#e67b3d49e?vbadefaultcenterpage=1&amp;parentnodeid=3c69094c5"/>
          <p:cNvSpPr/>
          <p:nvPr/>
        </p:nvSpPr>
        <p:spPr>
          <a:xfrm>
            <a:off x="720090" y="2331085"/>
            <a:ext cx="9824720" cy="96710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indent="0" fontAlgn="auto" latinLnBrk="1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×　</a:t>
            </a: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原因:“振振有词”形容理由似乎很充分,说个不休,含有贬义。这里的句</a:t>
            </a:r>
          </a:p>
          <a:p>
            <a:pPr indent="0" fontAlgn="auto" latinLnBrk="1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 意是各人发表自己的见解,是褒义。</a:t>
            </a:r>
            <a:endParaRPr lang="en-US" sz="240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  <a:p>
            <a:pPr latinLnBrk="1">
              <a:lnSpc>
                <a:spcPts val="3170"/>
              </a:lnSpc>
            </a:pPr>
            <a:endParaRPr lang="en-US" sz="240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7965" y="1180465"/>
            <a:ext cx="11516995" cy="15684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②课间,我经常会和同学们讨论《红楼梦》《三国演义》中的精彩情节,也会讨论一些前沿科学知识和古今未解之谜,我们常常各抒己见,</a:t>
            </a:r>
            <a:r>
              <a:rPr lang="en-US" sz="2400" u="dotted" dirty="0">
                <a:solidFill>
                  <a:srgbClr val="000000"/>
                </a:solidFill>
                <a:uFillTx/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振振有词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,神采飞扬。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 (　　)</a:t>
            </a:r>
          </a:p>
        </p:txBody>
      </p:sp>
      <p:cxnSp>
        <p:nvCxnSpPr>
          <p:cNvPr id="6" name="直接连接符 5"/>
          <p:cNvCxnSpPr/>
          <p:nvPr>
            <p:custDataLst>
              <p:tags r:id="rId1"/>
            </p:custDataLst>
          </p:nvPr>
        </p:nvCxnSpPr>
        <p:spPr>
          <a:xfrm flipV="1">
            <a:off x="1350010" y="2889250"/>
            <a:ext cx="8722360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>
            <p:custDataLst>
              <p:tags r:id="rId2"/>
            </p:custDataLst>
          </p:nvPr>
        </p:nvCxnSpPr>
        <p:spPr>
          <a:xfrm flipV="1">
            <a:off x="1350010" y="3540125"/>
            <a:ext cx="8722360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06705" y="850265"/>
            <a:ext cx="11690350" cy="51574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 algn="ctr"/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注意“两点”,辨析感情色彩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(1)注意看说话人的好恶。      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</a:t>
            </a:r>
            <a:r>
              <a:rPr lang="en-US" sz="2400" b="0" dirty="0">
                <a:solidFill>
                  <a:srgbClr val="000000"/>
                </a:solidFill>
                <a:ea typeface="微软雅黑" panose="020B0503020204020204" pitchFamily="34" charset="-122"/>
              </a:rPr>
              <a:t>根据目的、场合、对象不同,表赞扬、夸奖的使用褒义词,表贬斥、批评的使用贬义词;否则就是褒贬失当。如“巧舌如簧”形容能说会道,善于狡辩,显然表示了对说话人的厌恶、贬斥。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(2)分析所讲的人和事是说话人希望看到的,还是说话人不希望看到的。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通过分析词义,辨析成语的色彩。如“</a:t>
            </a:r>
            <a:r>
              <a:rPr lang="en-US" sz="2400" b="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猝不及防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”指事情突然发生,来不及防备。习惯上用于不好的事情和不希望出现的事情。例如:“被动挨打的尴尬,疲于奔命的险境,猝不及防的狂欢,让球队首场就经历了最长的一天。”让人“狂欢”的是好事,“猝不及防”修饰“狂欢”不恰当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06705" y="1038225"/>
            <a:ext cx="10867390" cy="55899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 algn="ctr"/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褒贬误用是因为考生不清楚成语的感情色彩。请注意下列成语的感情色彩。    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①始作俑者(贬)　　　　　②胸无城府(褒)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③无所不为(贬)	                ④弹冠相庆(贬)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⑤倾巢而出(贬)	                ⑥官样文章(贬)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⑦不可思议(中)                 ⑧面目全非(贬)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⑨众望所归(褒)	                ⑩半斤八两(贬)</a:t>
            </a:r>
          </a:p>
          <a:p>
            <a:pPr algn="l">
              <a:buClrTx/>
              <a:buSzTx/>
              <a:buNone/>
            </a:pP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   蔚然成风(褒)	                   叹为观止(褒) </a:t>
            </a:r>
          </a:p>
          <a:p>
            <a:pPr algn="l">
              <a:buClrTx/>
              <a:buSzTx/>
              <a:buNone/>
            </a:pP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   每况愈下(中)            	凤毛麟角(褒)</a:t>
            </a:r>
          </a:p>
          <a:p>
            <a:pPr algn="l">
              <a:buClrTx/>
              <a:buSzTx/>
              <a:buNone/>
            </a:pP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   无微不至(褒)	                    一唱一和(贬)</a:t>
            </a:r>
          </a:p>
          <a:p>
            <a:pPr algn="l">
              <a:buClrTx/>
              <a:buSzTx/>
              <a:buNone/>
            </a:pP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   处心积虑(贬)	                    上行下效(贬)</a:t>
            </a:r>
          </a:p>
          <a:p>
            <a:pPr algn="l">
              <a:buClrTx/>
              <a:buSzTx/>
              <a:buNone/>
            </a:pP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   振振有词(贬)	                    推波助澜(贬)</a:t>
            </a:r>
          </a:p>
          <a:p>
            <a:pPr algn="l">
              <a:buClrTx/>
              <a:buSzTx/>
              <a:buNone/>
            </a:pP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   冠冕堂皇(贬)	                    刮目相看(褒)</a:t>
            </a:r>
          </a:p>
          <a:p>
            <a:pPr algn="l">
              <a:buClrTx/>
              <a:buSzTx/>
              <a:buNone/>
            </a:pP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   一发不可收(褒)                  一发不可收拾(贬)</a:t>
            </a:r>
          </a:p>
        </p:txBody>
      </p:sp>
      <p:pic>
        <p:nvPicPr>
          <p:cNvPr id="2" name="知识清单.eps" descr="id:2147513961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4699635" y="891540"/>
            <a:ext cx="2015490" cy="513080"/>
          </a:xfrm>
          <a:prstGeom prst="rect">
            <a:avLst/>
          </a:prstGeom>
        </p:spPr>
      </p:pic>
      <p:pic>
        <p:nvPicPr>
          <p:cNvPr id="500" name="图片 50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0830" y="3728085"/>
            <a:ext cx="300990" cy="306705"/>
          </a:xfrm>
          <a:prstGeom prst="rect">
            <a:avLst/>
          </a:prstGeom>
        </p:spPr>
      </p:pic>
      <p:pic>
        <p:nvPicPr>
          <p:cNvPr id="501" name="图片 50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11595" y="3651631"/>
            <a:ext cx="303530" cy="309880"/>
          </a:xfrm>
          <a:prstGeom prst="rect">
            <a:avLst/>
          </a:prstGeom>
        </p:spPr>
      </p:pic>
      <p:pic>
        <p:nvPicPr>
          <p:cNvPr id="502" name="图片 50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30830" y="4057650"/>
            <a:ext cx="254635" cy="259080"/>
          </a:xfrm>
          <a:prstGeom prst="rect">
            <a:avLst/>
          </a:prstGeom>
        </p:spPr>
      </p:pic>
      <p:pic>
        <p:nvPicPr>
          <p:cNvPr id="503" name="图片 50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59791" y="4074160"/>
            <a:ext cx="283210" cy="288290"/>
          </a:xfrm>
          <a:prstGeom prst="rect">
            <a:avLst/>
          </a:prstGeom>
        </p:spPr>
      </p:pic>
      <p:pic>
        <p:nvPicPr>
          <p:cNvPr id="504" name="图片 50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11780" y="4412615"/>
            <a:ext cx="300990" cy="307975"/>
          </a:xfrm>
          <a:prstGeom prst="rect">
            <a:avLst/>
          </a:prstGeom>
        </p:spPr>
      </p:pic>
      <p:pic>
        <p:nvPicPr>
          <p:cNvPr id="505" name="图片 50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59727" y="4451350"/>
            <a:ext cx="282575" cy="287655"/>
          </a:xfrm>
          <a:prstGeom prst="rect">
            <a:avLst/>
          </a:prstGeom>
        </p:spPr>
      </p:pic>
      <p:pic>
        <p:nvPicPr>
          <p:cNvPr id="506" name="图片 50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839085" y="4846320"/>
            <a:ext cx="273685" cy="279400"/>
          </a:xfrm>
          <a:prstGeom prst="rect">
            <a:avLst/>
          </a:prstGeom>
        </p:spPr>
      </p:pic>
      <p:pic>
        <p:nvPicPr>
          <p:cNvPr id="507" name="图片 50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509893" y="4767263"/>
            <a:ext cx="274320" cy="279400"/>
          </a:xfrm>
          <a:prstGeom prst="rect">
            <a:avLst/>
          </a:prstGeom>
        </p:spPr>
      </p:pic>
      <p:pic>
        <p:nvPicPr>
          <p:cNvPr id="508" name="图片 50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877185" y="5174615"/>
            <a:ext cx="254635" cy="297180"/>
          </a:xfrm>
          <a:prstGeom prst="rect">
            <a:avLst/>
          </a:prstGeom>
        </p:spPr>
      </p:pic>
      <p:pic>
        <p:nvPicPr>
          <p:cNvPr id="509" name="图片 50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524180" y="5161153"/>
            <a:ext cx="245745" cy="250190"/>
          </a:xfrm>
          <a:prstGeom prst="rect">
            <a:avLst/>
          </a:prstGeom>
        </p:spPr>
      </p:pic>
      <p:pic>
        <p:nvPicPr>
          <p:cNvPr id="542" name="图片 54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830830" y="5520690"/>
            <a:ext cx="259715" cy="264795"/>
          </a:xfrm>
          <a:prstGeom prst="rect">
            <a:avLst/>
          </a:prstGeom>
        </p:spPr>
      </p:pic>
      <p:pic>
        <p:nvPicPr>
          <p:cNvPr id="543" name="图片 543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499795" y="5451477"/>
            <a:ext cx="245469" cy="250190"/>
          </a:xfrm>
          <a:prstGeom prst="rect">
            <a:avLst/>
          </a:prstGeom>
        </p:spPr>
      </p:pic>
      <p:pic>
        <p:nvPicPr>
          <p:cNvPr id="3" name="图片 544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877185" y="5834380"/>
            <a:ext cx="254000" cy="258445"/>
          </a:xfrm>
          <a:prstGeom prst="rect">
            <a:avLst/>
          </a:prstGeom>
        </p:spPr>
      </p:pic>
      <p:pic>
        <p:nvPicPr>
          <p:cNvPr id="545" name="图片 545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499795" y="5831205"/>
            <a:ext cx="254000" cy="2589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2275" y="1358900"/>
            <a:ext cx="1123124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 algn="l" rtl="0" fontAlgn="auto" latinLnBrk="1">
              <a:lnSpc>
                <a:spcPct val="150000"/>
              </a:lnSpc>
              <a:buClrTx/>
              <a:buSzTx/>
              <a:buFontTx/>
            </a:pPr>
            <a:r>
              <a:rPr lang="en-US" sz="2400" spc="18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    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4.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防止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谦敬错位</a:t>
            </a:r>
          </a:p>
          <a:p>
            <a:pPr indent="0" algn="l" rtl="0" fontAlgn="auto" latinLnBrk="1">
              <a:lnSpc>
                <a:spcPct val="150000"/>
              </a:lnSpc>
              <a:buClrTx/>
              <a:buSzTx/>
              <a:buFontTx/>
            </a:pPr>
            <a:r>
              <a:rPr lang="en-US" sz="240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      </a:t>
            </a:r>
            <a:r>
              <a:rPr lang="en-US" sz="2400" dirty="0">
                <a:latin typeface="Times New Roman" panose="02020603050405020304" pitchFamily="34" charset="0"/>
                <a:ea typeface="微软雅黑" panose="020B0503020204020204" pitchFamily="34" charset="-122"/>
                <a:sym typeface="+mn-ea"/>
              </a:rPr>
              <a:t>成语是约定俗成的,某些成语的使用要有一定的场合,有的还需要区别尊卑、长幼、主客、男女等。这就要求我们在使用成语时要注意场合,做到自谦敬人,得体合度。如果分辨不清,就会导致谦敬错位。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123565" y="488569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QC_6_AS.10_1#e67b3d49e?vbadefaultcenterpage=1&amp;parentnodeid=3c69094c5"/>
          <p:cNvSpPr/>
          <p:nvPr/>
        </p:nvSpPr>
        <p:spPr>
          <a:xfrm>
            <a:off x="449580" y="4737735"/>
            <a:ext cx="11622405" cy="315277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latinLnBrk="1">
              <a:lnSpc>
                <a:spcPts val="317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89255" y="1062990"/>
            <a:ext cx="10877550" cy="198564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    辨析下列句子中加点成语使用的正误,正确的在括号内打“√”,错误的在括号内打“×”,并分析错误的原因。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 ①虽然疫情肆虐,但2022博鳌论坛如期举行,著名学者孔丽东在论坛上就亚洲经济发展谈了自己的</a:t>
            </a:r>
            <a:r>
              <a:rPr lang="en-US" sz="2400" u="dotted" dirty="0">
                <a:solidFill>
                  <a:srgbClr val="000000"/>
                </a:solidFill>
                <a:uFillTx/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一孔之见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,给在座的各位学者很多启示。(</a:t>
            </a: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</a:t>
            </a:r>
            <a:r>
              <a:rPr lang="en-US" sz="20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) </a:t>
            </a:r>
          </a:p>
          <a:p>
            <a:pPr indent="0" fontAlgn="auto">
              <a:lnSpc>
                <a:spcPct val="150000"/>
              </a:lnSpc>
            </a:pPr>
            <a:endParaRPr lang="en-US" sz="2400" dirty="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V="1">
            <a:off x="618490" y="3513455"/>
            <a:ext cx="9794240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618490" y="4221480"/>
            <a:ext cx="97942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6" name="例14.eps" descr="id:2147513996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255" y="1062990"/>
            <a:ext cx="711835" cy="328930"/>
          </a:xfrm>
          <a:prstGeom prst="rect">
            <a:avLst/>
          </a:prstGeom>
        </p:spPr>
      </p:pic>
      <p:sp>
        <p:nvSpPr>
          <p:cNvPr id="3" name="QC_6_AS.10_1#e67b3d49e?vbadefaultcenterpage=1&amp;parentnodeid=3c69094c5"/>
          <p:cNvSpPr/>
          <p:nvPr/>
        </p:nvSpPr>
        <p:spPr>
          <a:xfrm>
            <a:off x="618490" y="2945765"/>
            <a:ext cx="9824720" cy="96710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indent="0" fontAlgn="auto" latinLnBrk="1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　</a:t>
            </a: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原因:“一孔之见”指从一个小窟窿里面所看到的,比喻狭隘片面的见解。多用作谦辞。这个句子是称赞孔丽东的发言,应该用敬辞,使用对象错误。</a:t>
            </a:r>
            <a:endParaRPr lang="en-US" sz="240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  <a:p>
            <a:pPr latinLnBrk="1">
              <a:lnSpc>
                <a:spcPts val="3170"/>
              </a:lnSpc>
            </a:pPr>
            <a:endParaRPr lang="en-US" sz="240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740140" y="2526665"/>
            <a:ext cx="2749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×</a:t>
            </a:r>
            <a:endParaRPr lang="en-US" altLang="en-US" sz="2800" dirty="0">
              <a:solidFill>
                <a:srgbClr val="FF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  <p:bldP spid="2" grpId="0"/>
      <p:bldP spid="2" grpId="1"/>
      <p:bldP spid="3" grpId="0"/>
      <p:bldP spid="3" grpId="1"/>
      <p:bldP spid="6" grpId="0"/>
      <p:bldP spid="6" grpId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QC_6_AS.10_1#e67b3d49e?vbadefaultcenterpage=1&amp;parentnodeid=3c69094c5"/>
          <p:cNvSpPr/>
          <p:nvPr/>
        </p:nvSpPr>
        <p:spPr>
          <a:xfrm>
            <a:off x="749300" y="2272665"/>
            <a:ext cx="9805035" cy="96710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indent="0" fontAlgn="auto" latinLnBrk="1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</a:t>
            </a: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×　原因:“虚怀若谷”指胸怀像山谷那样深且宽广,形容十分谦虚。该词是敬辞,表示对别人的敬意,不能用于自己。</a:t>
            </a:r>
            <a:endParaRPr lang="en-US" sz="240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67335" y="1971675"/>
            <a:ext cx="11516995" cy="15684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②我总结自己的成功经验,认为最重要的一条就是做到了海纳百川、</a:t>
            </a:r>
            <a:r>
              <a:rPr lang="en-US" sz="2400" u="dotted" dirty="0">
                <a:solidFill>
                  <a:srgbClr val="000000"/>
                </a:solidFill>
                <a:uFillTx/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虚怀若谷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 (　　)</a:t>
            </a:r>
          </a:p>
        </p:txBody>
      </p:sp>
      <p:cxnSp>
        <p:nvCxnSpPr>
          <p:cNvPr id="6" name="直接连接符 5"/>
          <p:cNvCxnSpPr/>
          <p:nvPr>
            <p:custDataLst>
              <p:tags r:id="rId1"/>
            </p:custDataLst>
          </p:nvPr>
        </p:nvCxnSpPr>
        <p:spPr>
          <a:xfrm flipV="1">
            <a:off x="1350010" y="2889250"/>
            <a:ext cx="8722360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>
            <p:custDataLst>
              <p:tags r:id="rId2"/>
            </p:custDataLst>
          </p:nvPr>
        </p:nvCxnSpPr>
        <p:spPr>
          <a:xfrm flipV="1">
            <a:off x="1350010" y="3540125"/>
            <a:ext cx="8722360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06705" y="1038225"/>
            <a:ext cx="10867390" cy="55899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 algn="ctr"/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褒贬误用是因为考生不清楚成语的感情色彩。请注意下列成语的感情色彩。    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①蓬荜生辉(谦)　　　　　②不吝赐教(敬)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③鼎力相助(敬)                 ④敝帚自珍(谦)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⑤抛砖引玉(谦)	                ⑥姑妄言之(谦)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⑦狗尾续貂(谦)	                ⑧贻笑大方(谦)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⑨无功受禄(谦)	                ⑩敬谢不敏(谦)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   忝列门墙(谦)	                    高抬贵手(敬)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   如坐春风(敬)　　　　　     挂一漏万(谦)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   才疏学浅(谦)	                    德薄才疏(谦)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   不情之请(谦)	                    洗耳恭听(敬)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   虚左以待(敬)	                    绠短汲深(谦)                                                         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   恭敬不如从命(谦)        </a:t>
            </a:r>
          </a:p>
        </p:txBody>
      </p:sp>
      <p:pic>
        <p:nvPicPr>
          <p:cNvPr id="2" name="知识清单.eps" descr="id:2147513961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4519930" y="951230"/>
            <a:ext cx="2015490" cy="513080"/>
          </a:xfrm>
          <a:prstGeom prst="rect">
            <a:avLst/>
          </a:prstGeom>
        </p:spPr>
      </p:pic>
      <p:pic>
        <p:nvPicPr>
          <p:cNvPr id="500" name="图片 50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0830" y="3679825"/>
            <a:ext cx="300990" cy="306705"/>
          </a:xfrm>
          <a:prstGeom prst="rect">
            <a:avLst/>
          </a:prstGeom>
        </p:spPr>
      </p:pic>
      <p:pic>
        <p:nvPicPr>
          <p:cNvPr id="501" name="图片 50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48425" y="3720465"/>
            <a:ext cx="303530" cy="309880"/>
          </a:xfrm>
          <a:prstGeom prst="rect">
            <a:avLst/>
          </a:prstGeom>
        </p:spPr>
      </p:pic>
      <p:pic>
        <p:nvPicPr>
          <p:cNvPr id="502" name="图片 50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30830" y="4057650"/>
            <a:ext cx="254635" cy="259080"/>
          </a:xfrm>
          <a:prstGeom prst="rect">
            <a:avLst/>
          </a:prstGeom>
        </p:spPr>
      </p:pic>
      <p:pic>
        <p:nvPicPr>
          <p:cNvPr id="503" name="图片 50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68745" y="4072255"/>
            <a:ext cx="283210" cy="288290"/>
          </a:xfrm>
          <a:prstGeom prst="rect">
            <a:avLst/>
          </a:prstGeom>
        </p:spPr>
      </p:pic>
      <p:pic>
        <p:nvPicPr>
          <p:cNvPr id="504" name="图片 50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11780" y="4412615"/>
            <a:ext cx="300990" cy="307975"/>
          </a:xfrm>
          <a:prstGeom prst="rect">
            <a:avLst/>
          </a:prstGeom>
        </p:spPr>
      </p:pic>
      <p:pic>
        <p:nvPicPr>
          <p:cNvPr id="505" name="图片 50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69380" y="4459605"/>
            <a:ext cx="282575" cy="287655"/>
          </a:xfrm>
          <a:prstGeom prst="rect">
            <a:avLst/>
          </a:prstGeom>
        </p:spPr>
      </p:pic>
      <p:pic>
        <p:nvPicPr>
          <p:cNvPr id="506" name="图片 50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839085" y="4846320"/>
            <a:ext cx="273685" cy="279400"/>
          </a:xfrm>
          <a:prstGeom prst="rect">
            <a:avLst/>
          </a:prstGeom>
        </p:spPr>
      </p:pic>
      <p:pic>
        <p:nvPicPr>
          <p:cNvPr id="507" name="图片 50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468745" y="4846320"/>
            <a:ext cx="274320" cy="279400"/>
          </a:xfrm>
          <a:prstGeom prst="rect">
            <a:avLst/>
          </a:prstGeom>
        </p:spPr>
      </p:pic>
      <p:pic>
        <p:nvPicPr>
          <p:cNvPr id="508" name="图片 50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877185" y="5174615"/>
            <a:ext cx="254635" cy="297180"/>
          </a:xfrm>
          <a:prstGeom prst="rect">
            <a:avLst/>
          </a:prstGeom>
        </p:spPr>
      </p:pic>
      <p:pic>
        <p:nvPicPr>
          <p:cNvPr id="509" name="图片 50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497320" y="5176520"/>
            <a:ext cx="245745" cy="250190"/>
          </a:xfrm>
          <a:prstGeom prst="rect">
            <a:avLst/>
          </a:prstGeom>
        </p:spPr>
      </p:pic>
      <p:pic>
        <p:nvPicPr>
          <p:cNvPr id="542" name="图片 54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830830" y="5520690"/>
            <a:ext cx="259715" cy="264795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E63246D4-926A-71C5-FF80-B4024729193F}"/>
              </a:ext>
            </a:extLst>
          </p:cNvPr>
          <p:cNvSpPr txBox="1"/>
          <p:nvPr/>
        </p:nvSpPr>
        <p:spPr>
          <a:xfrm>
            <a:off x="493776" y="6080760"/>
            <a:ext cx="11622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0" i="0" dirty="0">
                <a:solidFill>
                  <a:srgbClr val="00B05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拴捅的绳子很短</a:t>
            </a:r>
            <a:r>
              <a:rPr lang="en-US" altLang="zh-CN" sz="2400" b="0" i="0" dirty="0">
                <a:solidFill>
                  <a:srgbClr val="00B05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,</a:t>
            </a:r>
            <a:r>
              <a:rPr lang="zh-CN" altLang="en-US" sz="2400" b="0" i="0" dirty="0">
                <a:solidFill>
                  <a:srgbClr val="00B05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却要打深井里的水</a:t>
            </a:r>
            <a:r>
              <a:rPr lang="en-US" altLang="zh-CN" sz="2400" b="0" i="0" dirty="0">
                <a:solidFill>
                  <a:srgbClr val="00B05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,</a:t>
            </a:r>
            <a:r>
              <a:rPr lang="zh-CN" altLang="en-US" sz="2400" b="0" i="0" dirty="0">
                <a:solidFill>
                  <a:srgbClr val="00B05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比喻能力薄弱</a:t>
            </a:r>
            <a:r>
              <a:rPr lang="en-US" altLang="zh-CN" sz="2400" b="0" i="0" dirty="0">
                <a:solidFill>
                  <a:srgbClr val="00B05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,</a:t>
            </a:r>
            <a:r>
              <a:rPr lang="zh-CN" altLang="en-US" sz="2400" b="0" i="0" dirty="0">
                <a:solidFill>
                  <a:srgbClr val="00B05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难以胜任艰巨的任务</a:t>
            </a:r>
            <a:r>
              <a:rPr lang="en-US" altLang="zh-CN" sz="2400" b="0" i="0" dirty="0">
                <a:solidFill>
                  <a:srgbClr val="00B05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;</a:t>
            </a:r>
            <a:r>
              <a:rPr lang="zh-CN" altLang="en-US" sz="2400" b="0" i="0" dirty="0">
                <a:solidFill>
                  <a:srgbClr val="00B05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也比喻学识浅薄</a:t>
            </a:r>
            <a:r>
              <a:rPr lang="en-US" altLang="zh-CN" sz="2400" b="0" i="0" dirty="0">
                <a:solidFill>
                  <a:srgbClr val="00B05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,</a:t>
            </a:r>
            <a:r>
              <a:rPr lang="zh-CN" altLang="en-US" sz="2400" b="0" i="0" dirty="0">
                <a:solidFill>
                  <a:srgbClr val="00B05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不足以领悟深刻的道理。也作“短绠汲深”。</a:t>
            </a:r>
            <a:endParaRPr lang="zh-CN" altLang="en-US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34975" y="949960"/>
            <a:ext cx="6096000" cy="4381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12700" eaLnBrk="0">
              <a:lnSpc>
                <a:spcPct val="94000"/>
              </a:lnSpc>
            </a:pP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  <a:sym typeface="+mn-ea"/>
              </a:rPr>
              <a:t>二 、虚词定义及分类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99440" y="1541145"/>
            <a:ext cx="8624570" cy="4235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15595" eaLnBrk="0">
              <a:lnSpc>
                <a:spcPct val="90000"/>
              </a:lnSpc>
            </a:pPr>
            <a:r>
              <a:rPr sz="2400" spc="9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虚词,一般不能单独成句,意义比较抽象,有帮助造句的作</a:t>
            </a:r>
            <a:r>
              <a:rPr sz="2400" spc="7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用</a:t>
            </a:r>
            <a:r>
              <a:rPr sz="240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 。</a:t>
            </a:r>
            <a:endParaRPr lang="zh-CN" altLang="en-US" sz="2400" dirty="0">
              <a:solidFill>
                <a:srgbClr val="000000">
                  <a:alpha val="100000"/>
                </a:srgbClr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0"/>
              <a:sym typeface="+mn-ea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523240" y="2117725"/>
          <a:ext cx="11144885" cy="4471035"/>
        </p:xfrm>
        <a:graphic>
          <a:graphicData uri="http://schemas.openxmlformats.org/drawingml/2006/table">
            <a:tbl>
              <a:tblPr/>
              <a:tblGrid>
                <a:gridCol w="85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0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54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379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分类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NEU-BZ-S92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举例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NEU-BZ-S92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475">
                <a:tc rowSpan="7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副词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在动词或形容词前面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方正书宋_GBK" charset="0"/>
                          <a:cs typeface="方正书宋_GBK" charset="0"/>
                        </a:rPr>
                        <a:t>,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表示程度、范围、时间、频率、语气、情态等方面的词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方正书宋_GBK" charset="0"/>
                          <a:cs typeface="方正书宋_GBK" charset="0"/>
                        </a:rPr>
                        <a:t>(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副词属于虚词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方正书宋_GBK" charset="0"/>
                          <a:cs typeface="方正书宋_GBK" charset="0"/>
                        </a:rPr>
                        <a:t>,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但它有一定的意义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方正书宋_GBK" charset="0"/>
                          <a:cs typeface="方正书宋_GBK" charset="0"/>
                        </a:rPr>
                        <a:t>,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有少数副词能单独回答问题。这在虚词里是比较特殊的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方正书宋_GBK" charset="0"/>
                          <a:cs typeface="方正书宋_GBK" charset="0"/>
                        </a:rPr>
                        <a:t>)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NEU-BZ-S92" charset="0"/>
                        <a:ea typeface="NEU-BZ-S92" charset="0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程度副词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NEU-BZ-S92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很、极、非常、太、格外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NEU-BZ-S92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20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时间副词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NEU-BZ-S92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已、刚、将、马上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NEU-BZ-S92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720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范围副词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NEU-BZ-S92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都、全、总、只、仅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NEU-BZ-S92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52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情态副词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NEU-BZ-S92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正好、刚好、依然、悄悄、竭力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NEU-BZ-S92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676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语气副词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NEU-BZ-S92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或许、决不、没有、难道、尤其、甚至、绝对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NEU-BZ-S92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690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频率副词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NEU-BZ-S92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又、再、还、仍、往往、常常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NEU-BZ-S92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720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肯否副词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NEU-BZ-S92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一定、大概、没、未尽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NEU-BZ-S92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2275" y="1227455"/>
            <a:ext cx="10654665" cy="440309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l" rtl="0" latinLnBrk="1">
              <a:lnSpc>
                <a:spcPts val="4000"/>
              </a:lnSpc>
              <a:buClrTx/>
              <a:buSzTx/>
              <a:buFontTx/>
            </a:pPr>
            <a:r>
              <a:rPr lang="en-US" sz="2400" spc="18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 </a:t>
            </a:r>
          </a:p>
          <a:p>
            <a:pPr indent="0" algn="l" rtl="0" fontAlgn="auto">
              <a:lnSpc>
                <a:spcPct val="150000"/>
              </a:lnSpc>
              <a:buClrTx/>
              <a:buSzTx/>
              <a:buFontTx/>
            </a:pPr>
            <a:r>
              <a:rPr lang="en-US" sz="2400" spc="18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    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5.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防止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重复赘余</a:t>
            </a:r>
            <a:r>
              <a:rPr lang="en-US" sz="240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      </a:t>
            </a:r>
          </a:p>
          <a:p>
            <a:pPr indent="0" algn="l" rtl="0" fontAlgn="auto">
              <a:lnSpc>
                <a:spcPct val="150000"/>
              </a:lnSpc>
              <a:buClrTx/>
              <a:buSzTx/>
              <a:buFontTx/>
            </a:pPr>
            <a:r>
              <a:rPr lang="en-US" sz="240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       </a:t>
            </a:r>
            <a:r>
              <a:rPr lang="en-US" sz="2400" dirty="0">
                <a:latin typeface="Times New Roman" panose="02020603050405020304" pitchFamily="34" charset="0"/>
                <a:ea typeface="微软雅黑" panose="020B0503020204020204" pitchFamily="34" charset="-122"/>
                <a:sym typeface="+mn-ea"/>
              </a:rPr>
              <a:t>有些成语在运用时虽然看似符合语境,但与句中某些词语(一般是紧挨着成语的词语)的意义重复,造成语义重复赘余。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123565" y="488569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QC_6_AS.10_1#e67b3d49e?vbadefaultcenterpage=1&amp;parentnodeid=3c69094c5"/>
          <p:cNvSpPr/>
          <p:nvPr/>
        </p:nvSpPr>
        <p:spPr>
          <a:xfrm>
            <a:off x="895350" y="3429000"/>
            <a:ext cx="11087735" cy="182880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latinLnBrk="1">
              <a:lnSpc>
                <a:spcPts val="317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×　原因:“娓娓道来”指连续不断地说、生动地谈论,与后文的“讲述”语意重复。</a:t>
            </a:r>
          </a:p>
          <a:p>
            <a:pPr latinLnBrk="1">
              <a:lnSpc>
                <a:spcPts val="3170"/>
              </a:lnSpc>
            </a:pPr>
            <a:endParaRPr lang="en-US" sz="240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83235" y="948690"/>
            <a:ext cx="11534140" cy="341947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      辨析下列句子中加点成语使用的正误,正确的在括号内打“√”,错误的在括号内打“×”,并分析错误的原因。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 (2019年浙江卷改编)①《国家宝藏》节目以博物馆为主题,以文物为线索,每件文物绑定一位与之气质相符的嘉宾,他们或</a:t>
            </a:r>
            <a:r>
              <a:rPr lang="en-US" sz="2400" u="dotted" dirty="0">
                <a:solidFill>
                  <a:srgbClr val="000000"/>
                </a:solidFill>
                <a:uFillTx/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娓娓道来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地讲述文物的历史,或扮成古人演绎国宝故事,串联起国宝的前世今生。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(　　) </a:t>
            </a:r>
          </a:p>
          <a:p>
            <a:pPr indent="0" algn="l" fontAlgn="auto">
              <a:lnSpc>
                <a:spcPct val="150000"/>
              </a:lnSpc>
              <a:buClrTx/>
              <a:buSzTx/>
              <a:buFontTx/>
            </a:pPr>
            <a:endParaRPr lang="en-US" sz="2400" dirty="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</p:txBody>
      </p:sp>
      <p:cxnSp>
        <p:nvCxnSpPr>
          <p:cNvPr id="4" name="直接连接符 3"/>
          <p:cNvCxnSpPr/>
          <p:nvPr>
            <p:custDataLst>
              <p:tags r:id="rId1"/>
            </p:custDataLst>
          </p:nvPr>
        </p:nvCxnSpPr>
        <p:spPr>
          <a:xfrm flipV="1">
            <a:off x="1496695" y="3892550"/>
            <a:ext cx="9396730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9" name="例15.eps" descr="id:2147514010;FounderCES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641350" y="1018540"/>
            <a:ext cx="671195" cy="309245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QC_6_AS.10_1#e67b3d49e?vbadefaultcenterpage=1&amp;parentnodeid=3c69094c5"/>
          <p:cNvSpPr/>
          <p:nvPr/>
        </p:nvSpPr>
        <p:spPr>
          <a:xfrm>
            <a:off x="1104265" y="2424430"/>
            <a:ext cx="9700895" cy="200850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indent="0" fontAlgn="auto" latinLnBrk="1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×　原因:“釜底抽薪”指抽去锅底下的柴火,比喻从根本上解决问题,和句子</a:t>
            </a:r>
          </a:p>
          <a:p>
            <a:pPr indent="0" fontAlgn="auto" latinLnBrk="1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   中“从根本上”重复。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40970" y="1337310"/>
            <a:ext cx="11882755" cy="13093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      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②要解决愈演愈烈的医患矛盾,既需要运用法律武器制止违法行为,更需要从根本上釜底抽薪,进一步推进医药卫生体制改革。</a:t>
            </a:r>
          </a:p>
          <a:p>
            <a:pPr indent="0" algn="l" fontAlgn="auto">
              <a:lnSpc>
                <a:spcPct val="150000"/>
              </a:lnSpc>
              <a:buClrTx/>
              <a:buSzTx/>
              <a:buFontTx/>
            </a:pP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(　　)   </a:t>
            </a:r>
          </a:p>
        </p:txBody>
      </p:sp>
      <p:cxnSp>
        <p:nvCxnSpPr>
          <p:cNvPr id="6" name="直接连接符 5"/>
          <p:cNvCxnSpPr/>
          <p:nvPr>
            <p:custDataLst>
              <p:tags r:id="rId1"/>
            </p:custDataLst>
          </p:nvPr>
        </p:nvCxnSpPr>
        <p:spPr>
          <a:xfrm flipV="1">
            <a:off x="1961515" y="2980055"/>
            <a:ext cx="8722360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>
            <p:custDataLst>
              <p:tags r:id="rId2"/>
            </p:custDataLst>
          </p:nvPr>
        </p:nvCxnSpPr>
        <p:spPr>
          <a:xfrm flipV="1">
            <a:off x="1961515" y="3556635"/>
            <a:ext cx="8722360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06705" y="942340"/>
            <a:ext cx="11690350" cy="51574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algn="ctr">
              <a:buClrTx/>
              <a:buSzTx/>
              <a:buFontTx/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“二关注”避重复累赘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(1)关注前文。      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</a:t>
            </a:r>
            <a:r>
              <a:rPr lang="en-US" sz="2400" b="0" dirty="0">
                <a:solidFill>
                  <a:srgbClr val="000000"/>
                </a:solidFill>
                <a:ea typeface="微软雅黑" panose="020B0503020204020204" pitchFamily="34" charset="-122"/>
              </a:rPr>
              <a:t>例如:时下的店名和商品名在吸收外来词时,追求时髦,哗众取宠,令人费解。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ea typeface="微软雅黑" panose="020B0503020204020204" pitchFamily="34" charset="-122"/>
              </a:rPr>
              <a:t>这些叫人看不懂的店名,只能让人</a:t>
            </a:r>
            <a:r>
              <a:rPr lang="en-US" sz="2400" b="0" u="dotted" dirty="0">
                <a:solidFill>
                  <a:srgbClr val="000000"/>
                </a:solidFill>
                <a:uFillTx/>
                <a:ea typeface="微软雅黑" panose="020B0503020204020204" pitchFamily="34" charset="-122"/>
              </a:rPr>
              <a:t>贻笑大方</a:t>
            </a:r>
            <a:r>
              <a:rPr lang="en-US" sz="2400" b="0" dirty="0">
                <a:solidFill>
                  <a:srgbClr val="000000"/>
                </a:solidFill>
                <a:ea typeface="微软雅黑" panose="020B0503020204020204" pitchFamily="34" charset="-122"/>
              </a:rPr>
              <a:t>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ea typeface="微软雅黑" panose="020B0503020204020204" pitchFamily="34" charset="-122"/>
              </a:rPr>
              <a:t>        “贻笑大方”指让内行笑话,与前文的“让人”语义重复。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(2)关注后文。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例如:到会的政协委员对许多问题提出了</a:t>
            </a:r>
            <a:r>
              <a:rPr lang="en-US" sz="2400" b="0" u="dotted" dirty="0">
                <a:solidFill>
                  <a:srgbClr val="000000"/>
                </a:solidFill>
                <a:uFillTx/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真知灼见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的意见。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“真知灼见”指正确而透彻的见解,与后文的“意见”语义重复。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06705" y="1038225"/>
            <a:ext cx="11765280" cy="55606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 algn="ctr"/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ea typeface="微软雅黑" panose="020B0503020204020204" pitchFamily="34" charset="-122"/>
              </a:rPr>
              <a:t>       用在句中时,容易引起词语重复赘余的成语。(括号内的词赘余,应删去)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①(正)方兴未艾　　      ②难言之隐(的苦衷)          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③(对自己)妄自菲薄</a:t>
            </a:r>
            <a:endParaRPr lang="en-US" sz="2400" b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④(人民)生灵涂炭      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⑤(显得)相形见绌　　　      ⑥(人民的生活)安居乐业</a:t>
            </a:r>
            <a:endParaRPr lang="en-US" sz="2400" b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⑦(感到)习以为常	     ⑧忍俊不禁(地笑起来)      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⑨(目前的)当务之急</a:t>
            </a:r>
            <a:endParaRPr lang="en-US" sz="2400" b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⑩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(故意说得)闪烁其词       (难得的)空谷足音	           (事先)未雨绸缪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(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一 场)南柯一梦	         (犹豫不决地)首鼠两端      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(好像)如芒在背</a:t>
            </a:r>
            <a:endParaRPr lang="en-US" sz="2400" b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(浑身被打得)遍体鳞伤    接踵而至(地进来)	           津津乐道(地说)         	           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(海内外)闻名遐迩	 责无旁贷(的责任)               (只能让人)贻笑大方	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(感到)自惭形秽             (众多的)莘莘学子                扪心自问(地自责)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真知灼见(的意见)	  (大家)众所周知                 (让人看得)眼花缭乱	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(每天都要)日理万机        任重道远(的责任)	            历历在目(地出现在眼前)       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(心里一直)耿耿于怀	  (没料到受到)不虞之誉        (心里突然觉得)恍然大悟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       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</a:t>
            </a:r>
            <a:r>
              <a:rPr lang="en-US" sz="20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</a:t>
            </a:r>
          </a:p>
        </p:txBody>
      </p:sp>
      <p:pic>
        <p:nvPicPr>
          <p:cNvPr id="2" name="知识清单.eps" descr="id:2147513961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6"/>
          <a:stretch>
            <a:fillRect/>
          </a:stretch>
        </p:blipFill>
        <p:spPr>
          <a:xfrm>
            <a:off x="4673600" y="836930"/>
            <a:ext cx="2015490" cy="513080"/>
          </a:xfrm>
          <a:prstGeom prst="rect">
            <a:avLst/>
          </a:prstGeom>
        </p:spPr>
      </p:pic>
      <p:pic>
        <p:nvPicPr>
          <p:cNvPr id="500" name="图片 50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27"/>
          <a:stretch>
            <a:fillRect/>
          </a:stretch>
        </p:blipFill>
        <p:spPr>
          <a:xfrm>
            <a:off x="3625850" y="2941955"/>
            <a:ext cx="336550" cy="343535"/>
          </a:xfrm>
          <a:prstGeom prst="rect">
            <a:avLst/>
          </a:prstGeom>
        </p:spPr>
      </p:pic>
      <p:pic>
        <p:nvPicPr>
          <p:cNvPr id="501" name="图片 50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8"/>
          <a:stretch>
            <a:fillRect/>
          </a:stretch>
        </p:blipFill>
        <p:spPr>
          <a:xfrm>
            <a:off x="7442200" y="2892425"/>
            <a:ext cx="326390" cy="393065"/>
          </a:xfrm>
          <a:prstGeom prst="rect">
            <a:avLst/>
          </a:prstGeom>
        </p:spPr>
      </p:pic>
      <p:pic>
        <p:nvPicPr>
          <p:cNvPr id="502" name="图片 502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29"/>
          <a:stretch>
            <a:fillRect/>
          </a:stretch>
        </p:blipFill>
        <p:spPr>
          <a:xfrm>
            <a:off x="412750" y="3337560"/>
            <a:ext cx="330835" cy="336550"/>
          </a:xfrm>
          <a:prstGeom prst="rect">
            <a:avLst/>
          </a:prstGeom>
        </p:spPr>
      </p:pic>
      <p:pic>
        <p:nvPicPr>
          <p:cNvPr id="503" name="图片 503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30"/>
          <a:stretch>
            <a:fillRect/>
          </a:stretch>
        </p:blipFill>
        <p:spPr>
          <a:xfrm>
            <a:off x="3679190" y="3337560"/>
            <a:ext cx="283210" cy="288290"/>
          </a:xfrm>
          <a:prstGeom prst="rect">
            <a:avLst/>
          </a:prstGeom>
        </p:spPr>
      </p:pic>
      <p:pic>
        <p:nvPicPr>
          <p:cNvPr id="504" name="图片 504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31"/>
          <a:stretch>
            <a:fillRect/>
          </a:stretch>
        </p:blipFill>
        <p:spPr>
          <a:xfrm>
            <a:off x="7442200" y="3319145"/>
            <a:ext cx="317500" cy="325120"/>
          </a:xfrm>
          <a:prstGeom prst="rect">
            <a:avLst/>
          </a:prstGeom>
        </p:spPr>
      </p:pic>
      <p:pic>
        <p:nvPicPr>
          <p:cNvPr id="505" name="图片 505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32"/>
          <a:stretch>
            <a:fillRect/>
          </a:stretch>
        </p:blipFill>
        <p:spPr>
          <a:xfrm>
            <a:off x="426085" y="3714750"/>
            <a:ext cx="334645" cy="340360"/>
          </a:xfrm>
          <a:prstGeom prst="rect">
            <a:avLst/>
          </a:prstGeom>
        </p:spPr>
      </p:pic>
      <p:pic>
        <p:nvPicPr>
          <p:cNvPr id="506" name="图片 506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33"/>
          <a:stretch>
            <a:fillRect/>
          </a:stretch>
        </p:blipFill>
        <p:spPr>
          <a:xfrm>
            <a:off x="3770630" y="3726180"/>
            <a:ext cx="273685" cy="279400"/>
          </a:xfrm>
          <a:prstGeom prst="rect">
            <a:avLst/>
          </a:prstGeom>
        </p:spPr>
      </p:pic>
      <p:pic>
        <p:nvPicPr>
          <p:cNvPr id="507" name="图片 507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34"/>
          <a:stretch>
            <a:fillRect/>
          </a:stretch>
        </p:blipFill>
        <p:spPr>
          <a:xfrm>
            <a:off x="7485380" y="3677920"/>
            <a:ext cx="274320" cy="279400"/>
          </a:xfrm>
          <a:prstGeom prst="rect">
            <a:avLst/>
          </a:prstGeom>
        </p:spPr>
      </p:pic>
      <p:pic>
        <p:nvPicPr>
          <p:cNvPr id="508" name="图片 508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35"/>
          <a:stretch>
            <a:fillRect/>
          </a:stretch>
        </p:blipFill>
        <p:spPr>
          <a:xfrm>
            <a:off x="464185" y="4093210"/>
            <a:ext cx="279400" cy="326390"/>
          </a:xfrm>
          <a:prstGeom prst="rect">
            <a:avLst/>
          </a:prstGeom>
        </p:spPr>
      </p:pic>
      <p:pic>
        <p:nvPicPr>
          <p:cNvPr id="509" name="图片 509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36"/>
          <a:stretch>
            <a:fillRect/>
          </a:stretch>
        </p:blipFill>
        <p:spPr>
          <a:xfrm>
            <a:off x="3788410" y="4060825"/>
            <a:ext cx="295275" cy="300355"/>
          </a:xfrm>
          <a:prstGeom prst="rect">
            <a:avLst/>
          </a:prstGeom>
        </p:spPr>
      </p:pic>
      <p:pic>
        <p:nvPicPr>
          <p:cNvPr id="522" name="图片 522"/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37"/>
          <a:stretch>
            <a:fillRect/>
          </a:stretch>
        </p:blipFill>
        <p:spPr>
          <a:xfrm>
            <a:off x="7505065" y="4091305"/>
            <a:ext cx="254635" cy="259080"/>
          </a:xfrm>
          <a:prstGeom prst="rect">
            <a:avLst/>
          </a:prstGeom>
        </p:spPr>
      </p:pic>
      <p:pic>
        <p:nvPicPr>
          <p:cNvPr id="523" name="图片 523"/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38"/>
          <a:stretch>
            <a:fillRect/>
          </a:stretch>
        </p:blipFill>
        <p:spPr>
          <a:xfrm>
            <a:off x="412750" y="4490720"/>
            <a:ext cx="427990" cy="292100"/>
          </a:xfrm>
          <a:prstGeom prst="rect">
            <a:avLst/>
          </a:prstGeom>
        </p:spPr>
      </p:pic>
      <p:pic>
        <p:nvPicPr>
          <p:cNvPr id="3" name="图片 524"/>
          <p:cNvPicPr>
            <a:picLocks noChangeAspect="1"/>
          </p:cNvPicPr>
          <p:nvPr>
            <p:custDataLst>
              <p:tags r:id="rId14"/>
            </p:custDataLst>
          </p:nvPr>
        </p:nvPicPr>
        <p:blipFill>
          <a:blip r:embed="rId39"/>
          <a:stretch>
            <a:fillRect/>
          </a:stretch>
        </p:blipFill>
        <p:spPr>
          <a:xfrm>
            <a:off x="3788410" y="4380230"/>
            <a:ext cx="334645" cy="340995"/>
          </a:xfrm>
          <a:prstGeom prst="rect">
            <a:avLst/>
          </a:prstGeom>
        </p:spPr>
      </p:pic>
      <p:pic>
        <p:nvPicPr>
          <p:cNvPr id="525" name="图片 525"/>
          <p:cNvPicPr>
            <a:picLocks noChangeAspect="1"/>
          </p:cNvPicPr>
          <p:nvPr>
            <p:custDataLst>
              <p:tags r:id="rId15"/>
            </p:custDataLst>
          </p:nvPr>
        </p:nvPicPr>
        <p:blipFill>
          <a:blip r:embed="rId40"/>
          <a:stretch>
            <a:fillRect/>
          </a:stretch>
        </p:blipFill>
        <p:spPr>
          <a:xfrm>
            <a:off x="7505065" y="4455795"/>
            <a:ext cx="338455" cy="344805"/>
          </a:xfrm>
          <a:prstGeom prst="rect">
            <a:avLst/>
          </a:prstGeom>
        </p:spPr>
      </p:pic>
      <p:pic>
        <p:nvPicPr>
          <p:cNvPr id="526" name="图片 526"/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41"/>
          <a:stretch>
            <a:fillRect/>
          </a:stretch>
        </p:blipFill>
        <p:spPr>
          <a:xfrm>
            <a:off x="464185" y="4826000"/>
            <a:ext cx="350520" cy="356870"/>
          </a:xfrm>
          <a:prstGeom prst="rect">
            <a:avLst/>
          </a:prstGeom>
        </p:spPr>
      </p:pic>
      <p:pic>
        <p:nvPicPr>
          <p:cNvPr id="527" name="图片 527"/>
          <p:cNvPicPr>
            <a:picLocks noChangeAspect="1"/>
          </p:cNvPicPr>
          <p:nvPr>
            <p:custDataLst>
              <p:tags r:id="rId17"/>
            </p:custDataLst>
          </p:nvPr>
        </p:nvPicPr>
        <p:blipFill>
          <a:blip r:embed="rId42"/>
          <a:stretch>
            <a:fillRect/>
          </a:stretch>
        </p:blipFill>
        <p:spPr>
          <a:xfrm>
            <a:off x="3808730" y="4796155"/>
            <a:ext cx="314325" cy="320675"/>
          </a:xfrm>
          <a:prstGeom prst="rect">
            <a:avLst/>
          </a:prstGeom>
        </p:spPr>
      </p:pic>
      <p:pic>
        <p:nvPicPr>
          <p:cNvPr id="528" name="图片 528"/>
          <p:cNvPicPr>
            <a:picLocks noChangeAspect="1"/>
          </p:cNvPicPr>
          <p:nvPr>
            <p:custDataLst>
              <p:tags r:id="rId18"/>
            </p:custDataLst>
          </p:nvPr>
        </p:nvPicPr>
        <p:blipFill>
          <a:blip r:embed="rId43"/>
          <a:stretch>
            <a:fillRect/>
          </a:stretch>
        </p:blipFill>
        <p:spPr>
          <a:xfrm>
            <a:off x="7505065" y="4823460"/>
            <a:ext cx="297815" cy="303530"/>
          </a:xfrm>
          <a:prstGeom prst="rect">
            <a:avLst/>
          </a:prstGeom>
        </p:spPr>
      </p:pic>
      <p:pic>
        <p:nvPicPr>
          <p:cNvPr id="529" name="图片 529"/>
          <p:cNvPicPr>
            <a:picLocks noChangeAspect="1"/>
          </p:cNvPicPr>
          <p:nvPr>
            <p:custDataLst>
              <p:tags r:id="rId19"/>
            </p:custDataLst>
          </p:nvPr>
        </p:nvPicPr>
        <p:blipFill>
          <a:blip r:embed="rId44"/>
          <a:stretch>
            <a:fillRect/>
          </a:stretch>
        </p:blipFill>
        <p:spPr>
          <a:xfrm>
            <a:off x="465455" y="5226050"/>
            <a:ext cx="295275" cy="300990"/>
          </a:xfrm>
          <a:prstGeom prst="rect">
            <a:avLst/>
          </a:prstGeom>
        </p:spPr>
      </p:pic>
      <p:pic>
        <p:nvPicPr>
          <p:cNvPr id="580" name="图片 580"/>
          <p:cNvPicPr>
            <a:picLocks noChangeAspect="1"/>
          </p:cNvPicPr>
          <p:nvPr>
            <p:custDataLst>
              <p:tags r:id="rId20"/>
            </p:custDataLst>
          </p:nvPr>
        </p:nvPicPr>
        <p:blipFill>
          <a:blip r:embed="rId45"/>
          <a:stretch>
            <a:fillRect/>
          </a:stretch>
        </p:blipFill>
        <p:spPr>
          <a:xfrm>
            <a:off x="3820795" y="5153660"/>
            <a:ext cx="302260" cy="307975"/>
          </a:xfrm>
          <a:prstGeom prst="rect">
            <a:avLst/>
          </a:prstGeom>
        </p:spPr>
      </p:pic>
      <p:pic>
        <p:nvPicPr>
          <p:cNvPr id="581" name="图片 581"/>
          <p:cNvPicPr>
            <a:picLocks noChangeAspect="1"/>
          </p:cNvPicPr>
          <p:nvPr>
            <p:custDataLst>
              <p:tags r:id="rId21"/>
            </p:custDataLst>
          </p:nvPr>
        </p:nvPicPr>
        <p:blipFill>
          <a:blip r:embed="rId46"/>
          <a:stretch>
            <a:fillRect/>
          </a:stretch>
        </p:blipFill>
        <p:spPr>
          <a:xfrm>
            <a:off x="7476490" y="5149850"/>
            <a:ext cx="326390" cy="332740"/>
          </a:xfrm>
          <a:prstGeom prst="rect">
            <a:avLst/>
          </a:prstGeom>
        </p:spPr>
      </p:pic>
      <p:pic>
        <p:nvPicPr>
          <p:cNvPr id="582" name="图片 582"/>
          <p:cNvPicPr>
            <a:picLocks noChangeAspect="1"/>
          </p:cNvPicPr>
          <p:nvPr>
            <p:custDataLst>
              <p:tags r:id="rId22"/>
            </p:custDataLst>
          </p:nvPr>
        </p:nvPicPr>
        <p:blipFill>
          <a:blip r:embed="rId47"/>
          <a:stretch>
            <a:fillRect/>
          </a:stretch>
        </p:blipFill>
        <p:spPr>
          <a:xfrm>
            <a:off x="486410" y="5570220"/>
            <a:ext cx="335915" cy="342265"/>
          </a:xfrm>
          <a:prstGeom prst="rect">
            <a:avLst/>
          </a:prstGeom>
        </p:spPr>
      </p:pic>
      <p:pic>
        <p:nvPicPr>
          <p:cNvPr id="583" name="图片 583"/>
          <p:cNvPicPr>
            <a:picLocks noChangeAspect="1"/>
          </p:cNvPicPr>
          <p:nvPr>
            <p:custDataLst>
              <p:tags r:id="rId23"/>
            </p:custDataLst>
          </p:nvPr>
        </p:nvPicPr>
        <p:blipFill>
          <a:blip r:embed="rId48"/>
          <a:stretch>
            <a:fillRect/>
          </a:stretch>
        </p:blipFill>
        <p:spPr>
          <a:xfrm>
            <a:off x="3808730" y="5551805"/>
            <a:ext cx="302895" cy="308610"/>
          </a:xfrm>
          <a:prstGeom prst="rect">
            <a:avLst/>
          </a:prstGeom>
        </p:spPr>
      </p:pic>
      <p:pic>
        <p:nvPicPr>
          <p:cNvPr id="584" name="图片 584"/>
          <p:cNvPicPr>
            <a:picLocks noChangeAspect="1"/>
          </p:cNvPicPr>
          <p:nvPr>
            <p:custDataLst>
              <p:tags r:id="rId24"/>
            </p:custDataLst>
          </p:nvPr>
        </p:nvPicPr>
        <p:blipFill>
          <a:blip r:embed="rId49"/>
          <a:stretch>
            <a:fillRect/>
          </a:stretch>
        </p:blipFill>
        <p:spPr>
          <a:xfrm>
            <a:off x="7505065" y="5505450"/>
            <a:ext cx="298450" cy="304165"/>
          </a:xfrm>
          <a:prstGeom prst="rect">
            <a:avLst/>
          </a:prstGeom>
        </p:spPr>
      </p:pic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2275" y="1358900"/>
            <a:ext cx="10654665" cy="440309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algn="l" rtl="0" fontAlgn="auto">
              <a:lnSpc>
                <a:spcPct val="150000"/>
              </a:lnSpc>
              <a:buClrTx/>
              <a:buSzTx/>
              <a:buFontTx/>
            </a:pPr>
            <a:r>
              <a:rPr lang="en-US" sz="2400" spc="18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    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6.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防止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功能混乱</a:t>
            </a:r>
            <a:r>
              <a:rPr lang="en-US" sz="240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      </a:t>
            </a:r>
          </a:p>
          <a:p>
            <a:pPr indent="0" algn="l" rtl="0" fontAlgn="auto">
              <a:lnSpc>
                <a:spcPct val="150000"/>
              </a:lnSpc>
              <a:buClrTx/>
              <a:buSzTx/>
              <a:buFontTx/>
            </a:pPr>
            <a:r>
              <a:rPr lang="en-US" sz="240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       </a:t>
            </a:r>
            <a:r>
              <a:rPr lang="en-US" sz="2400" dirty="0">
                <a:latin typeface="Times New Roman" panose="02020603050405020304" pitchFamily="34" charset="0"/>
                <a:ea typeface="微软雅黑" panose="020B0503020204020204" pitchFamily="34" charset="-122"/>
                <a:sym typeface="+mn-ea"/>
              </a:rPr>
              <a:t>一个词语根据自身的词义、词性和语法关系,在句子中的语法功能不同,搭配关系也不同,如果脱离了固定的搭配关系和语法功能,就容易造成词语搭配失当和功能混乱。审读题干时,要注意成语的搭配关系,判断成语是否能带宾语,是否能用于否定句或疑问句中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123565" y="488569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QC_6_AS.10_1#e67b3d49e?vbadefaultcenterpage=1&amp;parentnodeid=3c69094c5"/>
          <p:cNvSpPr/>
          <p:nvPr/>
        </p:nvSpPr>
        <p:spPr>
          <a:xfrm>
            <a:off x="814070" y="2818765"/>
            <a:ext cx="9495155" cy="227838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indent="0" fontAlgn="auto" latinLnBrk="1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×　原因:“天壤之别”形容极大的差别。不用作定语,不能用来修饰“喜好”,</a:t>
            </a:r>
          </a:p>
          <a:p>
            <a:pPr indent="0" fontAlgn="auto" latinLnBrk="1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应改为“大相径庭”。</a:t>
            </a:r>
          </a:p>
          <a:p>
            <a:pPr indent="0" fontAlgn="auto" latinLnBrk="1">
              <a:lnSpc>
                <a:spcPct val="150000"/>
              </a:lnSpc>
            </a:pPr>
            <a:endParaRPr lang="en-US" sz="240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28930" y="944245"/>
            <a:ext cx="11534140" cy="187452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      辨析下列句子中加点成语使用的正误,正确的在括号内打“√”,错误的在括号内打“×”,并分析错误的原因。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①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“无香不欢”还是“逢香寡欢”,这是每个人“舌尖上的选择”。而当</a:t>
            </a:r>
            <a:r>
              <a:rPr lang="en-US" sz="2400" u="dotted" dirty="0">
                <a:solidFill>
                  <a:srgbClr val="000000"/>
                </a:solidFill>
                <a:uFillTx/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天壤之别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的喜好遇到瞬息万变的市场,任何关注和猎奇的点都有可能转化为噱头和商机。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(　　) </a:t>
            </a:r>
          </a:p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      </a:t>
            </a:r>
          </a:p>
        </p:txBody>
      </p:sp>
      <p:cxnSp>
        <p:nvCxnSpPr>
          <p:cNvPr id="4" name="直接连接符 3"/>
          <p:cNvCxnSpPr/>
          <p:nvPr>
            <p:custDataLst>
              <p:tags r:id="rId1"/>
            </p:custDataLst>
          </p:nvPr>
        </p:nvCxnSpPr>
        <p:spPr>
          <a:xfrm flipV="1">
            <a:off x="1466850" y="3502660"/>
            <a:ext cx="8722360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5" name="例16.eps" descr="id:2147514024;FounderCES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545465" y="1043940"/>
            <a:ext cx="634365" cy="292735"/>
          </a:xfrm>
          <a:prstGeom prst="rect">
            <a:avLst/>
          </a:prstGeom>
        </p:spPr>
      </p:pic>
      <p:cxnSp>
        <p:nvCxnSpPr>
          <p:cNvPr id="7" name="直接连接符 6"/>
          <p:cNvCxnSpPr/>
          <p:nvPr>
            <p:custDataLst>
              <p:tags r:id="rId3"/>
            </p:custDataLst>
          </p:nvPr>
        </p:nvCxnSpPr>
        <p:spPr>
          <a:xfrm flipV="1">
            <a:off x="1466850" y="4041140"/>
            <a:ext cx="8722360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QC_6_AS.10_1#e67b3d49e?vbadefaultcenterpage=1&amp;parentnodeid=3c69094c5"/>
          <p:cNvSpPr/>
          <p:nvPr/>
        </p:nvSpPr>
        <p:spPr>
          <a:xfrm>
            <a:off x="805180" y="2578735"/>
            <a:ext cx="9650730" cy="218884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indent="0" fontAlgn="auto" latinLnBrk="1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×　原因:“耳濡目染”形容听得多见得多了之后,无形之中受到影响。不能</a:t>
            </a:r>
          </a:p>
          <a:p>
            <a:pPr indent="0" fontAlgn="auto" latinLnBrk="1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 充当定语修饰“传统剧目”,属于语法功能混乱。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28930" y="1108710"/>
            <a:ext cx="11104880" cy="27743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     </a:t>
            </a:r>
          </a:p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 ②从人们早就</a:t>
            </a:r>
            <a:r>
              <a:rPr lang="en-US" sz="2400" u="dotted" dirty="0">
                <a:solidFill>
                  <a:srgbClr val="000000"/>
                </a:solidFill>
                <a:uFillTx/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耳濡目染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的传统剧目《天仙配》《女驸马》,到让人耳目一新的现代佳作《徽州女人》《雷雨》,这一发展历程表现出黄梅戏艺术旺盛的生命力。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(　　) </a:t>
            </a:r>
          </a:p>
        </p:txBody>
      </p:sp>
      <p:cxnSp>
        <p:nvCxnSpPr>
          <p:cNvPr id="6" name="直接连接符 5"/>
          <p:cNvCxnSpPr/>
          <p:nvPr>
            <p:custDataLst>
              <p:tags r:id="rId1"/>
            </p:custDataLst>
          </p:nvPr>
        </p:nvCxnSpPr>
        <p:spPr>
          <a:xfrm flipV="1">
            <a:off x="1555750" y="3115310"/>
            <a:ext cx="8722360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>
            <p:custDataLst>
              <p:tags r:id="rId2"/>
            </p:custDataLst>
          </p:nvPr>
        </p:nvCxnSpPr>
        <p:spPr>
          <a:xfrm flipV="1">
            <a:off x="1555750" y="3658870"/>
            <a:ext cx="8722360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06705" y="942340"/>
            <a:ext cx="11690350" cy="51574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algn="ctr">
              <a:buClrTx/>
              <a:buSzTx/>
              <a:buFontTx/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根据成语的语法功能辨析是否搭配得当</a:t>
            </a:r>
          </a:p>
          <a:p>
            <a:pPr indent="0" algn="l" fontAlgn="auto">
              <a:lnSpc>
                <a:spcPct val="150000"/>
              </a:lnSpc>
              <a:buClrTx/>
              <a:buSzTx/>
              <a:buFontTx/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(1)思考语言习惯。      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</a:t>
            </a:r>
            <a:r>
              <a:rPr lang="en-US" sz="2400" b="0" dirty="0">
                <a:solidFill>
                  <a:srgbClr val="000000"/>
                </a:solidFill>
                <a:ea typeface="微软雅黑" panose="020B0503020204020204" pitchFamily="34" charset="-122"/>
              </a:rPr>
              <a:t>如“望其项背”“善罢甘休”“同日而语”一般用在否定句中。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(2)细研成语本身。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辨明成语词性,了解其应在句子中做何种成分,可修饰哪些词或可被哪些词修饰。如“指手画脚”是动词性成语,在句中做谓语,不能用来修饰其他词。</a:t>
            </a:r>
          </a:p>
        </p:txBody>
      </p:sp>
      <p:pic>
        <p:nvPicPr>
          <p:cNvPr id="586" name="22JYWQGLGKXKADY8T1.eps" descr="id:2147514031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3600" y="4415790"/>
            <a:ext cx="4157980" cy="21583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24485" y="1283970"/>
            <a:ext cx="12192635" cy="543369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/>
            <a:r>
              <a:rPr lang="en-US" sz="28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不能带宾语的成语:</a:t>
            </a:r>
          </a:p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迫在眉睫　　虎视眈眈　　熟视无睹      视而不见	司空见惯	拭目以待 </a:t>
            </a:r>
          </a:p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令人侧目	侧目而视	等量齐观      顾影自怜	另眼相看	刮目相看</a:t>
            </a:r>
          </a:p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洗耳恭听	侧耳细听	充耳不闻      置若罔闻	闻所未闻	俯首听命</a:t>
            </a:r>
          </a:p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言听计从	一语中的	侃侃而谈      夸夸其谈	混为一谈	津津乐道</a:t>
            </a:r>
          </a:p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能说会道	头头是道	坐而论道      能言善辩	吞吞吐吐	不知所云</a:t>
            </a:r>
          </a:p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不可理喻	无可非议	无可厚非      熟读成诵	相提并论	一概而论</a:t>
            </a:r>
          </a:p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漠然置之	同心同德	深思熟虑      知恩图报	感同身受	诚惶诚恐</a:t>
            </a:r>
          </a:p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无所畏惧	乐善好施	心驰神往      心领神会	爱莫能助	漠不关心</a:t>
            </a:r>
          </a:p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恋恋不舍	念念不忘	不堪设想      妄自菲薄	置之不理	耳濡目染</a:t>
            </a:r>
          </a:p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耳熟能详	倾耳注目	不闻不问     闭目塞听	自怨自艾	绝处逢生</a:t>
            </a:r>
          </a:p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刻不容缓	不期而遇	信手拈来     指手画脚	唯命是从	出奇制胜</a:t>
            </a:r>
          </a:p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求全责备	运筹帷幄	小题大做     无中生有	发扬光大	脱颖而出</a:t>
            </a:r>
          </a:p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犯而不校	斤斤计较	锱铢必较</a:t>
            </a:r>
          </a:p>
          <a:p>
            <a:pPr indent="0"/>
            <a:endParaRPr 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  <a:sym typeface="+mn-ea"/>
            </a:endParaRPr>
          </a:p>
        </p:txBody>
      </p:sp>
      <p:pic>
        <p:nvPicPr>
          <p:cNvPr id="587" name="知识清单.eps" descr="id:2147514038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501515" y="981710"/>
            <a:ext cx="1754505" cy="446405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139555" y="1156335"/>
            <a:ext cx="2626995" cy="5251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/>
              <a:t>               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续表</a:t>
            </a:r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621665" y="1842770"/>
          <a:ext cx="11144885" cy="3657600"/>
        </p:xfrm>
        <a:graphic>
          <a:graphicData uri="http://schemas.openxmlformats.org/drawingml/2006/table">
            <a:tbl>
              <a:tblPr/>
              <a:tblGrid>
                <a:gridCol w="85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0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54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379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分类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NEU-BZ-S92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举例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NEU-BZ-S92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475">
                <a:tc rowSpan="5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介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词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</a:rPr>
                        <a:t>用在名词、代词或短语前面,合起来表示方向、处所、时间、对象、目的等的词用在名词、代词或短语前面,合起来表示方向、处所、时间、对象、目的等的词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表示方式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用、以、按照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20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表示原因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由于、因、因为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720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表示目的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为、为了、为着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52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表示比较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比、跟、同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676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表示排除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除了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24485" y="1283970"/>
            <a:ext cx="12192635" cy="543369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/>
            <a:endParaRPr lang="en-US" sz="28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只能用于否定句的成语:</a:t>
            </a:r>
          </a:p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望其项背	同日而语	青红皂白     天高地厚	</a:t>
            </a:r>
          </a:p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一概而论	吹灰之力        等闲视之     等量齐观	</a:t>
            </a:r>
          </a:p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混为一谈        无时无刻	相提并论</a:t>
            </a:r>
            <a:endParaRPr lang="en-US" sz="28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不能充当状语的成语:</a:t>
            </a:r>
          </a:p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不谋而合	念念有词	水到渠成	</a:t>
            </a:r>
          </a:p>
        </p:txBody>
      </p:sp>
      <p:pic>
        <p:nvPicPr>
          <p:cNvPr id="587" name="知识清单.eps" descr="id:2147514038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501515" y="981710"/>
            <a:ext cx="1754505" cy="446405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2275" y="1358900"/>
            <a:ext cx="10695305" cy="29908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algn="l" rtl="0" fontAlgn="auto" latinLnBrk="1">
              <a:lnSpc>
                <a:spcPct val="150000"/>
              </a:lnSpc>
              <a:buClrTx/>
              <a:buSzTx/>
              <a:buFontTx/>
            </a:pPr>
            <a:r>
              <a:rPr lang="en-US" sz="2400" spc="18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    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7.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防止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不合逻辑</a:t>
            </a:r>
          </a:p>
          <a:p>
            <a:pPr indent="0" algn="l" rtl="0" fontAlgn="auto" latinLnBrk="1">
              <a:lnSpc>
                <a:spcPct val="150000"/>
              </a:lnSpc>
              <a:buClrTx/>
              <a:buSzTx/>
              <a:buFontTx/>
            </a:pPr>
            <a:r>
              <a:rPr lang="en-US" sz="240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      </a:t>
            </a:r>
            <a:r>
              <a:rPr lang="en-US" sz="2400" dirty="0">
                <a:latin typeface="Times New Roman" panose="02020603050405020304" pitchFamily="34" charset="0"/>
                <a:ea typeface="微软雅黑" panose="020B0503020204020204" pitchFamily="34" charset="-122"/>
                <a:sym typeface="+mn-ea"/>
              </a:rPr>
              <a:t>在成语运用的过程中,要特别注意成语含义和句子语境的契合性,不能违背事理逻辑,否则就会逻辑不通,语境和成语含义之间会产生矛盾。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123565" y="488569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QC_6_AS.10_1#e67b3d49e?vbadefaultcenterpage=1&amp;parentnodeid=3c69094c5"/>
          <p:cNvSpPr/>
          <p:nvPr/>
        </p:nvSpPr>
        <p:spPr>
          <a:xfrm>
            <a:off x="869315" y="2613660"/>
            <a:ext cx="10453370" cy="263779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indent="0" fontAlgn="auto" latinLnBrk="1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×　原因:“亡羊补牢”比喻在受到损失之后想办法补救,免得以后再受类似的损</a:t>
            </a:r>
          </a:p>
          <a:p>
            <a:pPr indent="0" fontAlgn="auto" latinLnBrk="1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失。该成语和“使学生常见的心理问题在萌芽状态及时得到解决”自相矛</a:t>
            </a:r>
          </a:p>
          <a:p>
            <a:pPr indent="0" fontAlgn="auto" latinLnBrk="1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盾,不合逻辑,   应改为“未雨绸缪”。</a:t>
            </a:r>
          </a:p>
          <a:p>
            <a:pPr indent="0" fontAlgn="auto" latinLnBrk="1">
              <a:lnSpc>
                <a:spcPct val="150000"/>
              </a:lnSpc>
            </a:pPr>
            <a:endParaRPr lang="en-US" sz="240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79730" y="877570"/>
            <a:ext cx="11088370" cy="23895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      辨析下列句子中加点成语使用的正误,正确的在括号内打“√”,错误的在括号内打“×”,并分析错误的原因。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  ①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完善各级各类学校的心理健康工作者队伍建设,实施有针对性的心理健康教育,可以</a:t>
            </a:r>
            <a:r>
              <a:rPr lang="en-US" sz="2400" u="dotted" dirty="0">
                <a:solidFill>
                  <a:srgbClr val="000000"/>
                </a:solidFill>
                <a:uFillTx/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亡羊补牢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,使学生常见的心理问题在萌芽状态及时得到解决。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(　　) </a:t>
            </a:r>
            <a:endParaRPr lang="en-US" sz="2400">
              <a:solidFill>
                <a:srgbClr val="FF0000"/>
              </a:solidFill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sym typeface="+mn-ea"/>
              </a:rPr>
              <a:t>      </a:t>
            </a:r>
          </a:p>
          <a:p>
            <a:pPr indent="0"/>
            <a:endParaRPr lang="en-US" sz="2400">
              <a:solidFill>
                <a:srgbClr val="FF0000"/>
              </a:solidFill>
              <a:sym typeface="+mn-ea"/>
            </a:endParaRPr>
          </a:p>
        </p:txBody>
      </p:sp>
      <p:cxnSp>
        <p:nvCxnSpPr>
          <p:cNvPr id="4" name="直接连接符 3"/>
          <p:cNvCxnSpPr/>
          <p:nvPr>
            <p:custDataLst>
              <p:tags r:id="rId1"/>
            </p:custDataLst>
          </p:nvPr>
        </p:nvCxnSpPr>
        <p:spPr>
          <a:xfrm flipV="1">
            <a:off x="1416685" y="3267075"/>
            <a:ext cx="9826625" cy="450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8" name="例17.eps" descr="id:2147514045;FounderCES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602615" y="947420"/>
            <a:ext cx="625475" cy="288925"/>
          </a:xfrm>
          <a:prstGeom prst="rect">
            <a:avLst/>
          </a:prstGeom>
        </p:spPr>
      </p:pic>
      <p:cxnSp>
        <p:nvCxnSpPr>
          <p:cNvPr id="7" name="直接连接符 6"/>
          <p:cNvCxnSpPr/>
          <p:nvPr>
            <p:custDataLst>
              <p:tags r:id="rId3"/>
            </p:custDataLst>
          </p:nvPr>
        </p:nvCxnSpPr>
        <p:spPr>
          <a:xfrm flipV="1">
            <a:off x="1416685" y="4341495"/>
            <a:ext cx="9826625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>
            <p:custDataLst>
              <p:tags r:id="rId4"/>
            </p:custDataLst>
          </p:nvPr>
        </p:nvCxnSpPr>
        <p:spPr>
          <a:xfrm flipV="1">
            <a:off x="1416685" y="3712210"/>
            <a:ext cx="9826625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QC_6_AS.10_1#e67b3d49e?vbadefaultcenterpage=1&amp;parentnodeid=3c69094c5"/>
          <p:cNvSpPr/>
          <p:nvPr/>
        </p:nvSpPr>
        <p:spPr>
          <a:xfrm>
            <a:off x="758190" y="1621790"/>
            <a:ext cx="10900410" cy="239839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indent="0" fontAlgn="auto" latinLnBrk="1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×    原因:“有条不紊”指有条理,有次序,一点儿不乱。句中陈述的话题是“王大</a:t>
            </a:r>
          </a:p>
          <a:p>
            <a:pPr indent="0" fontAlgn="auto" latinLnBrk="1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妈爱干净”,有条理与爱干净两者之间缺乏意义和逻辑上的联系,属于不合逻辑。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40030" y="983615"/>
            <a:ext cx="11544300" cy="91884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②王大妈爱干净在这一带是出了名的,家中的各种物品总是摆放得</a:t>
            </a:r>
            <a:r>
              <a:rPr lang="en-US" sz="2400" u="dotted" dirty="0">
                <a:solidFill>
                  <a:srgbClr val="000000"/>
                </a:solidFill>
                <a:uFillTx/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有条不紊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(　　) </a:t>
            </a:r>
          </a:p>
        </p:txBody>
      </p:sp>
      <p:cxnSp>
        <p:nvCxnSpPr>
          <p:cNvPr id="6" name="直接连接符 5"/>
          <p:cNvCxnSpPr/>
          <p:nvPr>
            <p:custDataLst>
              <p:tags r:id="rId1"/>
            </p:custDataLst>
          </p:nvPr>
        </p:nvCxnSpPr>
        <p:spPr>
          <a:xfrm flipV="1">
            <a:off x="1223010" y="2209800"/>
            <a:ext cx="9970770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>
            <p:custDataLst>
              <p:tags r:id="rId2"/>
            </p:custDataLst>
          </p:nvPr>
        </p:nvCxnSpPr>
        <p:spPr>
          <a:xfrm flipV="1">
            <a:off x="1223010" y="2806700"/>
            <a:ext cx="9970770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06705" y="942340"/>
            <a:ext cx="11690350" cy="51574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algn="ctr">
              <a:buClrTx/>
              <a:buSzTx/>
              <a:buFontTx/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多关注句意、逻辑,不要自相矛盾</a:t>
            </a:r>
          </a:p>
          <a:p>
            <a:pPr indent="0" algn="l" fontAlgn="auto">
              <a:lnSpc>
                <a:spcPct val="150000"/>
              </a:lnSpc>
              <a:buClrTx/>
              <a:buSzTx/>
              <a:buFontTx/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(1)注意整体句意。     </a:t>
            </a: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</a:t>
            </a:r>
            <a:r>
              <a:rPr lang="en-US" sz="2400" b="0" dirty="0">
                <a:solidFill>
                  <a:srgbClr val="000000"/>
                </a:solidFill>
                <a:ea typeface="微软雅黑" panose="020B0503020204020204" pitchFamily="34" charset="-122"/>
              </a:rPr>
              <a:t>在辨析成语使用的正误时,除了明确所用成语的意思,还需通读句子,从句子的整体含意考虑所使用的成语是否恰当。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ea typeface="微软雅黑" panose="020B0503020204020204" pitchFamily="34" charset="-122"/>
              </a:rPr>
              <a:t>         例如:这是一场实力相当的比赛,北京国安足球队经过与对手90分钟的激战,兵不血刃,最终以3∶0取得胜利。(“兵不血刃”指兵器上面没有沾血,未经交锋而取得胜利。而“北京国安足球队经过与对手90分钟的激战”才取得了胜利。很显然,“兵不血刃”的使用造成了语句前后矛盾)</a:t>
            </a:r>
            <a:endParaRPr lang="en-US" sz="2800" b="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  <a:p>
            <a:pPr indent="0" fontAlgn="auto">
              <a:lnSpc>
                <a:spcPct val="150000"/>
              </a:lnSpc>
            </a:pPr>
            <a:r>
              <a:rPr lang="en-US" sz="28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06705" y="942340"/>
            <a:ext cx="11690350" cy="51574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 algn="l" fontAlgn="auto">
              <a:lnSpc>
                <a:spcPct val="150000"/>
              </a:lnSpc>
              <a:buClrTx/>
              <a:buSzTx/>
              <a:buFontTx/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(2)注意逻辑推理。     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句中的某些成语,初读时感觉没有使用错误,但根据前后文来仔细推理,就会发现成语使用错误。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例如:最近到沿海地区,虽只是浮光掠影地看看,但那里的变化,却给我留下了极深刻的印象。(“浮光掠影”指像水面的光和掠过的影子一样,一晃就消逝,形容印象不深刻。“浮光掠影”与“极深刻的印象”矛盾,故该成语使用有误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662305" y="1268095"/>
            <a:ext cx="10867390" cy="55899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 algn="ctr"/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ea typeface="微软雅黑" panose="020B0503020204020204" pitchFamily="34" charset="-122"/>
              </a:rPr>
              <a:t>(括号内的词与加点成语之间不合逻辑,不能使用)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ea typeface="微软雅黑" panose="020B0503020204020204" pitchFamily="34" charset="-122"/>
              </a:rPr>
              <a:t>①(灾害发生后)政府</a:t>
            </a:r>
            <a:r>
              <a:rPr lang="en-US" sz="2400" u="dotted" dirty="0">
                <a:solidFill>
                  <a:srgbClr val="000000"/>
                </a:solidFill>
                <a:uFillTx/>
                <a:ea typeface="微软雅黑" panose="020B0503020204020204" pitchFamily="34" charset="-122"/>
              </a:rPr>
              <a:t>防患未然</a:t>
            </a:r>
            <a:r>
              <a:rPr lang="en-US" sz="2400" b="0" dirty="0">
                <a:solidFill>
                  <a:srgbClr val="000000"/>
                </a:solidFill>
                <a:ea typeface="微软雅黑" panose="020B0503020204020204" pitchFamily="34" charset="-122"/>
              </a:rPr>
              <a:t>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ea typeface="微软雅黑" panose="020B0503020204020204" pitchFamily="34" charset="-122"/>
              </a:rPr>
              <a:t>②他的学说(内容充实),而且</a:t>
            </a:r>
            <a:r>
              <a:rPr lang="en-US" sz="2400" u="dotted" dirty="0">
                <a:solidFill>
                  <a:srgbClr val="000000"/>
                </a:solidFill>
                <a:uFillTx/>
                <a:ea typeface="微软雅黑" panose="020B0503020204020204" pitchFamily="34" charset="-122"/>
              </a:rPr>
              <a:t>闪烁其辞</a:t>
            </a:r>
            <a:r>
              <a:rPr lang="en-US" sz="2400" b="0" dirty="0">
                <a:solidFill>
                  <a:srgbClr val="000000"/>
                </a:solidFill>
                <a:ea typeface="微软雅黑" panose="020B0503020204020204" pitchFamily="34" charset="-122"/>
              </a:rPr>
              <a:t>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ea typeface="微软雅黑" panose="020B0503020204020204" pitchFamily="34" charset="-122"/>
              </a:rPr>
              <a:t>③领导者应当在问题(出现之时)就</a:t>
            </a:r>
            <a:r>
              <a:rPr lang="en-US" sz="2400" u="dotted" dirty="0">
                <a:solidFill>
                  <a:srgbClr val="000000"/>
                </a:solidFill>
                <a:uFillTx/>
                <a:ea typeface="微软雅黑" panose="020B0503020204020204" pitchFamily="34" charset="-122"/>
              </a:rPr>
              <a:t>未雨绸缪</a:t>
            </a:r>
            <a:r>
              <a:rPr lang="en-US" sz="2400" b="0" dirty="0">
                <a:solidFill>
                  <a:srgbClr val="000000"/>
                </a:solidFill>
                <a:ea typeface="微软雅黑" panose="020B0503020204020204" pitchFamily="34" charset="-122"/>
              </a:rPr>
              <a:t>。	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ea typeface="微软雅黑" panose="020B0503020204020204" pitchFamily="34" charset="-122"/>
              </a:rPr>
              <a:t>④他们应保持(密切关系),做好得</a:t>
            </a:r>
            <a:r>
              <a:rPr lang="en-US" sz="2400" u="dotted" dirty="0">
                <a:solidFill>
                  <a:srgbClr val="000000"/>
                </a:solidFill>
                <a:uFillTx/>
                <a:ea typeface="微软雅黑" panose="020B0503020204020204" pitchFamily="34" charset="-122"/>
              </a:rPr>
              <a:t>不可开交</a:t>
            </a:r>
            <a:r>
              <a:rPr lang="en-US" sz="2400" b="0" dirty="0">
                <a:solidFill>
                  <a:srgbClr val="000000"/>
                </a:solidFill>
                <a:ea typeface="微软雅黑" panose="020B0503020204020204" pitchFamily="34" charset="-122"/>
              </a:rPr>
              <a:t>的朋友。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  <a:ea typeface="微软雅黑" panose="020B0503020204020204" pitchFamily="34" charset="-122"/>
              </a:rPr>
              <a:t>⑤这位编辑(负总责任),审订文字他就</a:t>
            </a:r>
            <a:r>
              <a:rPr lang="en-US" sz="2400" u="dotted" dirty="0">
                <a:solidFill>
                  <a:srgbClr val="000000"/>
                </a:solidFill>
                <a:uFillTx/>
                <a:ea typeface="微软雅黑" panose="020B0503020204020204" pitchFamily="34" charset="-122"/>
              </a:rPr>
              <a:t>望尘莫及</a:t>
            </a:r>
            <a:r>
              <a:rPr lang="en-US" sz="2400" b="0" dirty="0">
                <a:solidFill>
                  <a:srgbClr val="000000"/>
                </a:solidFill>
                <a:ea typeface="微软雅黑" panose="020B0503020204020204" pitchFamily="34" charset="-122"/>
              </a:rPr>
              <a:t>了。</a:t>
            </a:r>
          </a:p>
        </p:txBody>
      </p:sp>
      <p:pic>
        <p:nvPicPr>
          <p:cNvPr id="2" name="知识清单.eps" descr="id:2147513961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4519930" y="890270"/>
            <a:ext cx="2015490" cy="513080"/>
          </a:xfrm>
          <a:prstGeom prst="rect">
            <a:avLst/>
          </a:prstGeom>
        </p:spPr>
      </p:pic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2275" y="1358900"/>
            <a:ext cx="10695305" cy="29908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l" rtl="0" latinLnBrk="1">
              <a:lnSpc>
                <a:spcPts val="4000"/>
              </a:lnSpc>
              <a:buClrTx/>
              <a:buSzTx/>
              <a:buFontTx/>
            </a:pPr>
            <a:r>
              <a:rPr lang="en-US" sz="2400" spc="18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       </a:t>
            </a:r>
          </a:p>
          <a:p>
            <a:pPr indent="0" algn="l" rtl="0" fontAlgn="auto">
              <a:lnSpc>
                <a:spcPct val="150000"/>
              </a:lnSpc>
              <a:buClrTx/>
              <a:buSzTx/>
              <a:buFontTx/>
            </a:pPr>
            <a:r>
              <a:rPr lang="en-US" sz="2400" spc="18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    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8.综合运用</a:t>
            </a:r>
          </a:p>
          <a:p>
            <a:pPr indent="0" algn="l" rtl="0" fontAlgn="auto" latinLnBrk="1">
              <a:lnSpc>
                <a:spcPct val="150000"/>
              </a:lnSpc>
              <a:buClrTx/>
              <a:buSzTx/>
              <a:buFontTx/>
            </a:pPr>
            <a:r>
              <a:rPr lang="en-US" sz="2400" dirty="0">
                <a:solidFill>
                  <a:srgbClr val="000000">
                    <a:alpha val="100000"/>
                  </a:srgbClr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0"/>
                <a:sym typeface="+mn-ea"/>
              </a:rPr>
              <a:t>      </a:t>
            </a:r>
            <a:r>
              <a:rPr lang="en-US" sz="2400" dirty="0">
                <a:latin typeface="Times New Roman" panose="02020603050405020304" pitchFamily="34" charset="0"/>
                <a:ea typeface="微软雅黑" panose="020B0503020204020204" pitchFamily="34" charset="-122"/>
                <a:sym typeface="+mn-ea"/>
              </a:rPr>
              <a:t>综合运用上述七个不同的角度,来解答成语题。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123565" y="488569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18135" y="857250"/>
            <a:ext cx="11510010" cy="527304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     (2022年全国乙卷)请在文中横线处填入恰当的成语。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那时,小镇上的人们和其他地方的人们一样,一律到照相馆留影。而且,小镇只有一家照相馆。照相而入“馆”,</a:t>
            </a:r>
            <a:r>
              <a:rPr lang="en-US" sz="2400" u="sng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　①　   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。这样的场所不大不小,半家常,半神秘,不单规模、形制上端庄含蓄,其幽暗也给人一种</a:t>
            </a:r>
            <a:r>
              <a:rPr lang="en-US" sz="2400" u="sng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②　 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的高贵感,牵动人心,令人神往。自上中学后,我曾和多位好友去照合影,进了这个面积不大的地方,交费、开票、整理衣服,然后坐到照相的凳子上,大家经常会发出这样的问话:我脸洗得干净吗?眼睛亮吗?牙齿露出来好,还是不露出来好?我们男孩平时不大在意的问题,照相的时候会一下子冒出来。不过没关系,旁边总会有别的人提醒:你脸上粘了个东西,你头发乱了,你牙上有韭菜。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　　　</a:t>
            </a:r>
          </a:p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      </a:t>
            </a:r>
          </a:p>
          <a:p>
            <a:pPr indent="0" fontAlgn="auto">
              <a:lnSpc>
                <a:spcPct val="150000"/>
              </a:lnSpc>
            </a:pPr>
            <a:endParaRPr 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  <a:sym typeface="+mn-ea"/>
            </a:endParaRPr>
          </a:p>
        </p:txBody>
      </p:sp>
      <p:pic>
        <p:nvPicPr>
          <p:cNvPr id="590" name="例18.eps" descr="id:2147514059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135" y="966470"/>
            <a:ext cx="875665" cy="283210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87680" y="997585"/>
            <a:ext cx="10607675" cy="35299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那时,小镇上的孩子们不可能有什么照相的条件,只得依赖照相馆来存放我们的青春、温情和期待。照完相,我们会依然惦记着这件事,甚至兴奋得晚上睡不着, </a:t>
            </a:r>
            <a:r>
              <a:rPr lang="en-US" sz="2400" u="sng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③　  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地想看到照片上的自己,等待在取相单上所标的“某月某日下午三点”或“某月某日上午十点半”那个时刻看到照片。在我的记忆中,取相片这件事从来没有出现过忘记或滞后的情况。照片即将从简陋的纸袋里抽出来的那一刻,我们高兴得狂跳不止。 </a:t>
            </a:r>
          </a:p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　　　</a:t>
            </a:r>
          </a:p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         </a:t>
            </a:r>
            <a:r>
              <a:rPr lang="en-US" sz="2400" u="sng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sym typeface="+mn-ea"/>
              </a:rPr>
              <a:t>①顺理成章</a:t>
            </a:r>
            <a:r>
              <a:rPr lang="en-US" sz="2400">
                <a:solidFill>
                  <a:srgbClr val="FF0000"/>
                </a:solidFill>
                <a:sym typeface="+mn-ea"/>
              </a:rPr>
              <a:t>         　      </a:t>
            </a:r>
            <a:r>
              <a:rPr lang="en-US" sz="2400" u="heavy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sym typeface="+mn-ea"/>
              </a:rPr>
              <a:t>②难以名状</a:t>
            </a:r>
            <a:r>
              <a:rPr lang="en-US" sz="2400">
                <a:solidFill>
                  <a:srgbClr val="FF0000"/>
                </a:solidFill>
                <a:sym typeface="+mn-ea"/>
              </a:rPr>
              <a:t>　        </a:t>
            </a:r>
            <a:r>
              <a:rPr lang="en-US" sz="2400" u="heavy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sym typeface="+mn-ea"/>
              </a:rPr>
              <a:t>③迫不及待</a:t>
            </a:r>
            <a:endParaRPr lang="en-US" sz="2400" b="0" u="heavy">
              <a:solidFill>
                <a:srgbClr val="FF0000"/>
              </a:solidFill>
              <a:uFill>
                <a:solidFill>
                  <a:schemeClr val="tx1"/>
                </a:solidFill>
              </a:uFill>
            </a:endParaRPr>
          </a:p>
          <a:p>
            <a:pPr indent="0"/>
            <a:endParaRPr 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  <a:sym typeface="+mn-ea"/>
            </a:endParaRPr>
          </a:p>
          <a:p>
            <a:pPr indent="0"/>
            <a:endParaRPr 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  <a:sym typeface="+mn-ea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867775" y="803910"/>
            <a:ext cx="2626995" cy="5251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/>
              <a:t>               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续表</a:t>
            </a:r>
          </a:p>
        </p:txBody>
      </p:sp>
      <p:graphicFrame>
        <p:nvGraphicFramePr>
          <p:cNvPr id="19" name="table 19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648335" y="1329055"/>
          <a:ext cx="10512425" cy="5236845"/>
        </p:xfrm>
        <a:graphic>
          <a:graphicData uri="http://schemas.openxmlformats.org/drawingml/2006/table">
            <a:tbl>
              <a:tblPr/>
              <a:tblGrid>
                <a:gridCol w="1529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71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11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5920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buClrTx/>
                        <a:buSzTx/>
                        <a:buFontTx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分类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buClrTx/>
                        <a:buSzTx/>
                        <a:buFontTx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举例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algn="ctr" rtl="0" eaLnBrk="0">
                        <a:lnSpc>
                          <a:spcPct val="100000"/>
                        </a:lnSpc>
                        <a:buClrTx/>
                        <a:buSzTx/>
                        <a:buFontTx/>
                      </a:pPr>
                      <a:endParaRPr lang="en-US" altLang="en-US" sz="2400" dirty="0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algn="ctr" rtl="0" eaLnBrk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</a:pPr>
                      <a:r>
                        <a:rPr lang="en-US" altLang="en-US" sz="2400" dirty="0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连词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buClrTx/>
                        <a:buSzTx/>
                        <a:buFontTx/>
                      </a:pPr>
                      <a:endParaRPr lang="en-US" altLang="en-US" sz="2400" dirty="0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algn="l" rtl="0" eaLnBrk="0">
                        <a:lnSpc>
                          <a:spcPct val="100000"/>
                        </a:lnSpc>
                        <a:buClrTx/>
                        <a:buSzTx/>
                        <a:buFontTx/>
                      </a:pPr>
                      <a:r>
                        <a:rPr lang="en-US" altLang="en-US" sz="2400" dirty="0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连接词 、短语或句子等各级语法单位的词 。有的连词只能连接某</a:t>
                      </a:r>
                      <a:r>
                        <a:rPr lang="en-US" altLang="en-US" sz="2400" spc="0" dirty="0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些语  </a:t>
                      </a:r>
                      <a:r>
                        <a:rPr lang="en-US" altLang="en-US" sz="2400" dirty="0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法单位,有的连词可以连接词以上的各级语法单</a:t>
                      </a:r>
                      <a:r>
                        <a:rPr lang="en-US" altLang="en-US" sz="2400" spc="0" dirty="0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位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eaLnBrk="0">
                        <a:lnSpc>
                          <a:spcPct val="100000"/>
                        </a:lnSpc>
                        <a:buClrTx/>
                        <a:buSzTx/>
                        <a:buFontTx/>
                      </a:pPr>
                      <a:endParaRPr lang="en-US" altLang="en-US" sz="2400" dirty="0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algn="ctr" rtl="0" eaLnBrk="0">
                        <a:lnSpc>
                          <a:spcPct val="100000"/>
                        </a:lnSpc>
                        <a:spcBef>
                          <a:spcPts val="5"/>
                        </a:spcBef>
                        <a:buClrTx/>
                        <a:buSzTx/>
                        <a:buFontTx/>
                      </a:pPr>
                      <a:r>
                        <a:rPr lang="en-US" altLang="en-US" sz="2400" dirty="0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和 、及 、以及 、不但 、而且 、因此 、于是 、但是 </a:t>
                      </a:r>
                      <a:r>
                        <a:rPr lang="en-US" altLang="en-US" sz="2400" spc="0" dirty="0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、然而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915">
                <a:tc>
                  <a:txBody>
                    <a:bodyPr/>
                    <a:lstStyle/>
                    <a:p>
                      <a:pPr algn="ctr" rtl="0" eaLnBrk="0">
                        <a:lnSpc>
                          <a:spcPct val="100000"/>
                        </a:lnSpc>
                        <a:buClrTx/>
                        <a:buSzTx/>
                        <a:buFontTx/>
                      </a:pPr>
                      <a:endParaRPr lang="en-US" altLang="en-US" sz="2400" dirty="0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algn="ctr" rtl="0" eaLnBrk="0">
                        <a:lnSpc>
                          <a:spcPct val="100000"/>
                        </a:lnSpc>
                        <a:buClrTx/>
                        <a:buSzTx/>
                        <a:buFontTx/>
                      </a:pPr>
                      <a:r>
                        <a:rPr lang="en-US" altLang="en-US" sz="2400" dirty="0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助词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buClrTx/>
                        <a:buSzTx/>
                        <a:buFontTx/>
                      </a:pPr>
                      <a:endParaRPr lang="en-US" altLang="en-US" sz="2400" dirty="0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algn="l" rtl="0" eaLnBrk="0">
                        <a:lnSpc>
                          <a:spcPct val="100000"/>
                        </a:lnSpc>
                        <a:spcBef>
                          <a:spcPts val="5"/>
                        </a:spcBef>
                        <a:buClrTx/>
                        <a:buSzTx/>
                        <a:buFontTx/>
                      </a:pPr>
                      <a:r>
                        <a:rPr lang="en-US" altLang="en-US" sz="2400" dirty="0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附在词 、短语 、句子后面起辅助</a:t>
                      </a:r>
                      <a:r>
                        <a:rPr lang="en-US" altLang="en-US" sz="2400" spc="0" dirty="0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作用的词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eaLnBrk="0">
                        <a:lnSpc>
                          <a:spcPct val="100000"/>
                        </a:lnSpc>
                        <a:buClrTx/>
                        <a:buSzTx/>
                        <a:buFontTx/>
                      </a:pPr>
                      <a:endParaRPr lang="en-US" altLang="en-US" sz="2400" dirty="0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algn="ctr" rtl="0" eaLnBrk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</a:pPr>
                      <a:r>
                        <a:rPr lang="en-US" altLang="en-US" sz="2400" dirty="0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的</a:t>
                      </a:r>
                      <a:r>
                        <a:rPr lang="en-US" altLang="en-US" sz="2400" spc="0" dirty="0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、地 、得 、了 、着 、过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915">
                <a:tc>
                  <a:txBody>
                    <a:bodyPr/>
                    <a:lstStyle/>
                    <a:p>
                      <a:pPr algn="ctr" rtl="0" eaLnBrk="0">
                        <a:lnSpc>
                          <a:spcPct val="100000"/>
                        </a:lnSpc>
                        <a:buClrTx/>
                        <a:buSzTx/>
                        <a:buFontTx/>
                      </a:pPr>
                      <a:endParaRPr lang="en-US" altLang="en-US" sz="2400" dirty="0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algn="ctr" rtl="0" eaLnBrk="0">
                        <a:lnSpc>
                          <a:spcPct val="100000"/>
                        </a:lnSpc>
                        <a:buClrTx/>
                        <a:buSzTx/>
                        <a:buFontTx/>
                      </a:pPr>
                      <a:r>
                        <a:rPr lang="en-US" altLang="en-US" sz="2400" dirty="0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叹词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buClrTx/>
                        <a:buSzTx/>
                        <a:buFontTx/>
                      </a:pPr>
                      <a:endParaRPr lang="en-US" altLang="en-US" sz="2400" dirty="0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algn="l" rtl="0" eaLnBrk="0">
                        <a:lnSpc>
                          <a:spcPct val="100000"/>
                        </a:lnSpc>
                        <a:spcBef>
                          <a:spcPts val="5"/>
                        </a:spcBef>
                        <a:buClrTx/>
                        <a:buSzTx/>
                        <a:buFontTx/>
                      </a:pPr>
                      <a:r>
                        <a:rPr lang="en-US" altLang="en-US" sz="2400" dirty="0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表示感叹 、呼唤 、应答的词,独立性很强,常常可以独立</a:t>
                      </a:r>
                      <a:r>
                        <a:rPr lang="en-US" altLang="en-US" sz="2400" spc="0" dirty="0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成句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eaLnBrk="0">
                        <a:lnSpc>
                          <a:spcPct val="100000"/>
                        </a:lnSpc>
                        <a:buClrTx/>
                        <a:buSzTx/>
                        <a:buFontTx/>
                      </a:pPr>
                      <a:endParaRPr lang="en-US" altLang="en-US" sz="2400" dirty="0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algn="ctr" rtl="0" eaLnBrk="0">
                        <a:lnSpc>
                          <a:spcPct val="100000"/>
                        </a:lnSpc>
                        <a:spcBef>
                          <a:spcPts val="5"/>
                        </a:spcBef>
                        <a:buClrTx/>
                        <a:buSzTx/>
                        <a:buFontTx/>
                      </a:pPr>
                      <a:r>
                        <a:rPr lang="en-US" altLang="en-US" sz="2400" dirty="0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哈 、哼 、唉 </a:t>
                      </a:r>
                      <a:r>
                        <a:rPr lang="en-US" altLang="en-US" sz="2400" spc="0" dirty="0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、嗯 、喂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6295">
                <a:tc>
                  <a:txBody>
                    <a:bodyPr/>
                    <a:lstStyle/>
                    <a:p>
                      <a:pPr algn="ctr" rtl="0" eaLnBrk="0">
                        <a:lnSpc>
                          <a:spcPct val="100000"/>
                        </a:lnSpc>
                        <a:buClrTx/>
                        <a:buSzTx/>
                        <a:buFontTx/>
                      </a:pPr>
                      <a:endParaRPr lang="en-US" altLang="en-US" sz="2400" dirty="0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algn="ctr" rtl="0" eaLnBrk="0">
                        <a:lnSpc>
                          <a:spcPct val="100000"/>
                        </a:lnSpc>
                        <a:spcBef>
                          <a:spcPts val="5"/>
                        </a:spcBef>
                        <a:buClrTx/>
                        <a:buSzTx/>
                        <a:buFontTx/>
                      </a:pPr>
                      <a:r>
                        <a:rPr lang="en-US" altLang="en-US" sz="2400" dirty="0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拟声词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buClrTx/>
                        <a:buSzTx/>
                        <a:buFontTx/>
                      </a:pPr>
                      <a:endParaRPr lang="en-US" altLang="en-US" sz="2400" dirty="0">
                        <a:latin typeface="等线" panose="02010600030101010101" charset="-122"/>
                        <a:ea typeface="等线" panose="02010600030101010101" charset="-122"/>
                      </a:endParaRPr>
                    </a:p>
                    <a:p>
                      <a:pPr algn="l" rtl="0" eaLnBrk="0">
                        <a:lnSpc>
                          <a:spcPct val="100000"/>
                        </a:lnSpc>
                        <a:spcBef>
                          <a:spcPts val="5"/>
                        </a:spcBef>
                        <a:buClrTx/>
                        <a:buSzTx/>
                        <a:buFontTx/>
                      </a:pPr>
                      <a:r>
                        <a:rPr lang="en-US" altLang="en-US" sz="2400" dirty="0">
                          <a:latin typeface="等线" panose="02010600030101010101" charset="-122"/>
                          <a:ea typeface="等线" panose="02010600030101010101" charset="-122"/>
                        </a:rPr>
                        <a:t>模拟声音的词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eaLnBrk="0">
                        <a:lnSpc>
                          <a:spcPct val="100000"/>
                        </a:lnSpc>
                        <a:buClrTx/>
                        <a:buSzTx/>
                        <a:buFontTx/>
                      </a:pPr>
                      <a:endParaRPr lang="en-US" altLang="en-US" sz="2400" dirty="0"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algn="ctr" rtl="0" eaLnBrk="0">
                        <a:lnSpc>
                          <a:spcPct val="100000"/>
                        </a:lnSpc>
                        <a:spcBef>
                          <a:spcPts val="5"/>
                        </a:spcBef>
                        <a:buClrTx/>
                        <a:buSzTx/>
                        <a:buFontTx/>
                      </a:pPr>
                      <a:r>
                        <a:rPr lang="en-US" altLang="en-US" sz="2400" dirty="0"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哇 、砰 、叮当 、稀里哗啦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73380" y="1132205"/>
            <a:ext cx="10986770" cy="47504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lvl="0" indent="0" fontAlgn="auto">
              <a:lnSpc>
                <a:spcPct val="150000"/>
              </a:lnSpc>
              <a:buNone/>
            </a:pPr>
            <a:r>
              <a:rPr lang="en-US" sz="2400" b="0">
                <a:solidFill>
                  <a:srgbClr val="FF0000"/>
                </a:solidFill>
              </a:rPr>
              <a:t>【解析</a:t>
            </a:r>
            <a:r>
              <a:rPr lang="en-US" sz="2400">
                <a:solidFill>
                  <a:srgbClr val="FF0000"/>
                </a:solidFill>
                <a:sym typeface="+mn-ea"/>
              </a:rPr>
              <a:t>】第①空,前面说“小镇上的人们和其他地方的人们一样,一律到照相馆留影”,而且“小镇只有一家照相馆”,那么照相而入“馆”是一件很自然、很正常的事。故可填“顺理成章”,意思是指某种情况合乎情理,自然产生某种结果。第②空,此处是对照相馆的感受,前面说它“神秘”“端庄含蓄”,所填成语要形容“幽暗”带来的“高贵感”,这些感觉是很难用语言清楚地表达出来的,故可填“难以名状”,意思是难以形容、描述。第③空,此处写照完相之后等待取相片的感受,前面有“依然惦记着这件事,甚至兴奋得晚上睡不着”,说明“我”对此很兴奋,想要早点看到自己的照片,故可填“迫不及待”,意思是急迫得不能再等待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18135" y="857250"/>
            <a:ext cx="11367135" cy="558482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     (2021年全国甲卷改编)依次填入文中横线上的词语,全都恰当的一项是(　　)。</a:t>
            </a:r>
          </a:p>
          <a:p>
            <a:pPr indent="0" fontAlgn="auto">
              <a:lnSpc>
                <a:spcPct val="12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  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新学期到来,我校推出一门全新的通识课“家常菜”,受到广大师生的关注和好评。过去,学校的劳动教育课程非常少,而且多是</a:t>
            </a:r>
            <a:r>
              <a:rPr lang="en-US" sz="2400" u="sng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　　　  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,很难培养学生的劳动意识和习惯。“家常菜”这门课找到了学生们感兴趣的切入点,学习难度不大,门槛不高,却能让学生</a:t>
            </a:r>
            <a:r>
              <a:rPr lang="en-US" sz="2400" u="sng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     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。 </a:t>
            </a:r>
          </a:p>
          <a:p>
            <a:pPr indent="0" fontAlgn="auto">
              <a:lnSpc>
                <a:spcPct val="120000"/>
              </a:lnSpc>
            </a:pP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  一道家常菜,通常承载着劳动者在幕后的辛勤付出。择菜、洗菜、切菜,准备配料并着手烹饪。通过</a:t>
            </a:r>
            <a:r>
              <a:rPr lang="en-US" sz="2400" u="sng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　　　　 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,学生们不仅能够提升厨艺,还能真正体会到做菜的辛苦和乐趣,增加对食物的敬畏和感情,从而减少食物浪费,进一步养成</a:t>
            </a:r>
            <a:r>
              <a:rPr lang="en-US" sz="2400" u="sng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　　　　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的生活作风。期末考核时,学生的“作品”会摆在食堂的专门窗口,供师生们品鉴,这又会给学生带来满满的成就感。</a:t>
            </a:r>
          </a:p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A.纸上谈兵　　　受益匪浅         自己动手	勤俭节约</a:t>
            </a:r>
          </a:p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B.形同虚设	        受益匪浅         身体力行	吃苦耐劳</a:t>
            </a:r>
          </a:p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C.形同虚设	        不虚此行         自己动手	吃苦耐劳</a:t>
            </a:r>
          </a:p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D.纸上谈兵	        不虚此行         身体力行	勤俭节约 </a:t>
            </a:r>
          </a:p>
          <a:p>
            <a:pPr indent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       　　　　　　　　　　　　　　　　　　　　 </a:t>
            </a:r>
          </a:p>
          <a:p>
            <a:pPr indent="0"/>
            <a:endParaRPr 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  <a:sym typeface="+mn-ea"/>
            </a:endParaRPr>
          </a:p>
        </p:txBody>
      </p:sp>
      <p:pic>
        <p:nvPicPr>
          <p:cNvPr id="591" name="例19.eps" descr="id:2147514066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73405" y="976630"/>
            <a:ext cx="596265" cy="274955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10708005" y="857250"/>
            <a:ext cx="2946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FF0000"/>
                </a:solidFill>
                <a:sym typeface="+mn-ea"/>
              </a:rPr>
              <a:t>A</a:t>
            </a:r>
            <a:endParaRPr lang="en-US" altLang="en-US" sz="2400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73380" y="1237615"/>
            <a:ext cx="11051540" cy="48875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 fontAlgn="auto">
              <a:lnSpc>
                <a:spcPct val="150000"/>
              </a:lnSpc>
            </a:pPr>
            <a:r>
              <a:rPr lang="en-US" sz="2400" b="0">
                <a:solidFill>
                  <a:srgbClr val="FF0000"/>
                </a:solidFill>
              </a:rPr>
              <a:t> 【</a:t>
            </a:r>
            <a:r>
              <a:rPr lang="zh-CN" altLang="en-US" sz="2400" b="0">
                <a:solidFill>
                  <a:srgbClr val="FF0000"/>
                </a:solidFill>
              </a:rPr>
              <a:t>解析</a:t>
            </a:r>
            <a:r>
              <a:rPr lang="en-US" sz="2400">
                <a:solidFill>
                  <a:srgbClr val="FF0000"/>
                </a:solidFill>
                <a:sym typeface="+mn-ea"/>
              </a:rPr>
              <a:t>】 </a:t>
            </a:r>
            <a:r>
              <a:rPr lang="en-US" sz="2400" b="0">
                <a:solidFill>
                  <a:srgbClr val="FF0000"/>
                </a:solidFill>
              </a:rPr>
              <a:t>纸上谈兵:在文字上谈用兵策略,比喻不联系实际情况,空发议论。形同虚设:形式上虽有,却不起作用,如同没有一样。第一空指课程多流于书面理论而没有实际操作,故选“纸上谈兵”。受益匪浅:得到不少教益和启发。不虚此行:没有白来这一趟,表示某次行动收获很大。第二空指学生能从课程中获得很大好处,但不局限于“此行”,故选“受益匪浅”。自己动手:亲自动手去做。身体力行:亲身体验,努力实行。第三空强调的是学生能够自己动手操作,故选“自己动手”。勤俭节约:形容工作勤劳,生活节俭。吃苦耐劳:能经受艰苦和劳累。根据前文“减少食物浪费”可知,第四空强调的是“节约”,故选“勤俭节约”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split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4_BD#3de1bbd86.fixed?vbadefaultcenterpage=1&amp;parentnodeid=62da1db03"/>
          <p:cNvSpPr/>
          <p:nvPr/>
        </p:nvSpPr>
        <p:spPr>
          <a:xfrm>
            <a:off x="-201295" y="2725420"/>
            <a:ext cx="6891020" cy="789940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marL="1806575" algn="l" rtl="0" eaLnBrk="0">
              <a:lnSpc>
                <a:spcPct val="91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  <a:sym typeface="+mn-ea"/>
                <a:hlinkClick r:id="rId3" action="ppaction://hlinksldjump"/>
              </a:rPr>
              <a:t>学习任务1:正确辨析并填写成语</a:t>
            </a:r>
            <a:endParaRPr lang="en-US" sz="4000" dirty="0"/>
          </a:p>
        </p:txBody>
      </p:sp>
    </p:spTree>
  </p:cSld>
  <p:clrMapOvr>
    <a:masterClrMapping/>
  </p:clrMapOvr>
  <p:transition>
    <p:split dir="in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6ef907d1-0aa6-43e8-b6c1-92c4234c8fe5"/>
  <p:tag name="COMMONDATA" val="eyJoZGlkIjoiMzdlZWUyOGQzM2RiNDY5ODA3MmYyMGM2NmJiOWJjM2E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UNIT_PLACING_PICTURE_USER_VIEWPORT" val="{&quot;height&quot;:808,&quot;width&quot;:3174}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6879389a-43e8-465d-899e-5ec6d229babc}"/>
  <p:tag name="TABLE_ENDDRAG_ORIGIN_RECT" val="872*216"/>
  <p:tag name="TABLE_ENDDRAG_RECT" val="39*202*872*216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39f76f11-94e0-46b5-8a21-e5a42c1d01fe}"/>
  <p:tag name="TABLE_ENDDRAG_ORIGIN_RECT" val="806*336"/>
  <p:tag name="TABLE_ENDDRAG_RECT" val="98*137*806*33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bb8dca94-157c-4214-b9cd-8d69192f63df}"/>
  <p:tag name="TABLE_ENDDRAG_ORIGIN_RECT" val="872*349"/>
  <p:tag name="TABLE_ENDDRAG_RECT" val="53*166*872*349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bb8dca94-157c-4214-b9cd-8d69192f63df}"/>
  <p:tag name="TABLE_ENDDRAG_ORIGIN_RECT" val="872*349"/>
  <p:tag name="TABLE_ENDDRAG_RECT" val="53*166*872*349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e5dde8eb-15cc-42b1-ba60-fee8410c1a30}"/>
  <p:tag name="TABLE_ENDDRAG_ORIGIN_RECT" val="827*412"/>
  <p:tag name="TABLE_ENDDRAG_RECT" val="51*104*827*41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教学课件制作 QQ 425673604">
  <a:themeElements>
    <a:clrScheme name="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00"/>
      </a:hlink>
      <a:folHlink>
        <a:srgbClr val="0000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  <a:extLst>
      <a:ext uri="{D81B5157-A7B6-4480-A006-42BB1BC3E7BB}">
        <wpsdc:hlinkScheme xmlns="" xmlns:wpsdc="http://www.wps.cn/officeDocument/2017/drawingmlCustomData" underline="false"/>
      </a:ext>
    </a:extLst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4818</Words>
  <Application>Microsoft Office PowerPoint</Application>
  <PresentationFormat>宽屏</PresentationFormat>
  <Paragraphs>491</Paragraphs>
  <Slides>83</Slides>
  <Notes>35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83</vt:i4>
      </vt:variant>
    </vt:vector>
  </HeadingPairs>
  <TitlesOfParts>
    <vt:vector size="94" baseType="lpstr">
      <vt:lpstr>NEU-BZ-S92</vt:lpstr>
      <vt:lpstr>等线</vt:lpstr>
      <vt:lpstr>方正书宋_GBK</vt:lpstr>
      <vt:lpstr>楷体</vt:lpstr>
      <vt:lpstr>宋体</vt:lpstr>
      <vt:lpstr>微软雅黑</vt:lpstr>
      <vt:lpstr>微软雅黑</vt:lpstr>
      <vt:lpstr>Arial</vt:lpstr>
      <vt:lpstr>Calibri</vt:lpstr>
      <vt:lpstr>Times New Roman</vt:lpstr>
      <vt:lpstr>教学课件制作 QQ 425673604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启明合心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教学课件制作服务</dc:title>
  <dc:subject>QQ 425673604</dc:subject>
  <dc:creator>QQ 425673604</dc:creator>
  <cp:lastModifiedBy>振 群</cp:lastModifiedBy>
  <cp:revision>40</cp:revision>
  <dcterms:created xsi:type="dcterms:W3CDTF">2022-01-06T09:00:00Z</dcterms:created>
  <dcterms:modified xsi:type="dcterms:W3CDTF">2023-11-06T15:15:05Z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mmondata">
    <vt:lpwstr>eyJoZGlkIjoiYjNmNjIyMGRkN2M2ZmMzN2RkZThlNWRlYjM2YTNmOWQifQ==</vt:lpwstr>
  </property>
  <property fmtid="{D5CDD505-2E9C-101B-9397-08002B2CF9AE}" pid="3" name="ICV">
    <vt:lpwstr>415B84CC4C6749FBB8AFE04414FCC760</vt:lpwstr>
  </property>
  <property fmtid="{D5CDD505-2E9C-101B-9397-08002B2CF9AE}" pid="4" name="KSOProductBuildVer">
    <vt:lpwstr>2052-11.1.0.13703</vt:lpwstr>
  </property>
</Properties>
</file>