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9"/>
  </p:notesMasterIdLst>
  <p:sldIdLst>
    <p:sldId id="256" r:id="rId2"/>
    <p:sldId id="257" r:id="rId3"/>
    <p:sldId id="258" r:id="rId4"/>
    <p:sldId id="260" r:id="rId5"/>
    <p:sldId id="324" r:id="rId6"/>
    <p:sldId id="325" r:id="rId7"/>
    <p:sldId id="651" r:id="rId8"/>
    <p:sldId id="343" r:id="rId9"/>
    <p:sldId id="326" r:id="rId10"/>
    <p:sldId id="361" r:id="rId11"/>
    <p:sldId id="327" r:id="rId12"/>
    <p:sldId id="344" r:id="rId13"/>
    <p:sldId id="345" r:id="rId14"/>
    <p:sldId id="363" r:id="rId15"/>
    <p:sldId id="346" r:id="rId16"/>
    <p:sldId id="347" r:id="rId17"/>
    <p:sldId id="365" r:id="rId18"/>
    <p:sldId id="348" r:id="rId19"/>
    <p:sldId id="349" r:id="rId20"/>
    <p:sldId id="350" r:id="rId21"/>
    <p:sldId id="652" r:id="rId22"/>
    <p:sldId id="366" r:id="rId23"/>
    <p:sldId id="653" r:id="rId24"/>
    <p:sldId id="351" r:id="rId25"/>
    <p:sldId id="654" r:id="rId26"/>
    <p:sldId id="329" r:id="rId27"/>
    <p:sldId id="352" r:id="rId28"/>
    <p:sldId id="353" r:id="rId29"/>
    <p:sldId id="354" r:id="rId30"/>
    <p:sldId id="355" r:id="rId31"/>
    <p:sldId id="356" r:id="rId32"/>
    <p:sldId id="367" r:id="rId33"/>
    <p:sldId id="357" r:id="rId34"/>
    <p:sldId id="369" r:id="rId35"/>
    <p:sldId id="370" r:id="rId36"/>
    <p:sldId id="371" r:id="rId37"/>
    <p:sldId id="377" r:id="rId38"/>
    <p:sldId id="378" r:id="rId39"/>
    <p:sldId id="372" r:id="rId40"/>
    <p:sldId id="373" r:id="rId41"/>
    <p:sldId id="374" r:id="rId42"/>
    <p:sldId id="375" r:id="rId43"/>
    <p:sldId id="376" r:id="rId44"/>
    <p:sldId id="379" r:id="rId45"/>
    <p:sldId id="380" r:id="rId46"/>
    <p:sldId id="381" r:id="rId47"/>
    <p:sldId id="382" r:id="rId48"/>
    <p:sldId id="565" r:id="rId49"/>
    <p:sldId id="384" r:id="rId50"/>
    <p:sldId id="383" r:id="rId51"/>
    <p:sldId id="385" r:id="rId52"/>
    <p:sldId id="386" r:id="rId53"/>
    <p:sldId id="387" r:id="rId54"/>
    <p:sldId id="388" r:id="rId55"/>
    <p:sldId id="389" r:id="rId56"/>
    <p:sldId id="390" r:id="rId57"/>
    <p:sldId id="391" r:id="rId58"/>
    <p:sldId id="393" r:id="rId59"/>
    <p:sldId id="394" r:id="rId60"/>
    <p:sldId id="395" r:id="rId61"/>
    <p:sldId id="396" r:id="rId62"/>
    <p:sldId id="397" r:id="rId63"/>
    <p:sldId id="463" r:id="rId64"/>
    <p:sldId id="464" r:id="rId65"/>
    <p:sldId id="465" r:id="rId66"/>
    <p:sldId id="466" r:id="rId67"/>
    <p:sldId id="481" r:id="rId68"/>
    <p:sldId id="482" r:id="rId69"/>
    <p:sldId id="483" r:id="rId70"/>
    <p:sldId id="484" r:id="rId71"/>
    <p:sldId id="485" r:id="rId72"/>
    <p:sldId id="486" r:id="rId73"/>
    <p:sldId id="487" r:id="rId74"/>
    <p:sldId id="488" r:id="rId75"/>
    <p:sldId id="489" r:id="rId76"/>
    <p:sldId id="490" r:id="rId77"/>
    <p:sldId id="491" r:id="rId78"/>
    <p:sldId id="495" r:id="rId79"/>
    <p:sldId id="493" r:id="rId80"/>
    <p:sldId id="494" r:id="rId81"/>
    <p:sldId id="496" r:id="rId82"/>
    <p:sldId id="497" r:id="rId83"/>
    <p:sldId id="498" r:id="rId84"/>
    <p:sldId id="499" r:id="rId85"/>
    <p:sldId id="500" r:id="rId86"/>
    <p:sldId id="501" r:id="rId87"/>
    <p:sldId id="502" r:id="rId88"/>
    <p:sldId id="503" r:id="rId89"/>
    <p:sldId id="504" r:id="rId90"/>
    <p:sldId id="511" r:id="rId91"/>
    <p:sldId id="507" r:id="rId92"/>
    <p:sldId id="513" r:id="rId93"/>
    <p:sldId id="514" r:id="rId94"/>
    <p:sldId id="515" r:id="rId95"/>
    <p:sldId id="516" r:id="rId96"/>
    <p:sldId id="517" r:id="rId97"/>
    <p:sldId id="282" r:id="rId98"/>
  </p:sldIdLst>
  <p:sldSz cx="12192000" cy="6858000"/>
  <p:notesSz cx="6858000" cy="12192000"/>
  <p:custDataLst>
    <p:tags r:id="rId100"/>
  </p:custDataLst>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1" userDrawn="1">
          <p15:clr>
            <a:srgbClr val="A4A3A4"/>
          </p15:clr>
        </p15:guide>
        <p15:guide id="2" pos="389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AAF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81" autoAdjust="0"/>
    <p:restoredTop sz="87068" autoAdjust="0"/>
  </p:normalViewPr>
  <p:slideViewPr>
    <p:cSldViewPr snapToGrid="0" snapToObjects="1" showGuides="1">
      <p:cViewPr varScale="1">
        <p:scale>
          <a:sx n="77" d="100"/>
          <a:sy n="77" d="100"/>
        </p:scale>
        <p:origin x="1266" y="96"/>
      </p:cViewPr>
      <p:guideLst>
        <p:guide orient="horz" pos="2221"/>
        <p:guide pos="389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slide" Target="../slides/slide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stretch>
            <a:fillRect/>
          </a:stretch>
        </p:blipFill>
        <p:spPr>
          <a:xfrm>
            <a:off x="861695" y="847725"/>
            <a:ext cx="969010" cy="491490"/>
          </a:xfrm>
          <a:prstGeom prst="rect">
            <a:avLst/>
          </a:prstGeom>
        </p:spPr>
      </p:pic>
      <p:pic>
        <p:nvPicPr>
          <p:cNvPr id="7" name="图片 6" descr="背景.png"/>
          <p:cNvPicPr>
            <a:picLocks noChangeAspect="1"/>
          </p:cNvPicPr>
          <p:nvPr userDrawn="1"/>
        </p:nvPicPr>
        <p:blipFill>
          <a:blip r:embed="rId3"/>
          <a:stretch>
            <a:fillRect/>
          </a:stretch>
        </p:blipFill>
        <p:spPr>
          <a:xfrm>
            <a:off x="0" y="0"/>
            <a:ext cx="12192000" cy="6858000"/>
          </a:xfrm>
          <a:prstGeom prst="rect">
            <a:avLst/>
          </a:prstGeom>
        </p:spPr>
      </p:pic>
      <p:sp>
        <p:nvSpPr>
          <p:cNvPr id="8"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高考第一轮复习</a:t>
            </a:r>
            <a:endParaRPr lang="en-US" sz="36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rId4" action="ppaction://hlinksldjump"/>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微软雅黑" panose="020B0503020204020204" pitchFamily="34" charset="-122"/>
                <a:ea typeface="微软雅黑" panose="020B0503020204020204" pitchFamily="34" charset="-122"/>
                <a:cs typeface="微软雅黑" panose="020B0503020204020204" pitchFamily="34" charset="-120"/>
              </a:rPr>
              <a:t>目录</a:t>
            </a:r>
            <a:endParaRPr lang="en-US" sz="2000" dirty="0"/>
          </a:p>
        </p:txBody>
      </p:sp>
      <p:pic>
        <p:nvPicPr>
          <p:cNvPr id="5" name="MasterShapeName?linknodeid=" descr="preencoded.png"/>
          <p:cNvPicPr>
            <a:picLocks noChangeAspect="1"/>
          </p:cNvPicPr>
          <p:nvPr/>
        </p:nvPicPr>
        <p:blipFill>
          <a:blip r:embed="rId5"/>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Arial" panose="020B0604020202020204" pitchFamily="34" charset="0"/>
                <a:ea typeface="Arial" panose="020B0604020202020204" pitchFamily="34" charset="-122"/>
                <a:cs typeface="Arial" panose="020B0604020202020204" pitchFamily="34" charset="-120"/>
              </a:rPr>
              <a:t>‹#›</a:t>
            </a:fld>
            <a:endParaRPr lang="en-US" sz="20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3.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notesSlide" Target="../notesSlides/notesSlide3.xml"/><Relationship Id="rId7" Type="http://schemas.openxmlformats.org/officeDocument/2006/relationships/slide" Target="slide1.xml"/><Relationship Id="rId2" Type="http://schemas.openxmlformats.org/officeDocument/2006/relationships/slideLayout" Target="../slideLayouts/slideLayout5.xml"/><Relationship Id="rId1" Type="http://schemas.openxmlformats.org/officeDocument/2006/relationships/tags" Target="../tags/tag2.xml"/><Relationship Id="rId6" Type="http://schemas.openxmlformats.org/officeDocument/2006/relationships/slide" Target="slide4.xml"/><Relationship Id="rId5" Type="http://schemas.openxmlformats.org/officeDocument/2006/relationships/image" Target="../media/image11.png"/><Relationship Id="rId4" Type="http://schemas.openxmlformats.org/officeDocument/2006/relationships/image" Target="../media/image10.png"/></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3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3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4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4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4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3.xml"/><Relationship Id="rId1" Type="http://schemas.openxmlformats.org/officeDocument/2006/relationships/tags" Target="../tags/tag4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5.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7.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8.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9.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0.xml"/></Relationships>
</file>

<file path=ppt/slides/_rels/slide5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51.xml"/></Relationships>
</file>

<file path=ppt/slides/_rels/slide5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52.xml"/></Relationships>
</file>

<file path=ppt/slides/_rels/slide5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53.xml"/></Relationships>
</file>

<file path=ppt/slides/_rels/slide5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54.xml"/></Relationships>
</file>

<file path=ppt/slides/_rels/slide5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55.xml"/></Relationships>
</file>

<file path=ppt/slides/_rels/slide5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5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57.xml"/></Relationships>
</file>

<file path=ppt/slides/_rels/slide6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58.xml"/></Relationships>
</file>

<file path=ppt/slides/_rels/slide6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59.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0.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1.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2.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3.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4.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5.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tags" Target="../tags/tag4.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8.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1.xml"/></Relationships>
</file>

<file path=ppt/slides/_rels/slide7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72.xml"/></Relationships>
</file>

<file path=ppt/slides/_rels/slide7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7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74.xml"/></Relationships>
</file>

<file path=ppt/slides/_rels/slide7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75.xml"/></Relationships>
</file>

<file path=ppt/slides/_rels/slide7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7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77.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8.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9.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0.xml"/></Relationships>
</file>

<file path=ppt/slides/_rels/slide8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81.xml"/></Relationships>
</file>

<file path=ppt/slides/_rels/slide8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82.xml"/></Relationships>
</file>

<file path=ppt/slides/_rels/slide8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83.xml"/></Relationships>
</file>

<file path=ppt/slides/_rels/slide8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84.xml"/></Relationships>
</file>

<file path=ppt/slides/_rels/slide8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8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6.xml"/></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7.xml"/></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8.xml"/></Relationships>
</file>

<file path=ppt/slides/_rels/slide9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89.xml"/></Relationships>
</file>

<file path=ppt/slides/_rels/slide9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90.xml"/></Relationships>
</file>

<file path=ppt/slides/_rels/slide9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91.xml"/></Relationships>
</file>

<file path=ppt/slides/_rels/slide9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tags" Target="../tags/tag92.xml"/></Relationships>
</file>

<file path=ppt/slides/_rels/slide97.xml.rels><?xml version="1.0" encoding="UTF-8" standalone="yes"?>
<Relationships xmlns="http://schemas.openxmlformats.org/package/2006/relationships"><Relationship Id="rId3" Type="http://schemas.openxmlformats.org/officeDocument/2006/relationships/hyperlink" Target="https://zh.qunzhen.info/weizhuanxiangjia/"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pli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1037590"/>
            <a:ext cx="10725150" cy="564578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4" name="表格 3"/>
          <p:cNvGraphicFramePr/>
          <p:nvPr>
            <p:custDataLst>
              <p:tags r:id="rId1"/>
            </p:custDataLst>
          </p:nvPr>
        </p:nvGraphicFramePr>
        <p:xfrm>
          <a:off x="670560" y="1652905"/>
          <a:ext cx="10606405" cy="4632960"/>
        </p:xfrm>
        <a:graphic>
          <a:graphicData uri="http://schemas.openxmlformats.org/drawingml/2006/table">
            <a:tbl>
              <a:tblPr/>
              <a:tblGrid>
                <a:gridCol w="862965">
                  <a:extLst>
                    <a:ext uri="{9D8B030D-6E8A-4147-A177-3AD203B41FA5}">
                      <a16:colId xmlns:a16="http://schemas.microsoft.com/office/drawing/2014/main" val="20000"/>
                    </a:ext>
                  </a:extLst>
                </a:gridCol>
                <a:gridCol w="3580765">
                  <a:extLst>
                    <a:ext uri="{9D8B030D-6E8A-4147-A177-3AD203B41FA5}">
                      <a16:colId xmlns:a16="http://schemas.microsoft.com/office/drawing/2014/main" val="20001"/>
                    </a:ext>
                  </a:extLst>
                </a:gridCol>
                <a:gridCol w="1181735">
                  <a:extLst>
                    <a:ext uri="{9D8B030D-6E8A-4147-A177-3AD203B41FA5}">
                      <a16:colId xmlns:a16="http://schemas.microsoft.com/office/drawing/2014/main" val="20002"/>
                    </a:ext>
                  </a:extLst>
                </a:gridCol>
                <a:gridCol w="4980940">
                  <a:extLst>
                    <a:ext uri="{9D8B030D-6E8A-4147-A177-3AD203B41FA5}">
                      <a16:colId xmlns:a16="http://schemas.microsoft.com/office/drawing/2014/main" val="20003"/>
                    </a:ext>
                  </a:extLst>
                </a:gridCol>
              </a:tblGrid>
              <a:tr h="304800">
                <a:tc>
                  <a:txBody>
                    <a:bodyPr/>
                    <a:lstStyle/>
                    <a:p>
                      <a:pPr indent="0" algn="ctr">
                        <a:buNone/>
                      </a:pPr>
                      <a:r>
                        <a:rPr lang="en-US" sz="2400" b="1">
                          <a:solidFill>
                            <a:srgbClr val="000000"/>
                          </a:solidFill>
                          <a:latin typeface="NEU-BZ-S92" charset="0"/>
                          <a:cs typeface="NEU-BZ-S92" charset="0"/>
                        </a:rPr>
                        <a:t>名称</a:t>
                      </a:r>
                      <a:endParaRPr lang="en-US" altLang="en-US" sz="2400" b="1">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NEU-BZ-S92" charset="0"/>
                          <a:cs typeface="NEU-BZ-S92" charset="0"/>
                        </a:rPr>
                        <a:t>说明</a:t>
                      </a:r>
                      <a:endParaRPr lang="en-US" altLang="en-US" sz="2400" b="1">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NEU-BZ-S92" charset="0"/>
                          <a:cs typeface="NEU-BZ-S92" charset="0"/>
                        </a:rPr>
                        <a:t>符号</a:t>
                      </a:r>
                      <a:endParaRPr lang="en-US" altLang="en-US" sz="2400" b="1">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NEU-BZ-S92" charset="0"/>
                          <a:cs typeface="NEU-BZ-S92" charset="0"/>
                        </a:rPr>
                        <a:t>举例</a:t>
                      </a:r>
                      <a:endParaRPr lang="en-US" altLang="en-US" sz="2400" b="1">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28800">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NEU-BZ-S92" charset="0"/>
                        </a:rPr>
                        <a:t>宾语</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宾语表示动作支配的对象,表示动作行为的对象、结果、处所、工具等。常由名词、代词充当。</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NEU-BZ-S92" charset="0"/>
                        </a:rPr>
                        <a:t>   </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None/>
                      </a:pPr>
                      <a:r>
                        <a:rPr lang="en-US" sz="1600" b="0">
                          <a:solidFill>
                            <a:srgbClr val="000000"/>
                          </a:solidFill>
                          <a:latin typeface="等线" panose="02010600030101010101" charset="-122"/>
                          <a:ea typeface="等线" panose="02010600030101010101" charset="-122"/>
                          <a:cs typeface="等线" panose="02010600030101010101" charset="-122"/>
                        </a:rPr>
                        <a:t>　　 </a:t>
                      </a: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我们家盖了</a:t>
                      </a:r>
                      <a:r>
                        <a:rPr lang="en-US" sz="2400" b="0" u="wavy">
                          <a:solidFill>
                            <a:srgbClr val="000000"/>
                          </a:solidFill>
                          <a:uFill>
                            <a:solidFill>
                              <a:srgbClr val="000000"/>
                            </a:solidFill>
                          </a:uFill>
                          <a:latin typeface="等线" panose="02010600030101010101" charset="-122"/>
                          <a:ea typeface="等线" panose="02010600030101010101" charset="-122"/>
                          <a:cs typeface="等线" panose="02010600030101010101" charset="-122"/>
                        </a:rPr>
                        <a:t>新房子</a:t>
                      </a: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a:t>
                      </a:r>
                    </a:p>
                    <a:p>
                      <a:pPr indent="0">
                        <a:buNone/>
                      </a:pP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    孩子们都非常喜欢</a:t>
                      </a:r>
                      <a:r>
                        <a:rPr lang="en-US" sz="2400" b="0" u="wavy">
                          <a:solidFill>
                            <a:srgbClr val="000000"/>
                          </a:solidFill>
                          <a:uFill>
                            <a:solidFill>
                              <a:srgbClr val="000000"/>
                            </a:solidFill>
                          </a:uFill>
                          <a:latin typeface="等线" panose="02010600030101010101" charset="-122"/>
                          <a:ea typeface="等线" panose="02010600030101010101" charset="-122"/>
                          <a:cs typeface="等线" panose="02010600030101010101" charset="-122"/>
                        </a:rPr>
                        <a:t>他</a:t>
                      </a: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a:t>
                      </a:r>
                    </a:p>
                    <a:p>
                      <a:pPr indent="0">
                        <a:buNone/>
                      </a:pP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    小伙伴们兴高采烈地登上</a:t>
                      </a:r>
                      <a:r>
                        <a:rPr lang="en-US" sz="2400" b="0" u="wavy">
                          <a:solidFill>
                            <a:srgbClr val="000000"/>
                          </a:solidFill>
                          <a:uFill>
                            <a:solidFill>
                              <a:srgbClr val="000000"/>
                            </a:solidFill>
                          </a:uFill>
                          <a:latin typeface="等线" panose="02010600030101010101" charset="-122"/>
                          <a:ea typeface="等线" panose="02010600030101010101" charset="-122"/>
                          <a:cs typeface="等线" panose="02010600030101010101" charset="-122"/>
                        </a:rPr>
                        <a:t>飞机</a:t>
                      </a: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38400">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NEU-BZ-S92" charset="0"/>
                        </a:rPr>
                        <a:t>定语</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定语是句子中名词中心语前面的修饰成分,说明事物的性质、状态,或限定事物的领属、质料、数量等。常由形容词、数量词、名词、代词充当。</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600" b="0">
                          <a:solidFill>
                            <a:srgbClr val="000000"/>
                          </a:solidFill>
                          <a:latin typeface="等线" panose="02010600030101010101" charset="-122"/>
                          <a:ea typeface="等线" panose="02010600030101010101" charset="-122"/>
                          <a:cs typeface="等线" panose="02010600030101010101" charset="-122"/>
                        </a:rPr>
                        <a:t>　  </a:t>
                      </a:r>
                      <a:r>
                        <a:rPr lang="en-US" sz="2400" b="0">
                          <a:solidFill>
                            <a:srgbClr val="000000"/>
                          </a:solidFill>
                          <a:latin typeface="等线" panose="02010600030101010101" charset="-122"/>
                          <a:ea typeface="等线" panose="02010600030101010101" charset="-122"/>
                          <a:cs typeface="等线" panose="02010600030101010101" charset="-122"/>
                        </a:rPr>
                        <a:t>大地像(一个)(五彩缤纷)的世界。</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(暖和)的阳光照着(平静)的湖水。</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(我国)的文化博大精深。</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7" name="文本框 16"/>
          <p:cNvSpPr txBox="1"/>
          <p:nvPr>
            <p:custDataLst>
              <p:tags r:id="rId2"/>
            </p:custDataLst>
          </p:nvPr>
        </p:nvSpPr>
        <p:spPr>
          <a:xfrm>
            <a:off x="9457690" y="1153795"/>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续表</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6"/>
          <p:cNvSpPr txBox="1"/>
          <p:nvPr/>
        </p:nvSpPr>
        <p:spPr>
          <a:xfrm>
            <a:off x="5106670" y="1566545"/>
            <a:ext cx="1303655" cy="1533525"/>
          </a:xfrm>
          <a:prstGeom prst="rect">
            <a:avLst/>
          </a:prstGeom>
          <a:noFill/>
        </p:spPr>
        <p:txBody>
          <a:bodyPr wrap="square" rtlCol="0">
            <a:noAutofit/>
          </a:bodyPr>
          <a:lstStyle/>
          <a:p>
            <a:r>
              <a:rPr lang="zh-CN" altLang="en-US" sz="9600" u="wavy">
                <a:solidFill>
                  <a:schemeClr val="tx1"/>
                </a:solidFill>
                <a:uFillTx/>
              </a:rPr>
              <a:t> </a:t>
            </a:r>
            <a:r>
              <a:rPr lang="en-US" altLang="zh-CN" sz="9600" u="wavy">
                <a:solidFill>
                  <a:schemeClr val="tx1"/>
                </a:solidFill>
                <a:uFillTx/>
              </a:rPr>
              <a:t> </a:t>
            </a:r>
            <a:r>
              <a:rPr lang="en-US" altLang="zh-CN" sz="4400" u="wavy">
                <a:solidFill>
                  <a:schemeClr val="tx1"/>
                </a:solidFill>
                <a:uFillTx/>
              </a:rPr>
              <a:t> </a:t>
            </a:r>
            <a:r>
              <a:rPr lang="en-US" altLang="zh-CN" u="wavy">
                <a:solidFill>
                  <a:schemeClr val="tx1"/>
                </a:solidFill>
                <a:uFillTx/>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 calcmode="lin" valueType="num">
                                      <p:cBhvr additive="base">
                                        <p:cTn id="19"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7" grpId="0"/>
      <p:bldP spid="7"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custDataLst>
              <p:tags r:id="rId1"/>
            </p:custDataLst>
          </p:nvPr>
        </p:nvGraphicFramePr>
        <p:xfrm>
          <a:off x="375285" y="1193800"/>
          <a:ext cx="11205845" cy="5189220"/>
        </p:xfrm>
        <a:graphic>
          <a:graphicData uri="http://schemas.openxmlformats.org/drawingml/2006/table">
            <a:tbl>
              <a:tblPr/>
              <a:tblGrid>
                <a:gridCol w="923290">
                  <a:extLst>
                    <a:ext uri="{9D8B030D-6E8A-4147-A177-3AD203B41FA5}">
                      <a16:colId xmlns:a16="http://schemas.microsoft.com/office/drawing/2014/main" val="20000"/>
                    </a:ext>
                  </a:extLst>
                </a:gridCol>
                <a:gridCol w="4337050">
                  <a:extLst>
                    <a:ext uri="{9D8B030D-6E8A-4147-A177-3AD203B41FA5}">
                      <a16:colId xmlns:a16="http://schemas.microsoft.com/office/drawing/2014/main" val="20001"/>
                    </a:ext>
                  </a:extLst>
                </a:gridCol>
                <a:gridCol w="996950">
                  <a:extLst>
                    <a:ext uri="{9D8B030D-6E8A-4147-A177-3AD203B41FA5}">
                      <a16:colId xmlns:a16="http://schemas.microsoft.com/office/drawing/2014/main" val="20002"/>
                    </a:ext>
                  </a:extLst>
                </a:gridCol>
                <a:gridCol w="4948555">
                  <a:extLst>
                    <a:ext uri="{9D8B030D-6E8A-4147-A177-3AD203B41FA5}">
                      <a16:colId xmlns:a16="http://schemas.microsoft.com/office/drawing/2014/main" val="20003"/>
                    </a:ext>
                  </a:extLst>
                </a:gridCol>
              </a:tblGrid>
              <a:tr h="370840">
                <a:tc>
                  <a:txBody>
                    <a:bodyPr/>
                    <a:lstStyle/>
                    <a:p>
                      <a:pPr indent="0" algn="ctr">
                        <a:buNone/>
                      </a:pPr>
                      <a:r>
                        <a:rPr lang="en-US" sz="2400" b="1">
                          <a:solidFill>
                            <a:srgbClr val="000000"/>
                          </a:solidFill>
                          <a:latin typeface="NEU-BZ-S92" charset="0"/>
                          <a:cs typeface="NEU-BZ-S92" charset="0"/>
                        </a:rPr>
                        <a:t>名称</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NEU-BZ-S92" charset="0"/>
                          <a:cs typeface="NEU-BZ-S92" charset="0"/>
                        </a:rPr>
                        <a:t>说明</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NEU-BZ-S92" charset="0"/>
                          <a:cs typeface="NEU-BZ-S92" charset="0"/>
                        </a:rPr>
                        <a:t>符号</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NEU-BZ-S92" charset="0"/>
                          <a:cs typeface="NEU-BZ-S92" charset="0"/>
                        </a:rPr>
                        <a:t>举例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52930">
                <a:tc>
                  <a:txBody>
                    <a:bodyPr/>
                    <a:lstStyle/>
                    <a:p>
                      <a:pPr algn="ctr">
                        <a:buClrTx/>
                        <a:buSzTx/>
                        <a:buFontTx/>
                        <a:buNone/>
                      </a:pPr>
                      <a:r>
                        <a:rPr lang="en-US" sz="2400">
                          <a:solidFill>
                            <a:srgbClr val="000000"/>
                          </a:solidFill>
                          <a:latin typeface="等线" panose="02010600030101010101" charset="-122"/>
                          <a:ea typeface="等线" panose="02010600030101010101" charset="-122"/>
                          <a:cs typeface="NEU-BZ-S92" charset="0"/>
                        </a:rPr>
                        <a:t>状语</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a:solidFill>
                            <a:srgbClr val="000000"/>
                          </a:solidFill>
                          <a:latin typeface="等线" panose="02010600030101010101" charset="-122"/>
                          <a:ea typeface="等线" panose="02010600030101010101" charset="-122"/>
                          <a:cs typeface="等线" panose="02010600030101010101" charset="-122"/>
                        </a:rPr>
                        <a:t>　　状语是句子中动词或形容词中心语前面的修饰成分,表示动作行为的方式、状态、时间、处所、条件、程度等。常由副词、形容词充当。</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altLang="en-US" sz="2400">
                          <a:solidFill>
                            <a:srgbClr val="000000"/>
                          </a:solidFill>
                          <a:latin typeface="等线" panose="02010600030101010101" charset="-122"/>
                          <a:ea typeface="等线" panose="02010600030101010101" charset="-122"/>
                          <a:cs typeface="NEU-BZ-S92" charset="0"/>
                        </a:rPr>
                        <a:t>【</a:t>
                      </a:r>
                      <a:r>
                        <a:rPr lang="en-US" sz="2400">
                          <a:solidFill>
                            <a:srgbClr val="000000"/>
                          </a:solidFill>
                          <a:latin typeface="等线" panose="02010600030101010101" charset="-122"/>
                          <a:ea typeface="等线" panose="02010600030101010101" charset="-122"/>
                          <a:cs typeface="NEU-BZ-S92" charset="0"/>
                        </a:rPr>
                        <a:t>　</a:t>
                      </a:r>
                      <a:r>
                        <a:rPr lang="zh-CN" altLang="en-US" sz="2400">
                          <a:solidFill>
                            <a:srgbClr val="000000"/>
                          </a:solidFill>
                          <a:latin typeface="等线" panose="02010600030101010101" charset="-122"/>
                          <a:ea typeface="等线" panose="02010600030101010101" charset="-122"/>
                          <a:cs typeface="NEU-BZ-S92" charset="0"/>
                        </a:rPr>
                        <a:t>】</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a:solidFill>
                            <a:srgbClr val="000000"/>
                          </a:solidFill>
                          <a:uFill>
                            <a:solidFill>
                              <a:srgbClr val="000000"/>
                            </a:solidFill>
                          </a:uFill>
                          <a:latin typeface="等线" panose="02010600030101010101" charset="-122"/>
                          <a:ea typeface="等线" panose="02010600030101010101" charset="-122"/>
                          <a:cs typeface="等线" panose="02010600030101010101" charset="-122"/>
                        </a:rPr>
                        <a:t>     歌声[把王老师]带入深沉的回忆。</a:t>
                      </a:r>
                    </a:p>
                    <a:p>
                      <a:pPr algn="l">
                        <a:buClrTx/>
                        <a:buSzTx/>
                        <a:buFontTx/>
                        <a:buNone/>
                      </a:pPr>
                      <a:r>
                        <a:rPr lang="en-US" sz="2400">
                          <a:solidFill>
                            <a:srgbClr val="000000"/>
                          </a:solidFill>
                          <a:uFill>
                            <a:solidFill>
                              <a:srgbClr val="000000"/>
                            </a:solidFill>
                          </a:uFill>
                          <a:latin typeface="等线" panose="02010600030101010101" charset="-122"/>
                          <a:ea typeface="等线" panose="02010600030101010101" charset="-122"/>
                          <a:cs typeface="等线" panose="02010600030101010101" charset="-122"/>
                        </a:rPr>
                        <a:t>     画眉[在树林边][婉转]地歌唱。</a:t>
                      </a:r>
                    </a:p>
                    <a:p>
                      <a:pPr algn="l">
                        <a:buClrTx/>
                        <a:buSzTx/>
                        <a:buFontTx/>
                        <a:buNone/>
                      </a:pPr>
                      <a:r>
                        <a:rPr lang="en-US" sz="2400">
                          <a:solidFill>
                            <a:srgbClr val="000000"/>
                          </a:solidFill>
                          <a:uFill>
                            <a:solidFill>
                              <a:srgbClr val="000000"/>
                            </a:solidFill>
                          </a:uFill>
                          <a:latin typeface="等线" panose="02010600030101010101" charset="-122"/>
                          <a:ea typeface="等线" panose="02010600030101010101" charset="-122"/>
                          <a:cs typeface="等线" panose="02010600030101010101" charset="-122"/>
                        </a:rPr>
                        <a:t>     天气[非常]晴朗。</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53565">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NEU-BZ-S92" charset="0"/>
                        </a:rPr>
                        <a:t>补语</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补语是动词或形容词后面的</a:t>
                      </a:r>
                      <a:r>
                        <a:rPr lang="en-US" sz="2400">
                          <a:solidFill>
                            <a:srgbClr val="000000"/>
                          </a:solidFill>
                          <a:latin typeface="等线" panose="02010600030101010101" charset="-122"/>
                          <a:ea typeface="等线" panose="02010600030101010101" charset="-122"/>
                          <a:cs typeface="等线" panose="02010600030101010101" charset="-122"/>
                        </a:rPr>
                        <a:t>补充成分,补充说明动作行为的情况、结果、处所、数量、时间等。常由形容词、数量词、趋</a:t>
                      </a:r>
                      <a:r>
                        <a:rPr lang="en-US" sz="2400" b="0">
                          <a:solidFill>
                            <a:srgbClr val="000000"/>
                          </a:solidFill>
                          <a:latin typeface="等线" panose="02010600030101010101" charset="-122"/>
                          <a:ea typeface="等线" panose="02010600030101010101" charset="-122"/>
                          <a:cs typeface="等线" panose="02010600030101010101" charset="-122"/>
                        </a:rPr>
                        <a:t>向动词、介宾短语充当。</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0">
                          <a:solidFill>
                            <a:srgbClr val="000000"/>
                          </a:solidFill>
                          <a:latin typeface="等线" panose="02010600030101010101" charset="-122"/>
                          <a:ea typeface="等线" panose="02010600030101010101" charset="-122"/>
                          <a:cs typeface="等线" panose="02010600030101010101" charset="-122"/>
                        </a:rPr>
                        <a:t>&lt;　&gt;</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　    她哭&lt;红&gt;了双眼。</a:t>
                      </a:r>
                    </a:p>
                    <a:p>
                      <a:pPr algn="l">
                        <a:buClrTx/>
                        <a:buSzTx/>
                        <a:buFontTx/>
                        <a:buNone/>
                      </a:pP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      他高兴得&lt;眼泪都流出来了&gt;。 </a:t>
                      </a:r>
                    </a:p>
                    <a:p>
                      <a:pPr algn="l">
                        <a:buClrTx/>
                        <a:buSzTx/>
                        <a:buFontTx/>
                        <a:buNone/>
                      </a:pP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      她又在衣袋里摸了&lt;半天&gt;。</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11885">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NEU-BZ-S92" charset="0"/>
                        </a:rPr>
                        <a:t>备注</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句子成分关系的顺序,一般是:(青青)的麦苗　[悄悄]地　抽　&lt;出&gt;了(嫩绿)的叶子。　　                               定语    主语　  状语　谓语　补语　定语     </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宾语</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3"/>
                  </a:ext>
                </a:extLst>
              </a:tr>
            </a:tbl>
          </a:graphicData>
        </a:graphic>
      </p:graphicFrame>
      <p:sp>
        <p:nvSpPr>
          <p:cNvPr id="100" name="文本框 99"/>
          <p:cNvSpPr txBox="1"/>
          <p:nvPr/>
        </p:nvSpPr>
        <p:spPr>
          <a:xfrm>
            <a:off x="9813290" y="788035"/>
            <a:ext cx="1565275" cy="523875"/>
          </a:xfrm>
          <a:prstGeom prst="rect">
            <a:avLst/>
          </a:prstGeom>
          <a:noFill/>
          <a:ln w="9525">
            <a:noFill/>
          </a:ln>
        </p:spPr>
        <p:txBody>
          <a:bodyPr>
            <a:noAutofit/>
          </a:bodyPr>
          <a:lstStyle/>
          <a:p>
            <a:pPr indent="0" algn="r"/>
            <a:r>
              <a:rPr lang="en-US" sz="2400" b="1">
                <a:solidFill>
                  <a:srgbClr val="000000"/>
                </a:solidFill>
                <a:latin typeface="方正黑体_GBK" charset="0"/>
                <a:cs typeface="方正书宋_GBK" charset="0"/>
              </a:rPr>
              <a:t>(</a:t>
            </a:r>
            <a:r>
              <a:rPr lang="zh-CN" sz="2400" b="1">
                <a:solidFill>
                  <a:srgbClr val="000000"/>
                </a:solidFill>
                <a:cs typeface="方正黑体_GBK" charset="0"/>
              </a:rPr>
              <a:t>续表</a:t>
            </a:r>
            <a:r>
              <a:rPr lang="en-US" sz="2400" b="1">
                <a:solidFill>
                  <a:srgbClr val="000000"/>
                </a:solidFill>
                <a:latin typeface="方正黑体_GBK" charset="0"/>
                <a:cs typeface="方正书宋_GBK" charset="0"/>
              </a:rPr>
              <a:t>)</a:t>
            </a:r>
            <a:endParaRPr lang="en-US" altLang="en-US" sz="2400" b="1">
              <a:solidFill>
                <a:srgbClr val="000000"/>
              </a:solidFill>
              <a:latin typeface="方正黑体_GBK" charset="0"/>
              <a:cs typeface="方正书宋_GBK"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0725150" cy="564578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487680" y="913130"/>
            <a:ext cx="5080000" cy="5031105"/>
          </a:xfrm>
          <a:prstGeom prst="rect">
            <a:avLst/>
          </a:prstGeom>
          <a:noFill/>
          <a:ln w="9525">
            <a:noFill/>
          </a:ln>
        </p:spPr>
        <p:txBody>
          <a:bodyPr>
            <a:noAutofit/>
          </a:bodyPr>
          <a:lstStyle/>
          <a:p>
            <a:pPr indent="0"/>
            <a:r>
              <a:rPr 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a:t>
            </a:r>
            <a:r>
              <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复杂单句构成</a:t>
            </a:r>
          </a:p>
        </p:txBody>
      </p:sp>
      <p:graphicFrame>
        <p:nvGraphicFramePr>
          <p:cNvPr id="6" name="表格 5"/>
          <p:cNvGraphicFramePr/>
          <p:nvPr>
            <p:custDataLst>
              <p:tags r:id="rId1"/>
            </p:custDataLst>
          </p:nvPr>
        </p:nvGraphicFramePr>
        <p:xfrm>
          <a:off x="546735" y="1492885"/>
          <a:ext cx="11416665" cy="4603115"/>
        </p:xfrm>
        <a:graphic>
          <a:graphicData uri="http://schemas.openxmlformats.org/drawingml/2006/table">
            <a:tbl>
              <a:tblPr/>
              <a:tblGrid>
                <a:gridCol w="1731645">
                  <a:extLst>
                    <a:ext uri="{9D8B030D-6E8A-4147-A177-3AD203B41FA5}">
                      <a16:colId xmlns:a16="http://schemas.microsoft.com/office/drawing/2014/main" val="20000"/>
                    </a:ext>
                  </a:extLst>
                </a:gridCol>
                <a:gridCol w="9685020">
                  <a:extLst>
                    <a:ext uri="{9D8B030D-6E8A-4147-A177-3AD203B41FA5}">
                      <a16:colId xmlns:a16="http://schemas.microsoft.com/office/drawing/2014/main" val="20001"/>
                    </a:ext>
                  </a:extLst>
                </a:gridCol>
              </a:tblGrid>
              <a:tr h="330200">
                <a:tc>
                  <a:txBody>
                    <a:bodyPr/>
                    <a:lstStyle/>
                    <a:p>
                      <a:pPr algn="ctr">
                        <a:buClrTx/>
                        <a:buSzTx/>
                        <a:buFontTx/>
                        <a:buNone/>
                      </a:pPr>
                      <a:r>
                        <a:rPr lang="en-US" sz="2400" b="1">
                          <a:solidFill>
                            <a:srgbClr val="000000"/>
                          </a:solidFill>
                          <a:latin typeface="NEU-BZ-S92" charset="0"/>
                          <a:cs typeface="NEU-BZ-S92" charset="0"/>
                        </a:rPr>
                        <a:t>构成</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举例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06575">
                <a:tc>
                  <a:txBody>
                    <a:bodyPr/>
                    <a:lstStyle/>
                    <a:p>
                      <a:pPr algn="l">
                        <a:buClrTx/>
                        <a:buSzTx/>
                        <a:buFontTx/>
                        <a:buNone/>
                      </a:pPr>
                      <a:r>
                        <a:rPr lang="en-US" sz="2000" b="0">
                          <a:solidFill>
                            <a:srgbClr val="000000"/>
                          </a:solidFill>
                          <a:latin typeface="等线" panose="02010600030101010101" charset="-122"/>
                          <a:ea typeface="等线" panose="02010600030101010101" charset="-122"/>
                          <a:cs typeface="NEU-BZ-S92" charset="0"/>
                        </a:rPr>
                        <a:t>单句的主干由短语或复杂短语来充当</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白求恩同志毫不利己专门利人的精神‖鼓舞着我们。(主语由复杂的偏正短语充当)　　   </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他们‖是世界上一切伟大人民的优秀之花。(宾语由复杂的偏正短语充当)　　</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马克思‖认为知识是进行斗争和为无产阶级解放事业服务的手段。(宾语由复杂的主谓短语充当)</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04950">
                <a:tc>
                  <a:txBody>
                    <a:bodyPr/>
                    <a:lstStyle/>
                    <a:p>
                      <a:pPr algn="l">
                        <a:buClrTx/>
                        <a:buSzTx/>
                        <a:buFontTx/>
                        <a:buNone/>
                      </a:pPr>
                      <a:r>
                        <a:rPr lang="en-US" sz="2000" b="0">
                          <a:solidFill>
                            <a:srgbClr val="000000"/>
                          </a:solidFill>
                          <a:latin typeface="等线" panose="02010600030101010101" charset="-122"/>
                          <a:ea typeface="等线" panose="02010600030101010101" charset="-122"/>
                          <a:cs typeface="NEU-BZ-S92" charset="0"/>
                        </a:rPr>
                        <a:t>将单句的附加成分复杂化</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鲁迅是(在文化战线上),(代表全民族的大多数),(向着敌人冲锋陷阵)的(最正确、最勇敢、最坚决、最忠实、最热忱)的(空前)的(民族)英雄。(定语比较复杂)　</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a:t>
                      </a:r>
                      <a:r>
                        <a:rPr lang="zh-CN" altLang="en-US" sz="2000" b="0">
                          <a:solidFill>
                            <a:srgbClr val="000000"/>
                          </a:solidFill>
                          <a:latin typeface="等线" panose="02010600030101010101" charset="-122"/>
                          <a:ea typeface="等线" panose="02010600030101010101" charset="-122"/>
                          <a:cs typeface="等线" panose="02010600030101010101" charset="-122"/>
                        </a:rPr>
                        <a:t>【</a:t>
                      </a:r>
                      <a:r>
                        <a:rPr lang="en-US" sz="2000" b="0">
                          <a:solidFill>
                            <a:srgbClr val="000000"/>
                          </a:solidFill>
                          <a:latin typeface="等线" panose="02010600030101010101" charset="-122"/>
                          <a:ea typeface="等线" panose="02010600030101010101" charset="-122"/>
                          <a:cs typeface="等线" panose="02010600030101010101" charset="-122"/>
                        </a:rPr>
                        <a:t>根据毛主席的指示</a:t>
                      </a:r>
                      <a:r>
                        <a:rPr lang="zh-CN" altLang="en-US" sz="2000" b="0">
                          <a:solidFill>
                            <a:srgbClr val="000000"/>
                          </a:solidFill>
                          <a:latin typeface="等线" panose="02010600030101010101" charset="-122"/>
                          <a:ea typeface="等线" panose="02010600030101010101" charset="-122"/>
                          <a:cs typeface="等线" panose="02010600030101010101" charset="-122"/>
                        </a:rPr>
                        <a:t>】</a:t>
                      </a:r>
                      <a:r>
                        <a:rPr lang="en-US" sz="2000" b="0">
                          <a:solidFill>
                            <a:srgbClr val="000000"/>
                          </a:solidFill>
                          <a:latin typeface="等线" panose="02010600030101010101" charset="-122"/>
                          <a:ea typeface="等线" panose="02010600030101010101" charset="-122"/>
                          <a:cs typeface="等线" panose="02010600030101010101" charset="-122"/>
                        </a:rPr>
                        <a:t>,周恩来同志</a:t>
                      </a:r>
                      <a:r>
                        <a:rPr lang="zh-CN" altLang="en-US" sz="2000" b="0">
                          <a:solidFill>
                            <a:srgbClr val="000000"/>
                          </a:solidFill>
                          <a:latin typeface="等线" panose="02010600030101010101" charset="-122"/>
                          <a:ea typeface="等线" panose="02010600030101010101" charset="-122"/>
                          <a:cs typeface="等线" panose="02010600030101010101" charset="-122"/>
                        </a:rPr>
                        <a:t>【</a:t>
                      </a:r>
                      <a:r>
                        <a:rPr lang="en-US" sz="2000" b="0">
                          <a:solidFill>
                            <a:srgbClr val="000000"/>
                          </a:solidFill>
                          <a:latin typeface="等线" panose="02010600030101010101" charset="-122"/>
                          <a:ea typeface="等线" panose="02010600030101010101" charset="-122"/>
                          <a:cs typeface="等线" panose="02010600030101010101" charset="-122"/>
                        </a:rPr>
                        <a:t>在1964年和1975年</a:t>
                      </a:r>
                      <a:r>
                        <a:rPr lang="zh-CN" altLang="en-US" sz="2000" b="0">
                          <a:solidFill>
                            <a:srgbClr val="000000"/>
                          </a:solidFill>
                          <a:latin typeface="等线" panose="02010600030101010101" charset="-122"/>
                          <a:ea typeface="等线" panose="02010600030101010101" charset="-122"/>
                          <a:cs typeface="等线" panose="02010600030101010101" charset="-122"/>
                        </a:rPr>
                        <a:t>】，【</a:t>
                      </a:r>
                      <a:r>
                        <a:rPr lang="en-US" sz="2000" b="0">
                          <a:solidFill>
                            <a:srgbClr val="000000"/>
                          </a:solidFill>
                          <a:latin typeface="等线" panose="02010600030101010101" charset="-122"/>
                          <a:ea typeface="等线" panose="02010600030101010101" charset="-122"/>
                          <a:cs typeface="等线" panose="02010600030101010101" charset="-122"/>
                        </a:rPr>
                        <a:t>向全国人民代表大会</a:t>
                      </a:r>
                      <a:r>
                        <a:rPr lang="zh-CN" altLang="en-US" sz="2000" b="0">
                          <a:solidFill>
                            <a:srgbClr val="000000"/>
                          </a:solidFill>
                          <a:latin typeface="等线" panose="02010600030101010101" charset="-122"/>
                          <a:ea typeface="等线" panose="02010600030101010101" charset="-122"/>
                          <a:cs typeface="等线" panose="02010600030101010101" charset="-122"/>
                        </a:rPr>
                        <a:t>】</a:t>
                      </a:r>
                      <a:r>
                        <a:rPr lang="en-US" sz="2000" b="0">
                          <a:solidFill>
                            <a:srgbClr val="000000"/>
                          </a:solidFill>
                          <a:latin typeface="等线" panose="02010600030101010101" charset="-122"/>
                          <a:ea typeface="等线" panose="02010600030101010101" charset="-122"/>
                          <a:cs typeface="等线" panose="02010600030101010101" charset="-122"/>
                        </a:rPr>
                        <a:t>提出了一个宏伟的规划。(状语比较复杂)</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25830">
                <a:tc>
                  <a:txBody>
                    <a:bodyPr/>
                    <a:lstStyle/>
                    <a:p>
                      <a:pPr algn="l">
                        <a:buClrTx/>
                        <a:buSzTx/>
                        <a:buFontTx/>
                        <a:buNone/>
                      </a:pPr>
                      <a:r>
                        <a:rPr lang="en-US" sz="2000" b="0">
                          <a:solidFill>
                            <a:srgbClr val="000000"/>
                          </a:solidFill>
                          <a:latin typeface="等线" panose="02010600030101010101" charset="-122"/>
                          <a:ea typeface="等线" panose="02010600030101010101" charset="-122"/>
                          <a:cs typeface="NEU-BZ-S92" charset="0"/>
                        </a:rPr>
                        <a:t>由复句结构充当句子成分</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我‖相信,雷锋精神不仅给我们指明了正确的生活道路,而且增强了我们同一切旧思想、旧习惯坚决斗争的勇气。(宾语由复句充当)</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61010" y="842645"/>
            <a:ext cx="5080000" cy="5031105"/>
          </a:xfrm>
          <a:prstGeom prst="rect">
            <a:avLst/>
          </a:prstGeom>
          <a:noFill/>
          <a:ln w="9525">
            <a:noFill/>
          </a:ln>
        </p:spPr>
        <p:txBody>
          <a:bodyPr>
            <a:noAutofit/>
          </a:bodyPr>
          <a:lstStyle/>
          <a:p>
            <a:pPr indent="0"/>
            <a:r>
              <a:rPr 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(3)</a:t>
            </a:r>
            <a:r>
              <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六种特殊单句</a:t>
            </a:r>
          </a:p>
        </p:txBody>
      </p:sp>
      <p:graphicFrame>
        <p:nvGraphicFramePr>
          <p:cNvPr id="5" name="表格 4"/>
          <p:cNvGraphicFramePr/>
          <p:nvPr>
            <p:custDataLst>
              <p:tags r:id="rId1"/>
            </p:custDataLst>
          </p:nvPr>
        </p:nvGraphicFramePr>
        <p:xfrm>
          <a:off x="461010" y="1482725"/>
          <a:ext cx="10955655" cy="5293360"/>
        </p:xfrm>
        <a:graphic>
          <a:graphicData uri="http://schemas.openxmlformats.org/drawingml/2006/table">
            <a:tbl>
              <a:tblPr/>
              <a:tblGrid>
                <a:gridCol w="1632585">
                  <a:extLst>
                    <a:ext uri="{9D8B030D-6E8A-4147-A177-3AD203B41FA5}">
                      <a16:colId xmlns:a16="http://schemas.microsoft.com/office/drawing/2014/main" val="20000"/>
                    </a:ext>
                  </a:extLst>
                </a:gridCol>
                <a:gridCol w="5073650">
                  <a:extLst>
                    <a:ext uri="{9D8B030D-6E8A-4147-A177-3AD203B41FA5}">
                      <a16:colId xmlns:a16="http://schemas.microsoft.com/office/drawing/2014/main" val="20001"/>
                    </a:ext>
                  </a:extLst>
                </a:gridCol>
                <a:gridCol w="4249420">
                  <a:extLst>
                    <a:ext uri="{9D8B030D-6E8A-4147-A177-3AD203B41FA5}">
                      <a16:colId xmlns:a16="http://schemas.microsoft.com/office/drawing/2014/main" val="20002"/>
                    </a:ext>
                  </a:extLst>
                </a:gridCol>
              </a:tblGrid>
              <a:tr h="365760">
                <a:tc>
                  <a:txBody>
                    <a:bodyPr/>
                    <a:lstStyle/>
                    <a:p>
                      <a:pPr algn="ctr">
                        <a:buClrTx/>
                        <a:buSzTx/>
                        <a:buFontTx/>
                        <a:buNone/>
                      </a:pPr>
                      <a:r>
                        <a:rPr lang="en-US" sz="2400" b="1">
                          <a:solidFill>
                            <a:srgbClr val="000000"/>
                          </a:solidFill>
                          <a:latin typeface="NEU-BZ-S92" charset="0"/>
                          <a:cs typeface="NEU-BZ-S92" charset="0"/>
                        </a:rPr>
                        <a:t>名称</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说明</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举例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97280">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“把”字句</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“把”字句是一种用“把”字将宾语提前并与宾语一起构成句子的状语的特殊句式。</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NEU-BZ-S92" charset="0"/>
                        </a:rPr>
                        <a:t>　　林觉民把自己的一生凝固成了光照千秋的历史册页。</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28800">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“被”字句</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“被”字句,也称“被动句”,是一种用“被”字变施事者(正常的语序中是主语,相应的宾语就被称为“受事者”)为状语或者用“被”字表示受事者所受的动作、行为的特殊句式。</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NEU-BZ-S92" charset="0"/>
                        </a:rPr>
                        <a:t>　　我被这突如其来的事情给吓蒙了。</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01520">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NEU-BZ-S92" charset="0"/>
                        </a:rPr>
                        <a:t>连动句</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连动句是一种一个主语带有两个或两个以上在逻辑上紧密连接的谓语动词的特殊句式,几个动词之间互不修饰限制,相互独立,但是存在目的、方式、因果、先后等逻辑关系。</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他脱下大衣坐在了炕上。(动词间存在先后顺序)他搜集一片片的干苔藓烧水喝。(动词间存在目的关系)</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61010" y="8426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5" name="表格 4"/>
          <p:cNvGraphicFramePr/>
          <p:nvPr>
            <p:custDataLst>
              <p:tags r:id="rId1"/>
            </p:custDataLst>
          </p:nvPr>
        </p:nvGraphicFramePr>
        <p:xfrm>
          <a:off x="461010" y="1482090"/>
          <a:ext cx="11395710" cy="4265295"/>
        </p:xfrm>
        <a:graphic>
          <a:graphicData uri="http://schemas.openxmlformats.org/drawingml/2006/table">
            <a:tbl>
              <a:tblPr/>
              <a:tblGrid>
                <a:gridCol w="2516505">
                  <a:extLst>
                    <a:ext uri="{9D8B030D-6E8A-4147-A177-3AD203B41FA5}">
                      <a16:colId xmlns:a16="http://schemas.microsoft.com/office/drawing/2014/main" val="20000"/>
                    </a:ext>
                  </a:extLst>
                </a:gridCol>
                <a:gridCol w="4617085">
                  <a:extLst>
                    <a:ext uri="{9D8B030D-6E8A-4147-A177-3AD203B41FA5}">
                      <a16:colId xmlns:a16="http://schemas.microsoft.com/office/drawing/2014/main" val="20001"/>
                    </a:ext>
                  </a:extLst>
                </a:gridCol>
                <a:gridCol w="4262120">
                  <a:extLst>
                    <a:ext uri="{9D8B030D-6E8A-4147-A177-3AD203B41FA5}">
                      <a16:colId xmlns:a16="http://schemas.microsoft.com/office/drawing/2014/main" val="20002"/>
                    </a:ext>
                  </a:extLst>
                </a:gridCol>
              </a:tblGrid>
              <a:tr h="391795">
                <a:tc>
                  <a:txBody>
                    <a:bodyPr/>
                    <a:lstStyle/>
                    <a:p>
                      <a:pPr algn="ctr">
                        <a:buClrTx/>
                        <a:buSzTx/>
                        <a:buFontTx/>
                        <a:buNone/>
                      </a:pPr>
                      <a:r>
                        <a:rPr lang="en-US" sz="2400" b="1">
                          <a:solidFill>
                            <a:srgbClr val="000000"/>
                          </a:solidFill>
                          <a:latin typeface="NEU-BZ-S92" charset="0"/>
                          <a:cs typeface="NEU-BZ-S92" charset="0"/>
                        </a:rPr>
                        <a:t>名称</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说明</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举例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33855">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mn-ea"/>
                        </a:rPr>
                        <a:t>兼语句</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兼语句是一种由动宾短语中的宾语兼作主谓短语中的主语而构成的特殊句式。前一个谓语动词常由使令动词“使”“让”“叫”“派”“命令”“禁止”等充当。</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mn-ea"/>
                        </a:rPr>
                        <a:t>　　护士叫他快去请大夫。妈妈禁止小妹骑车乱闯。</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3625">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“是”字句(判断句)</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“是”字句专指由动词“是”构成的判断句。</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mn-ea"/>
                        </a:rPr>
                        <a:t>　　他是一名学生。</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81075">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mn-ea"/>
                        </a:rPr>
                        <a:t>存现句</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mn-ea"/>
                        </a:rPr>
                        <a:t>　　存现句是表示人或事物存在、出现、消失的句子。</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mn-ea"/>
                        </a:rPr>
                        <a:t>　　到处是欢乐的人群。门口站着两个士兵。</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0" name="文本框 99"/>
          <p:cNvSpPr txBox="1"/>
          <p:nvPr>
            <p:custDataLst>
              <p:tags r:id="rId2"/>
            </p:custDataLst>
          </p:nvPr>
        </p:nvSpPr>
        <p:spPr>
          <a:xfrm>
            <a:off x="9911080" y="958215"/>
            <a:ext cx="1565275" cy="523875"/>
          </a:xfrm>
          <a:prstGeom prst="rect">
            <a:avLst/>
          </a:prstGeom>
          <a:noFill/>
          <a:ln w="9525">
            <a:noFill/>
          </a:ln>
        </p:spPr>
        <p:txBody>
          <a:bodyPr>
            <a:noAutofit/>
          </a:bodyPr>
          <a:lstStyle/>
          <a:p>
            <a:pPr algn="r">
              <a:buClrTx/>
              <a:buSzTx/>
              <a:buFontTx/>
            </a:pPr>
            <a:r>
              <a:rPr lang="en-US" sz="2400" b="1">
                <a:solidFill>
                  <a:srgbClr val="000000"/>
                </a:solidFill>
                <a:latin typeface="方正黑体_GBK" charset="0"/>
                <a:cs typeface="方正书宋_GBK" charset="0"/>
              </a:rPr>
              <a:t>(续表)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0"/>
                                        </p:tgtEl>
                                        <p:attrNameLst>
                                          <p:attrName>style.visibility</p:attrName>
                                        </p:attrNameLst>
                                      </p:cBhvr>
                                      <p:to>
                                        <p:strVal val="visible"/>
                                      </p:to>
                                    </p:set>
                                    <p:anim calcmode="lin" valueType="num">
                                      <p:cBhvr additive="base">
                                        <p:cTn id="15" dur="500" fill="hold"/>
                                        <p:tgtEl>
                                          <p:spTgt spid="100"/>
                                        </p:tgtEl>
                                        <p:attrNameLst>
                                          <p:attrName>ppt_x</p:attrName>
                                        </p:attrNameLst>
                                      </p:cBhvr>
                                      <p:tavLst>
                                        <p:tav tm="0">
                                          <p:val>
                                            <p:strVal val="#ppt_x"/>
                                          </p:val>
                                        </p:tav>
                                        <p:tav tm="100000">
                                          <p:val>
                                            <p:strVal val="#ppt_x"/>
                                          </p:val>
                                        </p:tav>
                                      </p:tavLst>
                                    </p:anim>
                                    <p:anim calcmode="lin" valueType="num">
                                      <p:cBhvr additive="base">
                                        <p:cTn id="1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00" grpId="0"/>
      <p:bldP spid="100"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0725150" cy="5904865"/>
          </a:xfrm>
          <a:prstGeom prst="rect">
            <a:avLst/>
          </a:prstGeom>
          <a:noFill/>
          <a:ln w="9525">
            <a:noFill/>
          </a:ln>
        </p:spPr>
        <p:txBody>
          <a:bodyPr>
            <a:noAutofit/>
          </a:bodyPr>
          <a:lstStyle/>
          <a:p>
            <a:pPr indent="0"/>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2.复句</a:t>
            </a: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4" name="表格 3"/>
          <p:cNvGraphicFramePr/>
          <p:nvPr>
            <p:custDataLst>
              <p:tags r:id="rId1"/>
            </p:custDataLst>
          </p:nvPr>
        </p:nvGraphicFramePr>
        <p:xfrm>
          <a:off x="487680" y="1671320"/>
          <a:ext cx="11250295" cy="5151120"/>
        </p:xfrm>
        <a:graphic>
          <a:graphicData uri="http://schemas.openxmlformats.org/drawingml/2006/table">
            <a:tbl>
              <a:tblPr/>
              <a:tblGrid>
                <a:gridCol w="1487805">
                  <a:extLst>
                    <a:ext uri="{9D8B030D-6E8A-4147-A177-3AD203B41FA5}">
                      <a16:colId xmlns:a16="http://schemas.microsoft.com/office/drawing/2014/main" val="20000"/>
                    </a:ext>
                  </a:extLst>
                </a:gridCol>
                <a:gridCol w="2599690">
                  <a:extLst>
                    <a:ext uri="{9D8B030D-6E8A-4147-A177-3AD203B41FA5}">
                      <a16:colId xmlns:a16="http://schemas.microsoft.com/office/drawing/2014/main" val="20001"/>
                    </a:ext>
                  </a:extLst>
                </a:gridCol>
                <a:gridCol w="2978150">
                  <a:extLst>
                    <a:ext uri="{9D8B030D-6E8A-4147-A177-3AD203B41FA5}">
                      <a16:colId xmlns:a16="http://schemas.microsoft.com/office/drawing/2014/main" val="20002"/>
                    </a:ext>
                  </a:extLst>
                </a:gridCol>
                <a:gridCol w="4184650">
                  <a:extLst>
                    <a:ext uri="{9D8B030D-6E8A-4147-A177-3AD203B41FA5}">
                      <a16:colId xmlns:a16="http://schemas.microsoft.com/office/drawing/2014/main" val="20003"/>
                    </a:ext>
                  </a:extLst>
                </a:gridCol>
              </a:tblGrid>
              <a:tr h="396240">
                <a:tc>
                  <a:txBody>
                    <a:bodyPr/>
                    <a:lstStyle/>
                    <a:p>
                      <a:pPr algn="ctr">
                        <a:buClrTx/>
                        <a:buSzTx/>
                        <a:buFontTx/>
                        <a:buNone/>
                      </a:pPr>
                      <a:r>
                        <a:rPr lang="en-US" sz="2400" b="1">
                          <a:solidFill>
                            <a:srgbClr val="000000"/>
                          </a:solidFill>
                          <a:latin typeface="NEU-BZ-S92" charset="0"/>
                          <a:cs typeface="NEU-BZ-S92" charset="0"/>
                        </a:rPr>
                        <a:t>类型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说明</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常用关联词</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举例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33600">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微软雅黑" panose="020B0503020204020204" pitchFamily="34" charset="-122"/>
                        </a:rPr>
                        <a:t>并列关系</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分句之间的关系或是并列的,或是对举的。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既……又……         既……也…</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又……又……    </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a:t>
                      </a:r>
                      <a:r>
                        <a:rPr lang="en-US" sz="2400">
                          <a:solidFill>
                            <a:srgbClr val="000000"/>
                          </a:solidFill>
                          <a:latin typeface="等线" panose="02010600030101010101" charset="-122"/>
                          <a:ea typeface="等线" panose="02010600030101010101" charset="-122"/>
                          <a:cs typeface="等线" panose="02010600030101010101" charset="-122"/>
                          <a:sym typeface="+mn-ea"/>
                        </a:rPr>
                        <a:t>一方面……一方面……</a:t>
                      </a:r>
                      <a:endParaRPr lang="en-US" sz="2400" b="0">
                        <a:solidFill>
                          <a:srgbClr val="000000"/>
                        </a:solidFill>
                        <a:latin typeface="等线" panose="02010600030101010101" charset="-122"/>
                        <a:ea typeface="等线" panose="02010600030101010101" charset="-122"/>
                        <a:cs typeface="等线" panose="02010600030101010101" charset="-122"/>
                      </a:endParaRP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不是……而是……    是……不是……</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①树木既能绿化环境,又能净化空气;既能平衡生态环境,又能保护地球。</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②挫折不是高不可攀的高山,而是我们前进的动力!</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53870">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微软雅黑" panose="020B0503020204020204" pitchFamily="34" charset="-122"/>
                        </a:rPr>
                        <a:t>递进关系</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①递升:后面分句的意思比前面分句的意思更进一层。②递降:前后分句的关系与“递升”基本相反。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不但(不仅、不光)……而且(并且、还、也、甚至)……尚且(况且)……</a:t>
                      </a:r>
                    </a:p>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何况……</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①锻炼身体不但能增强体质,提高免疫力,而且能使人精神抖擞,容光焕发。</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②白天尚且辨识不清,何况夜晚呢?</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3695" y="838835"/>
            <a:ext cx="10725150"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12" name="表格 11"/>
          <p:cNvGraphicFramePr/>
          <p:nvPr>
            <p:custDataLst>
              <p:tags r:id="rId1"/>
            </p:custDataLst>
          </p:nvPr>
        </p:nvGraphicFramePr>
        <p:xfrm>
          <a:off x="487680" y="2025650"/>
          <a:ext cx="11393170" cy="4203700"/>
        </p:xfrm>
        <a:graphic>
          <a:graphicData uri="http://schemas.openxmlformats.org/drawingml/2006/table">
            <a:tbl>
              <a:tblPr/>
              <a:tblGrid>
                <a:gridCol w="1268095">
                  <a:extLst>
                    <a:ext uri="{9D8B030D-6E8A-4147-A177-3AD203B41FA5}">
                      <a16:colId xmlns:a16="http://schemas.microsoft.com/office/drawing/2014/main" val="20000"/>
                    </a:ext>
                  </a:extLst>
                </a:gridCol>
                <a:gridCol w="289687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4599305">
                  <a:extLst>
                    <a:ext uri="{9D8B030D-6E8A-4147-A177-3AD203B41FA5}">
                      <a16:colId xmlns:a16="http://schemas.microsoft.com/office/drawing/2014/main" val="20003"/>
                    </a:ext>
                  </a:extLst>
                </a:gridCol>
              </a:tblGrid>
              <a:tr h="459105">
                <a:tc>
                  <a:txBody>
                    <a:bodyPr/>
                    <a:lstStyle/>
                    <a:p>
                      <a:pPr algn="ctr">
                        <a:buClrTx/>
                        <a:buSzTx/>
                        <a:buFontTx/>
                        <a:buNone/>
                      </a:pPr>
                      <a:r>
                        <a:rPr lang="en-US" sz="2400" b="1">
                          <a:solidFill>
                            <a:srgbClr val="000000"/>
                          </a:solidFill>
                          <a:latin typeface="NEU-BZ-S92" charset="0"/>
                          <a:cs typeface="NEU-BZ-S92" charset="0"/>
                        </a:rPr>
                        <a:t>类型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说明</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常用关联词</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举例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3525">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微软雅黑" panose="020B0503020204020204" pitchFamily="34" charset="-122"/>
                        </a:rPr>
                        <a:t>选择关系</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①非此即彼的选择关系。②或此或彼的选择关系。</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是……还是……不是……就是……与其……不如……或者……或者……</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①暴露在地面上的人员,不是被严重烧伤,就是被冲击波抛到远处。</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②与其嫉妒别人,不如用实际行动超越别人。</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15795">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转折关系</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前后分句的意思相反或相对,分为重转和轻转。重转,语意重心在后;轻转,语意重心在前。</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虽然(尽管、虽说是、虽说、固然)……但是(可是、但、却)…………只是…………反而……</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①虽然很困难,但是我还是不会退缩。  </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②他是应该来的,只是没有时间。</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7" name="文本框 16"/>
          <p:cNvSpPr txBox="1"/>
          <p:nvPr/>
        </p:nvSpPr>
        <p:spPr>
          <a:xfrm>
            <a:off x="9325610" y="1327785"/>
            <a:ext cx="2329815" cy="564515"/>
          </a:xfrm>
          <a:prstGeom prst="rect">
            <a:avLst/>
          </a:prstGeom>
          <a:noFill/>
        </p:spPr>
        <p:txBody>
          <a:bodyPr wrap="square" rtlCol="0">
            <a:noAutofit/>
          </a:bodyPr>
          <a:lstStyle/>
          <a:p>
            <a:r>
              <a:rPr lang="en-US" sz="2400">
                <a:solidFill>
                  <a:srgbClr val="000000"/>
                </a:solidFill>
                <a:latin typeface="方正黑体_GBK" charset="0"/>
                <a:cs typeface="方正书宋_GBK" charset="0"/>
                <a:sym typeface="+mn-ea"/>
              </a:rPr>
              <a:t>             (</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 calcmode="lin" valueType="num">
                                      <p:cBhvr additive="base">
                                        <p:cTn id="15"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4330" y="692785"/>
            <a:ext cx="10725150"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12" name="表格 11"/>
          <p:cNvGraphicFramePr/>
          <p:nvPr>
            <p:custDataLst>
              <p:tags r:id="rId1"/>
            </p:custDataLst>
          </p:nvPr>
        </p:nvGraphicFramePr>
        <p:xfrm>
          <a:off x="416560" y="1461135"/>
          <a:ext cx="11473180" cy="4937760"/>
        </p:xfrm>
        <a:graphic>
          <a:graphicData uri="http://schemas.openxmlformats.org/drawingml/2006/table">
            <a:tbl>
              <a:tblPr/>
              <a:tblGrid>
                <a:gridCol w="1222375">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2882900">
                  <a:extLst>
                    <a:ext uri="{9D8B030D-6E8A-4147-A177-3AD203B41FA5}">
                      <a16:colId xmlns:a16="http://schemas.microsoft.com/office/drawing/2014/main" val="20002"/>
                    </a:ext>
                  </a:extLst>
                </a:gridCol>
                <a:gridCol w="4396105">
                  <a:extLst>
                    <a:ext uri="{9D8B030D-6E8A-4147-A177-3AD203B41FA5}">
                      <a16:colId xmlns:a16="http://schemas.microsoft.com/office/drawing/2014/main" val="20003"/>
                    </a:ext>
                  </a:extLst>
                </a:gridCol>
              </a:tblGrid>
              <a:tr h="365760">
                <a:tc>
                  <a:txBody>
                    <a:bodyPr/>
                    <a:lstStyle/>
                    <a:p>
                      <a:pPr algn="ctr">
                        <a:buClrTx/>
                        <a:buSzTx/>
                        <a:buFontTx/>
                        <a:buNone/>
                      </a:pPr>
                      <a:r>
                        <a:rPr lang="en-US" sz="2400" b="1">
                          <a:solidFill>
                            <a:srgbClr val="000000"/>
                          </a:solidFill>
                          <a:latin typeface="NEU-BZ-S92" charset="0"/>
                          <a:cs typeface="NEU-BZ-S92" charset="0"/>
                        </a:rPr>
                        <a:t>类型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说明</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常用关联词</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400" b="1">
                          <a:solidFill>
                            <a:srgbClr val="000000"/>
                          </a:solidFill>
                          <a:latin typeface="NEU-BZ-S92" charset="0"/>
                          <a:cs typeface="NEU-BZ-S92" charset="0"/>
                        </a:rPr>
                        <a:t>举例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24000">
                <a:tc>
                  <a:txBody>
                    <a:bodyPr/>
                    <a:lstStyle/>
                    <a:p>
                      <a:pPr indent="0" algn="ctr">
                        <a:buNone/>
                      </a:pPr>
                      <a:r>
                        <a:rPr lang="en-US" sz="2000" b="0">
                          <a:solidFill>
                            <a:srgbClr val="000000"/>
                          </a:solidFill>
                          <a:latin typeface="等线" panose="02010600030101010101" charset="-122"/>
                          <a:ea typeface="等线" panose="02010600030101010101" charset="-122"/>
                          <a:cs typeface="NEU-BZ-S92" charset="0"/>
                        </a:rPr>
                        <a:t>因果关系</a:t>
                      </a:r>
                      <a:endParaRPr lang="en-US" altLang="en-US" sz="20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①前因后果,前一分句说明原因,后一分句推断出结果。②前果后因,前一分句说明结果,后一分句说明原因。</a:t>
                      </a:r>
                      <a:endParaRPr lang="en-US" altLang="en-US" sz="20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因为……所以……既然……就(那么、那就)……之所以……是因为……由于……因此……</a:t>
                      </a:r>
                      <a:endParaRPr lang="en-US" altLang="en-US" sz="20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①我既然写了,就准备为我的言论负责,准备好承担一切责任。</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②音乐起,世界因此而美好。</a:t>
                      </a:r>
                      <a:endParaRPr lang="en-US" altLang="en-US" sz="20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24000">
                <a:tc>
                  <a:txBody>
                    <a:bodyPr/>
                    <a:lstStyle/>
                    <a:p>
                      <a:pPr indent="0" algn="ctr">
                        <a:buNone/>
                      </a:pPr>
                      <a:r>
                        <a:rPr lang="en-US" sz="2000" b="0">
                          <a:solidFill>
                            <a:srgbClr val="000000"/>
                          </a:solidFill>
                          <a:latin typeface="等线" panose="02010600030101010101" charset="-122"/>
                          <a:ea typeface="等线" panose="02010600030101010101" charset="-122"/>
                          <a:cs typeface="NEU-BZ-S92" charset="0"/>
                        </a:rPr>
                        <a:t>假设关系</a:t>
                      </a:r>
                      <a:endParaRPr lang="en-US" altLang="en-US" sz="20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前一分句假设一种情况,后一分句说明假设的情况实现后所产生的结果。</a:t>
                      </a:r>
                      <a:endParaRPr lang="en-US" altLang="en-US" sz="20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如果(假如、假使、倘若、要是)……就(那么、便、则)……即使(纵然、纵使、即便)……也……再……也……</a:t>
                      </a:r>
                      <a:endParaRPr lang="en-US" altLang="en-US" sz="20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①要是你能刻苦学习,成绩就会提高。②即使没人提醒,你也应该时时严格要求自己。</a:t>
                      </a:r>
                      <a:endParaRPr lang="en-US" altLang="en-US" sz="20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24000">
                <a:tc>
                  <a:txBody>
                    <a:bodyPr/>
                    <a:lstStyle/>
                    <a:p>
                      <a:pPr algn="ctr">
                        <a:buClrTx/>
                        <a:buSzTx/>
                        <a:buFontTx/>
                        <a:buNone/>
                      </a:pPr>
                      <a:r>
                        <a:rPr lang="en-US" sz="2000" b="0">
                          <a:solidFill>
                            <a:srgbClr val="000000"/>
                          </a:solidFill>
                          <a:latin typeface="等线" panose="02010600030101010101" charset="-122"/>
                          <a:ea typeface="等线" panose="02010600030101010101" charset="-122"/>
                          <a:cs typeface="微软雅黑" panose="020B0503020204020204" pitchFamily="34" charset="-122"/>
                        </a:rPr>
                        <a:t>条件关系</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000" b="0">
                          <a:solidFill>
                            <a:srgbClr val="000000"/>
                          </a:solidFill>
                          <a:latin typeface="等线" panose="02010600030101010101" charset="-122"/>
                          <a:ea typeface="等线" panose="02010600030101010101" charset="-122"/>
                          <a:cs typeface="等线" panose="02010600030101010101" charset="-122"/>
                        </a:rPr>
                        <a:t>　　偏句提出条件,正句表示在满足条件的情况下所产生的结果。有充分条件、必要条件、充要条件三类。</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a:buClrTx/>
                        <a:buSzTx/>
                        <a:buFontTx/>
                        <a:buNone/>
                      </a:pPr>
                      <a:r>
                        <a:rPr lang="en-US" sz="2000" b="0">
                          <a:solidFill>
                            <a:srgbClr val="000000"/>
                          </a:solidFill>
                          <a:latin typeface="等线" panose="02010600030101010101" charset="-122"/>
                          <a:ea typeface="等线" panose="02010600030101010101" charset="-122"/>
                          <a:cs typeface="等线" panose="02010600030101010101" charset="-122"/>
                        </a:rPr>
                        <a:t>只要(一旦)……就(便)……只有……才……除非……否则……无论(不管、不论)……都……</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000" b="0">
                          <a:solidFill>
                            <a:srgbClr val="000000"/>
                          </a:solidFill>
                          <a:latin typeface="等线" panose="02010600030101010101" charset="-122"/>
                          <a:ea typeface="等线" panose="02010600030101010101" charset="-122"/>
                          <a:cs typeface="等线" panose="02010600030101010101" charset="-122"/>
                        </a:rPr>
                        <a:t>　　①平凡的工作只要和远大的理想结合起来,就会产生极大的乐趣。</a:t>
                      </a:r>
                    </a:p>
                    <a:p>
                      <a:pPr algn="l">
                        <a:buClrTx/>
                        <a:buSzTx/>
                        <a:buFontTx/>
                        <a:buNone/>
                      </a:pPr>
                      <a:r>
                        <a:rPr lang="en-US" sz="2000" b="0">
                          <a:solidFill>
                            <a:srgbClr val="000000"/>
                          </a:solidFill>
                          <a:latin typeface="等线" panose="02010600030101010101" charset="-122"/>
                          <a:ea typeface="等线" panose="02010600030101010101" charset="-122"/>
                          <a:cs typeface="等线" panose="02010600030101010101" charset="-122"/>
                        </a:rPr>
                        <a:t>       ②不论处在什么厄运中,都不要失去理想!</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7" name="文本框 16"/>
          <p:cNvSpPr txBox="1"/>
          <p:nvPr/>
        </p:nvSpPr>
        <p:spPr>
          <a:xfrm>
            <a:off x="9818370" y="803275"/>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 calcmode="lin" valueType="num">
                                      <p:cBhvr additive="base">
                                        <p:cTn id="15"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860552" y="2962656"/>
            <a:ext cx="7196328" cy="923544"/>
          </a:xfrm>
          <a:prstGeom prst="rect">
            <a:avLst/>
          </a:prstGeom>
          <a:noFill/>
        </p:spPr>
        <p:txBody>
          <a:bodyPr wrap="none" lIns="0" tIns="0" rIns="0" bIns="0" rtlCol="0" anchor="ctr"/>
          <a:lstStyle/>
          <a:p>
            <a:pPr algn="l" latinLnBrk="1">
              <a:lnSpc>
                <a:spcPts val="3860"/>
              </a:lnSpc>
            </a:pPr>
            <a:r>
              <a:rPr lang="zh-CN" altLang="en-US" sz="4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hlinkClick r:id="rId3" action="ppaction://hlinksldjump"/>
              </a:rPr>
              <a:t>学习任务1:辨析病句 </a:t>
            </a:r>
            <a:endParaRPr lang="en-US" sz="4000" dirty="0"/>
          </a:p>
        </p:txBody>
      </p:sp>
    </p:spTree>
  </p:cSld>
  <p:clrMapOvr>
    <a:masterClrMapping/>
  </p:clrMapOvr>
  <p:transition>
    <p:spli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260350" y="1102360"/>
            <a:ext cx="11433175" cy="3754755"/>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类型1:语序不当      </a:t>
            </a: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从语法角度看,语序不当对单句来说主要是词序不当,对复句来说主要是句序不当;从语意角度看,语序不当可能会</a:t>
            </a: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导致出现</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不合事理、表意不明、主客颠倒等语病。</a:t>
            </a:r>
          </a:p>
        </p:txBody>
      </p:sp>
      <p:graphicFrame>
        <p:nvGraphicFramePr>
          <p:cNvPr id="3" name="表格 2"/>
          <p:cNvGraphicFramePr/>
          <p:nvPr>
            <p:custDataLst>
              <p:tags r:id="rId1"/>
            </p:custDataLst>
          </p:nvPr>
        </p:nvGraphicFramePr>
        <p:xfrm>
          <a:off x="596265" y="3190875"/>
          <a:ext cx="10695305" cy="3420745"/>
        </p:xfrm>
        <a:graphic>
          <a:graphicData uri="http://schemas.openxmlformats.org/drawingml/2006/table">
            <a:tbl>
              <a:tblPr/>
              <a:tblGrid>
                <a:gridCol w="2440305">
                  <a:extLst>
                    <a:ext uri="{9D8B030D-6E8A-4147-A177-3AD203B41FA5}">
                      <a16:colId xmlns:a16="http://schemas.microsoft.com/office/drawing/2014/main" val="20000"/>
                    </a:ext>
                  </a:extLst>
                </a:gridCol>
                <a:gridCol w="8255000">
                  <a:extLst>
                    <a:ext uri="{9D8B030D-6E8A-4147-A177-3AD203B41FA5}">
                      <a16:colId xmlns:a16="http://schemas.microsoft.com/office/drawing/2014/main" val="20001"/>
                    </a:ext>
                  </a:extLst>
                </a:gridCol>
              </a:tblGrid>
              <a:tr h="494665">
                <a:tc gridSpan="2">
                  <a:txBody>
                    <a:bodyPr/>
                    <a:lstStyle/>
                    <a:p>
                      <a:pPr algn="ctr">
                        <a:buClrTx/>
                        <a:buSzTx/>
                        <a:buFontTx/>
                        <a:buNone/>
                      </a:pPr>
                      <a:r>
                        <a:rPr lang="en-US" sz="2400" b="1">
                          <a:solidFill>
                            <a:srgbClr val="000000"/>
                          </a:solidFill>
                          <a:latin typeface="NEU-BZ-S92" charset="0"/>
                          <a:cs typeface="NEU-BZ-S92" charset="0"/>
                        </a:rPr>
                        <a:t>语序不当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208534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多项定语次序不当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多项定语一般可按以下次序排列:①表领属性的或表时间、处所的短语;</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②指称或数量短语;③动词或动词性短语;④形容词或形容词性短语;⑤名词或名词性短语。可简记为:“属”“指(数)”“动”“形”“名”。</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另外,带“的”的定语放在不带“的”的定语之前。如:花园里(领属性的)那(指示代词)几朵(数量词)盛开的(动词)美丽的(形容词)红色(形容词)玫瑰花(名词)被人摘走了。</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2_BD#31ca67ec3.fixed?vbadefaultcenterpage=1&amp;parentnodeid=1fe3f7219"/>
          <p:cNvSpPr/>
          <p:nvPr/>
        </p:nvSpPr>
        <p:spPr>
          <a:xfrm>
            <a:off x="1030605" y="4818888"/>
            <a:ext cx="6839712" cy="1078992"/>
          </a:xfrm>
          <a:prstGeom prst="rect">
            <a:avLst/>
          </a:prstGeom>
          <a:noFill/>
        </p:spPr>
        <p:txBody>
          <a:bodyPr wrap="none" lIns="0" tIns="0" rIns="0" bIns="0" rtlCol="0" anchor="ctr"/>
          <a:lstStyle/>
          <a:p>
            <a:pPr algn="l" latinLnBrk="1">
              <a:lnSpc>
                <a:spcPts val="5105"/>
              </a:lnSpc>
            </a:pPr>
            <a:r>
              <a:rPr lang="zh-CN" altLang="en-US" sz="3200" b="1" dirty="0">
                <a:solidFill>
                  <a:srgbClr val="0C3BD2"/>
                </a:solidFill>
                <a:latin typeface="微软雅黑" panose="020B0503020204020204" pitchFamily="34" charset="-122"/>
                <a:ea typeface="微软雅黑" panose="020B0503020204020204" pitchFamily="34" charset="-122"/>
                <a:cs typeface="微软雅黑" panose="020B0503020204020204" pitchFamily="34" charset="-120"/>
              </a:rPr>
              <a:t>学习主题七</a:t>
            </a:r>
            <a:r>
              <a:rPr lang="en-US" altLang="zh-CN" sz="3200" b="1" dirty="0">
                <a:solidFill>
                  <a:srgbClr val="0C3BD2"/>
                </a:solidFill>
                <a:latin typeface="微软雅黑" panose="020B0503020204020204" pitchFamily="34" charset="-122"/>
                <a:ea typeface="微软雅黑" panose="020B0503020204020204" pitchFamily="34" charset="-122"/>
                <a:cs typeface="微软雅黑" panose="020B0503020204020204" pitchFamily="34" charset="-120"/>
              </a:rPr>
              <a:t> </a:t>
            </a:r>
            <a:r>
              <a:rPr lang="zh-CN" altLang="en-US" sz="3200" b="1" dirty="0">
                <a:solidFill>
                  <a:srgbClr val="0C3BD2"/>
                </a:solidFill>
                <a:latin typeface="微软雅黑" panose="020B0503020204020204" pitchFamily="34" charset="-122"/>
                <a:ea typeface="微软雅黑" panose="020B0503020204020204" pitchFamily="34" charset="-122"/>
                <a:cs typeface="微软雅黑" panose="020B0503020204020204" pitchFamily="34" charset="-120"/>
              </a:rPr>
              <a:t>辨析并修改病句</a:t>
            </a:r>
          </a:p>
        </p:txBody>
      </p:sp>
    </p:spTree>
  </p:cSld>
  <p:clrMapOvr>
    <a:masterClrMapping/>
  </p:clrMapOvr>
  <p:transition>
    <p:spli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32290" y="80391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4" name="表格 3"/>
          <p:cNvGraphicFramePr/>
          <p:nvPr>
            <p:custDataLst>
              <p:tags r:id="rId1"/>
            </p:custDataLst>
          </p:nvPr>
        </p:nvGraphicFramePr>
        <p:xfrm>
          <a:off x="487680" y="1776095"/>
          <a:ext cx="11240770" cy="3799205"/>
        </p:xfrm>
        <a:graphic>
          <a:graphicData uri="http://schemas.openxmlformats.org/drawingml/2006/table">
            <a:tbl>
              <a:tblPr/>
              <a:tblGrid>
                <a:gridCol w="2614295">
                  <a:extLst>
                    <a:ext uri="{9D8B030D-6E8A-4147-A177-3AD203B41FA5}">
                      <a16:colId xmlns:a16="http://schemas.microsoft.com/office/drawing/2014/main" val="20000"/>
                    </a:ext>
                  </a:extLst>
                </a:gridCol>
                <a:gridCol w="8626475">
                  <a:extLst>
                    <a:ext uri="{9D8B030D-6E8A-4147-A177-3AD203B41FA5}">
                      <a16:colId xmlns:a16="http://schemas.microsoft.com/office/drawing/2014/main" val="20001"/>
                    </a:ext>
                  </a:extLst>
                </a:gridCol>
              </a:tblGrid>
              <a:tr h="617855">
                <a:tc gridSpan="2">
                  <a:txBody>
                    <a:bodyPr/>
                    <a:lstStyle/>
                    <a:p>
                      <a:pPr indent="0" algn="ctr">
                        <a:buNone/>
                      </a:pPr>
                      <a:r>
                        <a:rPr lang="en-US" sz="2800" b="1">
                          <a:solidFill>
                            <a:srgbClr val="000000"/>
                          </a:solidFill>
                          <a:latin typeface="NEU-BZ-S92" charset="0"/>
                          <a:cs typeface="NEU-BZ-S92" charset="0"/>
                        </a:rPr>
                        <a:t>语序不当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318135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多项状语次序不当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多项状语一般可按以下次序排列:①表目的或原因的介宾短语;②表时间的名词或介宾短语;③表处所的名词或介宾短语;④副词(表范围、程度或频率);⑤形容词或动词(表情态);⑥表对象的介宾短语。可简记为:“目(因)”“时”“处”“范(程、频)”“情”“对”。</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如:那个失主为表谢意(表目的)昨天(表时间)在电视台(表处所)又(副词)诚挚(形容词)地为他(表对象)点了一首歌。</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32290" y="80391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4" name="表格 3"/>
          <p:cNvGraphicFramePr/>
          <p:nvPr>
            <p:custDataLst>
              <p:tags r:id="rId1"/>
            </p:custDataLst>
          </p:nvPr>
        </p:nvGraphicFramePr>
        <p:xfrm>
          <a:off x="487680" y="1284605"/>
          <a:ext cx="11358245" cy="5120640"/>
        </p:xfrm>
        <a:graphic>
          <a:graphicData uri="http://schemas.openxmlformats.org/drawingml/2006/table">
            <a:tbl>
              <a:tblPr/>
              <a:tblGrid>
                <a:gridCol w="2115185">
                  <a:extLst>
                    <a:ext uri="{9D8B030D-6E8A-4147-A177-3AD203B41FA5}">
                      <a16:colId xmlns:a16="http://schemas.microsoft.com/office/drawing/2014/main" val="20000"/>
                    </a:ext>
                  </a:extLst>
                </a:gridCol>
                <a:gridCol w="9243060">
                  <a:extLst>
                    <a:ext uri="{9D8B030D-6E8A-4147-A177-3AD203B41FA5}">
                      <a16:colId xmlns:a16="http://schemas.microsoft.com/office/drawing/2014/main" val="20001"/>
                    </a:ext>
                  </a:extLst>
                </a:gridCol>
              </a:tblGrid>
              <a:tr h="365760">
                <a:tc gridSpan="2">
                  <a:txBody>
                    <a:bodyPr/>
                    <a:lstStyle/>
                    <a:p>
                      <a:pPr indent="0" algn="ctr">
                        <a:buNone/>
                      </a:pPr>
                      <a:r>
                        <a:rPr lang="en-US" sz="2400" b="1">
                          <a:solidFill>
                            <a:srgbClr val="000000"/>
                          </a:solidFill>
                          <a:latin typeface="NEU-BZ-S92" charset="0"/>
                          <a:cs typeface="NEU-BZ-S92" charset="0"/>
                        </a:rPr>
                        <a:t>语序不当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438912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虚词位置不当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虚词位置不当主要是指副词和关联词位置不当。</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(1)副词位置不当(“把”字句和“被”字句中若有否定副词,应将否定副词放在“把”或“被”之前)如:如果把眼前的事情不赶快做完,就会耽误后面的工作。</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分析:“不”字应移到“把”字之前。</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(2)关联词位置不当在复句中,如果两个分句的主语相同,那么主语应置于关联词之前;如果两个分句的主语不同,那么分句的主语应置于关联词之后。记忆技巧为主语“同前异后”。如:由于技术水平太低,这些产品质量不是比沿海地区的同类产品低,就是成本比沿海地区的高。</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分析:“不是……就是……”连接的两个分句的主语分别是“质量”和“成本”,主语不同,关联词语应该放在主语之前,故“不是”应该移至“质量”之前。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580245" y="80391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4" name="表格 3"/>
          <p:cNvGraphicFramePr/>
          <p:nvPr>
            <p:custDataLst>
              <p:tags r:id="rId1"/>
            </p:custDataLst>
          </p:nvPr>
        </p:nvGraphicFramePr>
        <p:xfrm>
          <a:off x="366395" y="1455420"/>
          <a:ext cx="11440795" cy="3718560"/>
        </p:xfrm>
        <a:graphic>
          <a:graphicData uri="http://schemas.openxmlformats.org/drawingml/2006/table">
            <a:tbl>
              <a:tblPr/>
              <a:tblGrid>
                <a:gridCol w="2122170">
                  <a:extLst>
                    <a:ext uri="{9D8B030D-6E8A-4147-A177-3AD203B41FA5}">
                      <a16:colId xmlns:a16="http://schemas.microsoft.com/office/drawing/2014/main" val="20000"/>
                    </a:ext>
                  </a:extLst>
                </a:gridCol>
                <a:gridCol w="9318625">
                  <a:extLst>
                    <a:ext uri="{9D8B030D-6E8A-4147-A177-3AD203B41FA5}">
                      <a16:colId xmlns:a16="http://schemas.microsoft.com/office/drawing/2014/main" val="20001"/>
                    </a:ext>
                  </a:extLst>
                </a:gridCol>
              </a:tblGrid>
              <a:tr h="419100">
                <a:tc gridSpan="2">
                  <a:txBody>
                    <a:bodyPr/>
                    <a:lstStyle/>
                    <a:p>
                      <a:pPr indent="0" algn="ctr">
                        <a:buNone/>
                      </a:pPr>
                      <a:r>
                        <a:rPr lang="en-US" sz="2800" b="1">
                          <a:solidFill>
                            <a:srgbClr val="000000"/>
                          </a:solidFill>
                          <a:latin typeface="NEU-BZ-S92" charset="0"/>
                          <a:cs typeface="NEU-BZ-S92" charset="0"/>
                        </a:rPr>
                        <a:t>语序不当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2332355">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主客体颠倒　</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句子表述的对象有主动者与被动者之分。出现“为……所……”“使”“对”“对于”等词的语句,会涉及主客体关系,若表达不好,就会出现主客体颠倒的现象。</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如:鸦片战争以来的中国近代史,对于大多数中学生是比较熟悉的,重大的历史事件都能说得一清二楚。　　</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分析:这个例句犯了主客体颠倒的错误,应该主对宾、人对物。正确的说法应为“大多数中学生对于鸦片战争以来的中国近代史是比较熟悉的,重大的历史事件都能说得一清二楚”。(“主客体颠倒”也可归类到“不合逻辑”中)</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580245" y="80391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4" name="表格 3"/>
          <p:cNvGraphicFramePr/>
          <p:nvPr>
            <p:custDataLst>
              <p:tags r:id="rId1"/>
            </p:custDataLst>
          </p:nvPr>
        </p:nvGraphicFramePr>
        <p:xfrm>
          <a:off x="366395" y="1455420"/>
          <a:ext cx="11480165" cy="3636010"/>
        </p:xfrm>
        <a:graphic>
          <a:graphicData uri="http://schemas.openxmlformats.org/drawingml/2006/table">
            <a:tbl>
              <a:tblPr/>
              <a:tblGrid>
                <a:gridCol w="2129790">
                  <a:extLst>
                    <a:ext uri="{9D8B030D-6E8A-4147-A177-3AD203B41FA5}">
                      <a16:colId xmlns:a16="http://schemas.microsoft.com/office/drawing/2014/main" val="20000"/>
                    </a:ext>
                  </a:extLst>
                </a:gridCol>
                <a:gridCol w="9350375">
                  <a:extLst>
                    <a:ext uri="{9D8B030D-6E8A-4147-A177-3AD203B41FA5}">
                      <a16:colId xmlns:a16="http://schemas.microsoft.com/office/drawing/2014/main" val="20001"/>
                    </a:ext>
                  </a:extLst>
                </a:gridCol>
              </a:tblGrid>
              <a:tr h="582930">
                <a:tc gridSpan="2">
                  <a:txBody>
                    <a:bodyPr/>
                    <a:lstStyle/>
                    <a:p>
                      <a:pPr indent="0" algn="ctr">
                        <a:buNone/>
                      </a:pPr>
                      <a:r>
                        <a:rPr lang="en-US" sz="2400" b="1">
                          <a:solidFill>
                            <a:srgbClr val="000000"/>
                          </a:solidFill>
                          <a:latin typeface="NEU-BZ-S92" charset="0"/>
                          <a:cs typeface="NEU-BZ-S92" charset="0"/>
                        </a:rPr>
                        <a:t>语序不当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305308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并列短语位置不当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在一个句子中,并列短语中的各项,要注意其轻重、先后、大小的关系,遵循一定的逻辑关系,否则容易出现位置不当的现象。</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辨析时应重点注意以下技巧的应用:①认真分析并列短语之间的时间先后、空间距离、范围大小、程度轻重、情感流程、时局变化、数目常规、成绩名次、固定位置、对应承接等逻辑关系,看是否违反逻辑关系。</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46895" y="95377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b="1">
                <a:solidFill>
                  <a:srgbClr val="000000"/>
                </a:solidFill>
                <a:latin typeface="方正黑体_GBK" charset="0"/>
                <a:cs typeface="方正书宋_GBK" charset="0"/>
                <a:sym typeface="+mn-ea"/>
              </a:rPr>
              <a:t>)</a:t>
            </a:r>
            <a:endParaRPr lang="en-US" altLang="en-US" b="1">
              <a:solidFill>
                <a:srgbClr val="000000"/>
              </a:solidFill>
              <a:latin typeface="方正黑体_GBK" charset="0"/>
              <a:cs typeface="方正书宋_GBK" charset="0"/>
            </a:endParaRPr>
          </a:p>
          <a:p>
            <a:endParaRPr lang="zh-CN" altLang="en-US" b="1"/>
          </a:p>
        </p:txBody>
      </p:sp>
      <p:graphicFrame>
        <p:nvGraphicFramePr>
          <p:cNvPr id="6" name="表格 5"/>
          <p:cNvGraphicFramePr/>
          <p:nvPr>
            <p:custDataLst>
              <p:tags r:id="rId1"/>
            </p:custDataLst>
          </p:nvPr>
        </p:nvGraphicFramePr>
        <p:xfrm>
          <a:off x="768985" y="1518285"/>
          <a:ext cx="11015345" cy="3957320"/>
        </p:xfrm>
        <a:graphic>
          <a:graphicData uri="http://schemas.openxmlformats.org/drawingml/2006/table">
            <a:tbl>
              <a:tblPr/>
              <a:tblGrid>
                <a:gridCol w="2566670">
                  <a:extLst>
                    <a:ext uri="{9D8B030D-6E8A-4147-A177-3AD203B41FA5}">
                      <a16:colId xmlns:a16="http://schemas.microsoft.com/office/drawing/2014/main" val="20000"/>
                    </a:ext>
                  </a:extLst>
                </a:gridCol>
                <a:gridCol w="8448675">
                  <a:extLst>
                    <a:ext uri="{9D8B030D-6E8A-4147-A177-3AD203B41FA5}">
                      <a16:colId xmlns:a16="http://schemas.microsoft.com/office/drawing/2014/main" val="20001"/>
                    </a:ext>
                  </a:extLst>
                </a:gridCol>
              </a:tblGrid>
              <a:tr h="478155">
                <a:tc gridSpan="2">
                  <a:txBody>
                    <a:bodyPr/>
                    <a:lstStyle/>
                    <a:p>
                      <a:pPr algn="ctr">
                        <a:buClrTx/>
                        <a:buSzTx/>
                        <a:buFontTx/>
                        <a:buNone/>
                      </a:pPr>
                      <a:r>
                        <a:rPr lang="en-US" sz="2400" b="1">
                          <a:solidFill>
                            <a:srgbClr val="000000"/>
                          </a:solidFill>
                          <a:latin typeface="NEU-BZ-S92" charset="0"/>
                          <a:cs typeface="NEU-BZ-S92" charset="0"/>
                        </a:rPr>
                        <a:t>语序不当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3479165">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并列短语位置不当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②倒序检查:对句中并列短语问题如果一时无法判断,可将语序前后调换一下,如通顺,则说明原顺序有问题;反之,则没有问题。因为并列短语组织时要符合一定的逻辑关系和语言习惯。</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如:这是一本好书,它能催人进取,促人警醒,引人深思。</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分析:并列短语位置不当。按照事理、逻辑顺序,应将“催人进取,促人警醒,引人深思”改为“引人深思,促人警醒,催人进取”。</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46895" y="95377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b="1">
                <a:solidFill>
                  <a:srgbClr val="000000"/>
                </a:solidFill>
                <a:latin typeface="方正黑体_GBK" charset="0"/>
                <a:cs typeface="方正书宋_GBK" charset="0"/>
                <a:sym typeface="+mn-ea"/>
              </a:rPr>
              <a:t>)</a:t>
            </a:r>
            <a:endParaRPr lang="en-US" altLang="en-US" b="1">
              <a:solidFill>
                <a:srgbClr val="000000"/>
              </a:solidFill>
              <a:latin typeface="方正黑体_GBK" charset="0"/>
              <a:cs typeface="方正书宋_GBK" charset="0"/>
            </a:endParaRPr>
          </a:p>
          <a:p>
            <a:endParaRPr lang="zh-CN" altLang="en-US" b="1"/>
          </a:p>
        </p:txBody>
      </p:sp>
      <p:graphicFrame>
        <p:nvGraphicFramePr>
          <p:cNvPr id="6" name="表格 5"/>
          <p:cNvGraphicFramePr/>
          <p:nvPr>
            <p:custDataLst>
              <p:tags r:id="rId1"/>
            </p:custDataLst>
          </p:nvPr>
        </p:nvGraphicFramePr>
        <p:xfrm>
          <a:off x="768985" y="1626870"/>
          <a:ext cx="10730230" cy="3402965"/>
        </p:xfrm>
        <a:graphic>
          <a:graphicData uri="http://schemas.openxmlformats.org/drawingml/2006/table">
            <a:tbl>
              <a:tblPr/>
              <a:tblGrid>
                <a:gridCol w="2091690">
                  <a:extLst>
                    <a:ext uri="{9D8B030D-6E8A-4147-A177-3AD203B41FA5}">
                      <a16:colId xmlns:a16="http://schemas.microsoft.com/office/drawing/2014/main" val="20000"/>
                    </a:ext>
                  </a:extLst>
                </a:gridCol>
                <a:gridCol w="8638540">
                  <a:extLst>
                    <a:ext uri="{9D8B030D-6E8A-4147-A177-3AD203B41FA5}">
                      <a16:colId xmlns:a16="http://schemas.microsoft.com/office/drawing/2014/main" val="20001"/>
                    </a:ext>
                  </a:extLst>
                </a:gridCol>
              </a:tblGrid>
              <a:tr h="527685">
                <a:tc gridSpan="2">
                  <a:txBody>
                    <a:bodyPr/>
                    <a:lstStyle/>
                    <a:p>
                      <a:pPr algn="ctr">
                        <a:buClrTx/>
                        <a:buSzTx/>
                        <a:buFontTx/>
                        <a:buNone/>
                      </a:pPr>
                      <a:r>
                        <a:rPr lang="en-US" sz="2400" b="1">
                          <a:solidFill>
                            <a:srgbClr val="000000"/>
                          </a:solidFill>
                          <a:latin typeface="NEU-BZ-S92" charset="0"/>
                          <a:cs typeface="NEU-BZ-S92" charset="0"/>
                        </a:rPr>
                        <a:t>语序不当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287528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分句位置不当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在承接复句、递进复句中,分句之间的次序有先后和轻重关系,如果颠倒了,就会造成分句位置不当。</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如:闻一多先生,是大勇的革命烈士,是热情的优秀诗人,是卓越的学者。</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分析:正确语序应为“闻一多先生,是热情的优秀诗人,是卓越的学者,是大勇的革命烈士”。</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080115" cy="2013585"/>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1.(2021年浙江卷)一些平台正通过减少不必要的中间环节,提升整个农产品供应链的效率,用户不但能享受到更低价格和更新鲜的农产品,还能促进农民增收以及通过再投资改善生产。</a:t>
            </a:r>
          </a:p>
          <a:p>
            <a:pPr indent="0"/>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关联词语序不当,前后分句主语不一致,“不但”应放在“用户”前面。</a:t>
            </a: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a:p>
            <a:pPr algn="l" latinLnBrk="1">
              <a:lnSpc>
                <a:spcPts val="4030"/>
              </a:lnSpc>
              <a:buClrTx/>
              <a:buSzTx/>
              <a:buFontTx/>
            </a:pP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a:p>
            <a:pPr indent="0"/>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080115" cy="170815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a:lnSpc>
                <a:spcPct val="150000"/>
              </a:lnSpc>
              <a:buClrTx/>
              <a:buSzTx/>
              <a:buFontTx/>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2.(2020年浙江卷)“长征五号B”运载火箭自从首次飞行任务展开以来,各参研参试单位和全体同志团结拼搏,经历严峻考验,克服重重困难,获得了最后的胜利。</a:t>
            </a:r>
          </a:p>
          <a:p>
            <a:pPr algn="l">
              <a:lnSpc>
                <a:spcPct val="150000"/>
              </a:lnSpc>
              <a:buClrTx/>
              <a:buSzTx/>
              <a:buFontTx/>
            </a:pPr>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030"/>
              </a:lnSpc>
              <a:buClrTx/>
              <a:buSzTx/>
              <a:buFontTx/>
            </a:pPr>
            <a:r>
              <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虚词位置不当,应将“‘长征五号B’运载火箭”放在介词“自从”之后,以免中途易辙。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080115" cy="2013585"/>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a:lnSpc>
                <a:spcPct val="150000"/>
              </a:lnSpc>
              <a:buClrTx/>
              <a:buSzTx/>
              <a:buFontTx/>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3.(2019年浙江卷)中国的哲学蕴含于人伦日用之中,中国建筑处处体现着人伦秩序与和而不同的东方智慧,五千年前的中华文明正是良渚大量建筑遗址的见证者。</a:t>
            </a:r>
          </a:p>
          <a:p>
            <a:pPr algn="l">
              <a:lnSpc>
                <a:spcPct val="150000"/>
              </a:lnSpc>
              <a:buClrTx/>
              <a:buSzTx/>
              <a:buFontTx/>
            </a:pP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a:p>
            <a:pPr indent="0" algn="l" fontAlgn="auto" latinLnBrk="1">
              <a:lnSpc>
                <a:spcPct val="15000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“五千年前的中华文明正是良渚大量建筑遗址的见证者”主客颠倒,应改为“良渚大量建筑遗址正是五千年前的中华文明的见证者”。</a:t>
            </a:r>
          </a:p>
          <a:p>
            <a:pPr indent="0"/>
            <a:endPar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080115" cy="2013585"/>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4.(2019年天津卷)在游客文化体验、特色旅游活动需求日益明显的背景下,利用科技创新对外宣传、深度挖掘旅游文化内涵,扩大我市旅游业的吸引力与知名度。</a:t>
            </a:r>
          </a:p>
          <a:p>
            <a:pPr indent="0"/>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latinLnBrk="1">
              <a:lnSpc>
                <a:spcPct val="15000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①并列短语语序不当,按照事物的发展规律,应该是先“深度挖掘旅游文化内涵”,然后“利用科技创新对外宣传”,所以应该将“深度挖掘旅游文化内涵”放在“利用科技创新对外宣传”的前面。②动宾搭配不当,“扩大”与“吸引力”“知名度”不搭配,应改为提升。③成分残缺,缺少主语,应将“我市”移至“利用”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3_BD#62da1db03.fixed?vbadefaultcenterpage=1&amp;parentnodeid=31ca67ec3"/>
          <p:cNvSpPr/>
          <p:nvPr/>
        </p:nvSpPr>
        <p:spPr>
          <a:xfrm>
            <a:off x="2287270" y="824230"/>
            <a:ext cx="7057390" cy="757555"/>
          </a:xfrm>
          <a:prstGeom prst="rect">
            <a:avLst/>
          </a:prstGeom>
          <a:noFill/>
        </p:spPr>
        <p:txBody>
          <a:bodyPr wrap="none" lIns="0" tIns="0" rIns="0" bIns="0" rtlCol="0" anchor="ctr"/>
          <a:lstStyle/>
          <a:p>
            <a:pPr algn="ctr" latinLnBrk="1">
              <a:lnSpc>
                <a:spcPts val="5740"/>
              </a:lnSpc>
            </a:pPr>
            <a:r>
              <a:rPr lang="zh-CN" altLang="en-US" sz="3600" b="1" dirty="0">
                <a:solidFill>
                  <a:srgbClr val="0C3BD2"/>
                </a:solidFill>
                <a:latin typeface="微软雅黑" panose="020B0503020204020204" pitchFamily="34" charset="-122"/>
                <a:ea typeface="微软雅黑" panose="020B0503020204020204" pitchFamily="34" charset="-122"/>
                <a:cs typeface="微软雅黑" panose="020B0503020204020204" pitchFamily="34" charset="-120"/>
                <a:sym typeface="+mn-ea"/>
              </a:rPr>
              <a:t>学习主题七</a:t>
            </a:r>
            <a:r>
              <a:rPr lang="en-US" altLang="zh-CN" sz="3600" b="1" dirty="0">
                <a:solidFill>
                  <a:srgbClr val="0C3BD2"/>
                </a:solidFill>
                <a:latin typeface="微软雅黑" panose="020B0503020204020204" pitchFamily="34" charset="-122"/>
                <a:ea typeface="微软雅黑" panose="020B0503020204020204" pitchFamily="34" charset="-122"/>
                <a:cs typeface="微软雅黑" panose="020B0503020204020204" pitchFamily="34" charset="-120"/>
                <a:sym typeface="+mn-ea"/>
              </a:rPr>
              <a:t> </a:t>
            </a:r>
            <a:r>
              <a:rPr lang="zh-CN" altLang="en-US" sz="3600" b="1" dirty="0">
                <a:solidFill>
                  <a:srgbClr val="0C3BD2"/>
                </a:solidFill>
                <a:latin typeface="微软雅黑" panose="020B0503020204020204" pitchFamily="34" charset="-122"/>
                <a:ea typeface="微软雅黑" panose="020B0503020204020204" pitchFamily="34" charset="-122"/>
                <a:cs typeface="微软雅黑" panose="020B0503020204020204" pitchFamily="34" charset="-120"/>
                <a:sym typeface="+mn-ea"/>
              </a:rPr>
              <a:t>辨析并修改病句</a:t>
            </a:r>
            <a:endParaRPr lang="zh-CN" altLang="en-US" sz="3600" b="1" dirty="0">
              <a:solidFill>
                <a:srgbClr val="0C3BD2"/>
              </a:solidFill>
              <a:latin typeface="微软雅黑" panose="020B0503020204020204" pitchFamily="34" charset="-122"/>
              <a:ea typeface="微软雅黑" panose="020B0503020204020204" pitchFamily="34" charset="-122"/>
              <a:cs typeface="微软雅黑" panose="020B0503020204020204" pitchFamily="34" charset="-120"/>
            </a:endParaRPr>
          </a:p>
          <a:p>
            <a:pPr algn="ctr" latinLnBrk="1">
              <a:lnSpc>
                <a:spcPts val="5740"/>
              </a:lnSpc>
            </a:pPr>
            <a:endParaRPr lang="en-US" sz="3600" dirty="0"/>
          </a:p>
        </p:txBody>
      </p:sp>
      <p:pic>
        <p:nvPicPr>
          <p:cNvPr id="3" name="C_3#62da1db03.fixed?vbadefaultcenterpage=1&amp;parentnodeid=31ca67ec3" descr="preencoded.png"/>
          <p:cNvPicPr>
            <a:picLocks noChangeAspect="1"/>
          </p:cNvPicPr>
          <p:nvPr/>
        </p:nvPicPr>
        <p:blipFill>
          <a:blip r:embed="rId4"/>
          <a:stretch>
            <a:fillRect/>
          </a:stretch>
        </p:blipFill>
        <p:spPr>
          <a:xfrm>
            <a:off x="3698367" y="2853944"/>
            <a:ext cx="411480" cy="411480"/>
          </a:xfrm>
          <a:prstGeom prst="rect">
            <a:avLst/>
          </a:prstGeom>
        </p:spPr>
      </p:pic>
      <p:pic>
        <p:nvPicPr>
          <p:cNvPr id="4" name="C_3#62da1db03.fixed?vbadefaultcenterpage=1&amp;parentnodeid=31ca67ec3" descr="preencoded.png"/>
          <p:cNvPicPr>
            <a:picLocks noChangeAspect="1"/>
          </p:cNvPicPr>
          <p:nvPr/>
        </p:nvPicPr>
        <p:blipFill>
          <a:blip r:embed="rId4"/>
          <a:stretch>
            <a:fillRect/>
          </a:stretch>
        </p:blipFill>
        <p:spPr>
          <a:xfrm>
            <a:off x="3698367" y="3870198"/>
            <a:ext cx="411480" cy="411480"/>
          </a:xfrm>
          <a:prstGeom prst="rect">
            <a:avLst/>
          </a:prstGeom>
        </p:spPr>
      </p:pic>
      <p:pic>
        <p:nvPicPr>
          <p:cNvPr id="6" name="C_3#62da1db03.fixed?vbadefaultcenterpage=1&amp;parentnodeid=31ca67ec3" descr="preencoded.png"/>
          <p:cNvPicPr>
            <a:picLocks noChangeAspect="1"/>
          </p:cNvPicPr>
          <p:nvPr/>
        </p:nvPicPr>
        <p:blipFill>
          <a:blip r:embed="rId5"/>
          <a:stretch>
            <a:fillRect/>
          </a:stretch>
        </p:blipFill>
        <p:spPr>
          <a:xfrm>
            <a:off x="3639947" y="3384169"/>
            <a:ext cx="8604504" cy="82296"/>
          </a:xfrm>
          <a:prstGeom prst="rect">
            <a:avLst/>
          </a:prstGeom>
        </p:spPr>
      </p:pic>
      <p:pic>
        <p:nvPicPr>
          <p:cNvPr id="7" name="C_3#62da1db03.fixed?vbadefaultcenterpage=1&amp;parentnodeid=31ca67ec3" descr="preencoded.png"/>
          <p:cNvPicPr>
            <a:picLocks noChangeAspect="1"/>
          </p:cNvPicPr>
          <p:nvPr/>
        </p:nvPicPr>
        <p:blipFill>
          <a:blip r:embed="rId5"/>
          <a:stretch>
            <a:fillRect/>
          </a:stretch>
        </p:blipFill>
        <p:spPr>
          <a:xfrm>
            <a:off x="3640582" y="4454398"/>
            <a:ext cx="8604504" cy="82296"/>
          </a:xfrm>
          <a:prstGeom prst="rect">
            <a:avLst/>
          </a:prstGeom>
        </p:spPr>
      </p:pic>
      <p:sp>
        <p:nvSpPr>
          <p:cNvPr id="9" name="C_3#62da1db03.fixed?linknodeid=3de1bbd86&amp;vbadefaultcenterpage=1&amp;parentnodeid=31ca67ec3">
            <a:hlinkClick r:id="rId6" action="ppaction://hlinksldjump"/>
          </p:cNvPr>
          <p:cNvSpPr/>
          <p:nvPr/>
        </p:nvSpPr>
        <p:spPr>
          <a:xfrm>
            <a:off x="4215130" y="2569210"/>
            <a:ext cx="3767455" cy="784860"/>
          </a:xfrm>
          <a:prstGeom prst="rect">
            <a:avLst/>
          </a:prstGeom>
          <a:noFill/>
        </p:spPr>
        <p:txBody>
          <a:bodyPr wrap="none" lIns="0" tIns="0" rIns="0" bIns="0" rtlCol="0" anchor="ctr"/>
          <a:lstStyle/>
          <a:p>
            <a:pPr algn="l" latinLnBrk="1">
              <a:lnSpc>
                <a:spcPts val="3860"/>
              </a:lnSpc>
            </a:pPr>
            <a:endPar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3860"/>
              </a:lnSpc>
            </a:pPr>
            <a:r>
              <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知识清单：语法知识</a:t>
            </a:r>
            <a:r>
              <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(常见短语 、单句和复句 )</a:t>
            </a:r>
            <a:endPar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3860"/>
              </a:lnSpc>
            </a:pPr>
            <a:endPar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10" name="C_3#62da1db03.fixed?linknodeid=6422a3f59&amp;vbadefaultcenterpage=1&amp;parentnodeid=31ca67ec3">
            <a:hlinkClick r:id="rId7" action="ppaction://hlinksldjump"/>
          </p:cNvPr>
          <p:cNvSpPr/>
          <p:nvPr>
            <p:custDataLst>
              <p:tags r:id="rId1"/>
            </p:custDataLst>
          </p:nvPr>
        </p:nvSpPr>
        <p:spPr>
          <a:xfrm>
            <a:off x="4332859" y="3756660"/>
            <a:ext cx="3767328" cy="490220"/>
          </a:xfrm>
          <a:prstGeom prst="rect">
            <a:avLst/>
          </a:prstGeom>
          <a:noFill/>
        </p:spPr>
        <p:txBody>
          <a:bodyPr wrap="none" lIns="0" tIns="0" rIns="0" bIns="0" rtlCol="0" anchor="ctr"/>
          <a:lstStyle/>
          <a:p>
            <a:pPr algn="l" latinLnBrk="1">
              <a:lnSpc>
                <a:spcPts val="3860"/>
              </a:lnSpc>
            </a:pPr>
            <a:r>
              <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hlinkClick r:id="rId8" action="ppaction://hlinksldjump"/>
              </a:rPr>
              <a:t>学习任务1:辨析病句</a:t>
            </a:r>
            <a:endParaRPr lang="zh-CN" alt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Tree>
  </p:cSld>
  <p:clrMapOvr>
    <a:masterClrMapping/>
  </p:clrMapOvr>
  <p:transition>
    <p:split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080115" cy="2013585"/>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a:lnSpc>
                <a:spcPct val="150000"/>
              </a:lnSpc>
              <a:buClrTx/>
              <a:buSzTx/>
              <a:buFontTx/>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5.(2018年天津卷)无论是在天津,还是在比赛现场,都有支持热爱天津女排的一批球迷与这支队伍同呼吸共命运。</a:t>
            </a:r>
          </a:p>
          <a:p>
            <a:pPr indent="0"/>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ct val="15000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①多项定语顺序排列不当,应把“支持热爱天津女排的一批球迷”改为“一批支持热爱天津女排的球迷”。②概念混乱,“天津”与“比赛现场”有交叉的情况,二者不能并列,可以改为“无论是在国内,还是在国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260350" y="1102360"/>
            <a:ext cx="11433175" cy="3754755"/>
          </a:xfrm>
          <a:prstGeom prst="rect">
            <a:avLst/>
          </a:prstGeom>
          <a:noFill/>
        </p:spPr>
        <p:txBody>
          <a:bodyPr wrap="square" lIns="0" tIns="0" rIns="0" bIns="0" rtlCol="0" anchor="t"/>
          <a:lstStyle/>
          <a:p>
            <a:pPr indent="0" algn="ctr" fontAlgn="auto" latinLnBrk="1">
              <a:lnSpc>
                <a:spcPct val="15000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类型2:搭配不当     </a:t>
            </a:r>
          </a:p>
          <a:p>
            <a:pPr indent="0" algn="l" fontAlgn="auto" latinLnBrk="1">
              <a:lnSpc>
                <a:spcPct val="15000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现代汉语的句子有一定的结构规律,主、谓、宾、定、状、补六种成分的搭配要符合这一结构规律。搭配不当是指句子中的某些成分不符合这一结构规律;或者是搭配在一起不合事理,从道理上说不通;或者是不符合语言习惯,强行搭配。</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260350" y="1102360"/>
            <a:ext cx="11433175" cy="3754755"/>
          </a:xfrm>
          <a:prstGeom prst="rect">
            <a:avLst/>
          </a:prstGeom>
          <a:noFill/>
        </p:spPr>
        <p:txBody>
          <a:bodyPr wrap="square" lIns="0" tIns="0" rIns="0" bIns="0" rtlCol="0" anchor="t"/>
          <a:lstStyle/>
          <a:p>
            <a:pPr algn="l"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p:txBody>
      </p:sp>
      <p:graphicFrame>
        <p:nvGraphicFramePr>
          <p:cNvPr id="4" name="表格 3"/>
          <p:cNvGraphicFramePr/>
          <p:nvPr>
            <p:custDataLst>
              <p:tags r:id="rId1"/>
            </p:custDataLst>
          </p:nvPr>
        </p:nvGraphicFramePr>
        <p:xfrm>
          <a:off x="509270" y="1176020"/>
          <a:ext cx="10935335" cy="4359910"/>
        </p:xfrm>
        <a:graphic>
          <a:graphicData uri="http://schemas.openxmlformats.org/drawingml/2006/table">
            <a:tbl>
              <a:tblPr/>
              <a:tblGrid>
                <a:gridCol w="1704975">
                  <a:extLst>
                    <a:ext uri="{9D8B030D-6E8A-4147-A177-3AD203B41FA5}">
                      <a16:colId xmlns:a16="http://schemas.microsoft.com/office/drawing/2014/main" val="20000"/>
                    </a:ext>
                  </a:extLst>
                </a:gridCol>
                <a:gridCol w="9230360">
                  <a:extLst>
                    <a:ext uri="{9D8B030D-6E8A-4147-A177-3AD203B41FA5}">
                      <a16:colId xmlns:a16="http://schemas.microsoft.com/office/drawing/2014/main" val="20001"/>
                    </a:ext>
                  </a:extLst>
                </a:gridCol>
              </a:tblGrid>
              <a:tr h="397510">
                <a:tc gridSpan="2">
                  <a:txBody>
                    <a:bodyPr/>
                    <a:lstStyle/>
                    <a:p>
                      <a:pPr algn="ctr">
                        <a:buClrTx/>
                        <a:buSzTx/>
                        <a:buFontTx/>
                        <a:buNone/>
                      </a:pPr>
                      <a:r>
                        <a:rPr lang="en-US" sz="2400" b="1">
                          <a:solidFill>
                            <a:srgbClr val="000000"/>
                          </a:solidFill>
                          <a:latin typeface="等线" panose="02010600030101010101" charset="-122"/>
                          <a:ea typeface="等线" panose="02010600030101010101" charset="-122"/>
                          <a:cs typeface="NEU-BZ-S92" charset="0"/>
                        </a:rPr>
                        <a:t>搭配不当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993775">
                <a:tc>
                  <a:txBody>
                    <a:bodyPr/>
                    <a:lstStyle/>
                    <a:p>
                      <a:pPr algn="l">
                        <a:buClrTx/>
                        <a:buSzTx/>
                        <a:buFontTx/>
                        <a:buNone/>
                      </a:pPr>
                      <a:r>
                        <a:rPr lang="en-US" sz="2000" b="0">
                          <a:solidFill>
                            <a:srgbClr val="000000"/>
                          </a:solidFill>
                          <a:latin typeface="等线" panose="02010600030101010101" charset="-122"/>
                          <a:ea typeface="等线" panose="02010600030101010101" charset="-122"/>
                          <a:cs typeface="微软雅黑" panose="020B0503020204020204" pitchFamily="34" charset="-122"/>
                        </a:rPr>
                        <a:t>主谓搭配不当</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000" b="0">
                          <a:solidFill>
                            <a:srgbClr val="000000"/>
                          </a:solidFill>
                          <a:latin typeface="等线" panose="02010600030101010101" charset="-122"/>
                          <a:ea typeface="等线" panose="02010600030101010101" charset="-122"/>
                          <a:cs typeface="等线" panose="02010600030101010101" charset="-122"/>
                        </a:rPr>
                        <a:t>　　主要表现为谓语不能用来陈述主语,有时主语或谓语由并列短语充当,其中一部分搭配不当。</a:t>
                      </a:r>
                    </a:p>
                    <a:p>
                      <a:pPr algn="l">
                        <a:buClrTx/>
                        <a:buSzTx/>
                        <a:buFontTx/>
                        <a:buNone/>
                      </a:pPr>
                      <a:r>
                        <a:rPr lang="en-US" sz="2000" b="0">
                          <a:solidFill>
                            <a:srgbClr val="000000"/>
                          </a:solidFill>
                          <a:latin typeface="等线" panose="02010600030101010101" charset="-122"/>
                          <a:ea typeface="等线" panose="02010600030101010101" charset="-122"/>
                          <a:cs typeface="等线" panose="02010600030101010101" charset="-122"/>
                        </a:rPr>
                        <a:t>       如:他那和蔼可亲的笑容,循循善诱的教导,时时出现在我眼前。</a:t>
                      </a:r>
                    </a:p>
                    <a:p>
                      <a:pPr algn="l">
                        <a:buClrTx/>
                        <a:buSzTx/>
                        <a:buFontTx/>
                        <a:buNone/>
                      </a:pPr>
                      <a:r>
                        <a:rPr lang="en-US" sz="2000" b="0">
                          <a:solidFill>
                            <a:srgbClr val="000000"/>
                          </a:solidFill>
                          <a:latin typeface="等线" panose="02010600030101010101" charset="-122"/>
                          <a:ea typeface="等线" panose="02010600030101010101" charset="-122"/>
                          <a:cs typeface="等线" panose="02010600030101010101" charset="-122"/>
                        </a:rPr>
                        <a:t>      分析:主语“教导”和谓语“出现”不搭配,应将“循循善诱的教导,”删去。</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50490">
                <a:tc>
                  <a:txBody>
                    <a:bodyPr/>
                    <a:lstStyle/>
                    <a:p>
                      <a:pPr algn="l">
                        <a:buClrTx/>
                        <a:buSzTx/>
                        <a:buFontTx/>
                        <a:buNone/>
                      </a:pPr>
                      <a:r>
                        <a:rPr lang="en-US" sz="2000" b="0">
                          <a:solidFill>
                            <a:srgbClr val="000000"/>
                          </a:solidFill>
                          <a:latin typeface="等线" panose="02010600030101010101" charset="-122"/>
                          <a:ea typeface="等线" panose="02010600030101010101" charset="-122"/>
                          <a:cs typeface="微软雅黑" panose="020B0503020204020204" pitchFamily="34" charset="-122"/>
                        </a:rPr>
                        <a:t>动宾搭配不当</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000" b="0">
                          <a:solidFill>
                            <a:srgbClr val="000000"/>
                          </a:solidFill>
                          <a:latin typeface="等线" panose="02010600030101010101" charset="-122"/>
                          <a:ea typeface="等线" panose="02010600030101010101" charset="-122"/>
                          <a:cs typeface="等线" panose="02010600030101010101" charset="-122"/>
                        </a:rPr>
                        <a:t>　　一是当谓语动词和宾语中心语之间加了很长的修饰限定成分,谓语动词和宾语中心语间隔很远,这时宾语中心语往往会与前面的谓语动词搭配不当。</a:t>
                      </a:r>
                    </a:p>
                    <a:p>
                      <a:pPr algn="l">
                        <a:buClrTx/>
                        <a:buSzTx/>
                        <a:buFontTx/>
                        <a:buNone/>
                      </a:pPr>
                      <a:r>
                        <a:rPr lang="en-US" sz="2000" b="0">
                          <a:solidFill>
                            <a:srgbClr val="000000"/>
                          </a:solidFill>
                          <a:latin typeface="等线" panose="02010600030101010101" charset="-122"/>
                          <a:ea typeface="等线" panose="02010600030101010101" charset="-122"/>
                          <a:cs typeface="等线" panose="02010600030101010101" charset="-122"/>
                        </a:rPr>
                        <a:t>       如:这家公司虽然待遇一般,发展前景却非常好,许多同学都投了简历,但最后公司只录取了我们学校推荐的两个名额。</a:t>
                      </a:r>
                    </a:p>
                    <a:p>
                      <a:pPr algn="l">
                        <a:buClrTx/>
                        <a:buSzTx/>
                        <a:buFontTx/>
                        <a:buNone/>
                      </a:pPr>
                      <a:r>
                        <a:rPr lang="en-US" sz="2000" b="0">
                          <a:solidFill>
                            <a:srgbClr val="000000"/>
                          </a:solidFill>
                          <a:latin typeface="等线" panose="02010600030101010101" charset="-122"/>
                          <a:ea typeface="等线" panose="02010600030101010101" charset="-122"/>
                          <a:cs typeface="等线" panose="02010600030101010101" charset="-122"/>
                        </a:rPr>
                        <a:t>       分析:谓语动词“录取”与宾语中心语“名额”搭配不当,应将“名额”改为“同学”。二是当一个谓语动词后面带有两个或两个以上的宾语时,其中一个宾语往往会与这个谓语动词搭配不当。如:航母的投入和使用无疑将增大中国有效解决问题的筹码和力度。分析:谓语动词“增大”与宾语“筹码”搭配不当,“力度”可以“增大”,但“筹码”只能“增加”。</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613900" y="776605"/>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604520" y="1341120"/>
          <a:ext cx="11311890" cy="5229860"/>
        </p:xfrm>
        <a:graphic>
          <a:graphicData uri="http://schemas.openxmlformats.org/drawingml/2006/table">
            <a:tbl>
              <a:tblPr/>
              <a:tblGrid>
                <a:gridCol w="1814195">
                  <a:extLst>
                    <a:ext uri="{9D8B030D-6E8A-4147-A177-3AD203B41FA5}">
                      <a16:colId xmlns:a16="http://schemas.microsoft.com/office/drawing/2014/main" val="20000"/>
                    </a:ext>
                  </a:extLst>
                </a:gridCol>
                <a:gridCol w="9497695">
                  <a:extLst>
                    <a:ext uri="{9D8B030D-6E8A-4147-A177-3AD203B41FA5}">
                      <a16:colId xmlns:a16="http://schemas.microsoft.com/office/drawing/2014/main" val="20001"/>
                    </a:ext>
                  </a:extLst>
                </a:gridCol>
              </a:tblGrid>
              <a:tr h="365760">
                <a:tc gridSpan="2">
                  <a:txBody>
                    <a:bodyPr/>
                    <a:lstStyle/>
                    <a:p>
                      <a:pPr indent="0" algn="ctr">
                        <a:buNone/>
                      </a:pPr>
                      <a:r>
                        <a:rPr lang="en-US" sz="2400" b="1">
                          <a:solidFill>
                            <a:srgbClr val="000000"/>
                          </a:solidFill>
                          <a:latin typeface="NEU-BZ-S92" charset="0"/>
                          <a:cs typeface="NEU-BZ-S92" charset="0"/>
                        </a:rPr>
                        <a:t>搭配不当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2425700">
                <a:tc>
                  <a:txBody>
                    <a:bodyPr/>
                    <a:lstStyle/>
                    <a:p>
                      <a:pPr indent="0" algn="ctr">
                        <a:buNone/>
                      </a:pPr>
                      <a:r>
                        <a:rPr lang="en-US" sz="2000" b="0">
                          <a:solidFill>
                            <a:srgbClr val="000000"/>
                          </a:solidFill>
                          <a:latin typeface="等线" panose="02010600030101010101" charset="-122"/>
                          <a:ea typeface="等线" panose="02010600030101010101" charset="-122"/>
                          <a:cs typeface="NEU-BZ-S92" charset="0"/>
                        </a:rPr>
                        <a:t>主宾搭配不当</a:t>
                      </a:r>
                      <a:endParaRPr lang="en-US" altLang="en-US" sz="2000" b="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一是同一个句子的主宾搭配不当。 如:冬天的济南是晴朗无云的季节。</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分析:主语“济南”和宾语“季节”不搭配,应将“冬天的济南”改为“济南的冬天”。</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二是在前一个分句中搭配恰当,但在后一个分句中偷换了主语,致使主宾搭配不当。如:当今的世界,各个国家、地区相互依存,已经形成了你中有我、我中有你的格局,是一个经济全球化的时代。</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分析:后一个分句的主语换成了“这个时代”,致使原句“世界”与“时代”主宾搭配不当。</a:t>
                      </a:r>
                      <a:endParaRPr lang="en-US" altLang="en-US" sz="20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8235">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动补搭配不当(补语与中心语搭配不当)</a:t>
                      </a:r>
                      <a:endParaRPr lang="en-US" altLang="en-US" sz="20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如:同学们把教室打扫得干干净净,整整齐齐。</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分析:一动与多补不能完全搭配,“打扫”和“整整齐齐”搭配不当。</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除了常规的动补搭配不当,本类型主要涉及“减少”“降低”“缩短”等词语后面接倍数的问题。根据表述习惯,“倍”只能用在“增加”中。因为原数减少一倍为零,更不用说减少更多倍了。(吕叔湘、朱德熙主编的《语法修辞讲话》中说:“说到减少,只能说减少几分之几,不能说减少几倍。”)</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如:这个炼钢车间,由十天开一炉,变为五天开一炉,时间缩短了一倍。</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分析:倍数词使用不当,表缩短、降低、减少只能用分数或几成。</a:t>
                      </a:r>
                      <a:endParaRPr lang="en-US" altLang="en-US" sz="20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46895" y="95377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410210" y="1518285"/>
          <a:ext cx="11706860" cy="4636135"/>
        </p:xfrm>
        <a:graphic>
          <a:graphicData uri="http://schemas.openxmlformats.org/drawingml/2006/table">
            <a:tbl>
              <a:tblPr/>
              <a:tblGrid>
                <a:gridCol w="1749425">
                  <a:extLst>
                    <a:ext uri="{9D8B030D-6E8A-4147-A177-3AD203B41FA5}">
                      <a16:colId xmlns:a16="http://schemas.microsoft.com/office/drawing/2014/main" val="20000"/>
                    </a:ext>
                  </a:extLst>
                </a:gridCol>
                <a:gridCol w="9957435">
                  <a:extLst>
                    <a:ext uri="{9D8B030D-6E8A-4147-A177-3AD203B41FA5}">
                      <a16:colId xmlns:a16="http://schemas.microsoft.com/office/drawing/2014/main" val="20001"/>
                    </a:ext>
                  </a:extLst>
                </a:gridCol>
              </a:tblGrid>
              <a:tr h="379095">
                <a:tc gridSpan="2">
                  <a:txBody>
                    <a:bodyPr/>
                    <a:lstStyle/>
                    <a:p>
                      <a:pPr indent="0" algn="ctr">
                        <a:buNone/>
                      </a:pPr>
                      <a:r>
                        <a:rPr lang="en-US" sz="2400" b="1">
                          <a:solidFill>
                            <a:srgbClr val="000000"/>
                          </a:solidFill>
                          <a:latin typeface="NEU-BZ-S92" charset="0"/>
                          <a:cs typeface="NEU-BZ-S92" charset="0"/>
                        </a:rPr>
                        <a:t>搭配不当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2209165">
                <a:tc>
                  <a:txBody>
                    <a:bodyPr/>
                    <a:lstStyle/>
                    <a:p>
                      <a:pPr indent="0">
                        <a:buNone/>
                      </a:pPr>
                      <a:r>
                        <a:rPr lang="en-US" sz="2000" b="0">
                          <a:solidFill>
                            <a:srgbClr val="000000"/>
                          </a:solidFill>
                          <a:latin typeface="等线" panose="02010600030101010101" charset="-122"/>
                          <a:ea typeface="等线" panose="02010600030101010101" charset="-122"/>
                          <a:cs typeface="NEU-BZ-S92" charset="0"/>
                        </a:rPr>
                        <a:t>修饰语与中心语搭配不当　</a:t>
                      </a:r>
                      <a:endParaRPr lang="en-US" altLang="en-US" sz="2000" b="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主要指修饰语或限制语用在中心语前面会造成表达上的不合习惯或不合事理的现象。</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(1)定语和中心语搭配不当</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如:我们有吃苦耐劳的人民,又有优裕的自然资源。　</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分析:“优裕”不能修饰“自然资源”,应改为“丰富”。</a:t>
                      </a:r>
                    </a:p>
                    <a:p>
                      <a:pPr indent="0">
                        <a:buNone/>
                      </a:pPr>
                      <a:r>
                        <a:rPr lang="en-US" altLang="en-US" sz="2000" b="0">
                          <a:solidFill>
                            <a:srgbClr val="000000"/>
                          </a:solidFill>
                          <a:latin typeface="等线" panose="02010600030101010101" charset="-122"/>
                          <a:ea typeface="等线" panose="02010600030101010101" charset="-122"/>
                          <a:cs typeface="等线" panose="02010600030101010101" charset="-122"/>
                        </a:rPr>
                        <a:t>        (2)状语和中心语搭配不当</a:t>
                      </a:r>
                    </a:p>
                    <a:p>
                      <a:pPr indent="0">
                        <a:buNone/>
                      </a:pPr>
                      <a:r>
                        <a:rPr lang="en-US" altLang="en-US" sz="2000" b="0">
                          <a:solidFill>
                            <a:srgbClr val="000000"/>
                          </a:solidFill>
                          <a:latin typeface="等线" panose="02010600030101010101" charset="-122"/>
                          <a:ea typeface="等线" panose="02010600030101010101" charset="-122"/>
                          <a:cs typeface="等线" panose="02010600030101010101" charset="-122"/>
                        </a:rPr>
                        <a:t>       如:要掌握犯罪分子活动的规律,以便稳准狠地识别和打击他们。</a:t>
                      </a:r>
                    </a:p>
                    <a:p>
                      <a:pPr indent="0">
                        <a:buNone/>
                      </a:pPr>
                      <a:r>
                        <a:rPr lang="en-US" altLang="en-US" sz="2000" b="0">
                          <a:solidFill>
                            <a:srgbClr val="000000"/>
                          </a:solidFill>
                          <a:latin typeface="等线" panose="02010600030101010101" charset="-122"/>
                          <a:ea typeface="等线" panose="02010600030101010101" charset="-122"/>
                          <a:cs typeface="等线" panose="02010600030101010101" charset="-122"/>
                        </a:rPr>
                        <a:t>      分析:“稳准狠”不能修饰“识别”,应改为“更好”。</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18640">
                <a:tc>
                  <a:txBody>
                    <a:bodyPr/>
                    <a:lstStyle/>
                    <a:p>
                      <a:pPr indent="0">
                        <a:buNone/>
                      </a:pPr>
                      <a:r>
                        <a:rPr lang="en-US" sz="2000" b="0">
                          <a:solidFill>
                            <a:srgbClr val="000000"/>
                          </a:solidFill>
                          <a:latin typeface="等线" panose="02010600030101010101" charset="-122"/>
                          <a:ea typeface="等线" panose="02010600030101010101" charset="-122"/>
                          <a:cs typeface="NEU-BZ-S92" charset="0"/>
                        </a:rPr>
                        <a:t>关联词语搭配不当</a:t>
                      </a:r>
                      <a:endParaRPr lang="en-US" altLang="en-US" sz="2000" b="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有一些关联词语有其固定的搭配对象,如“只有”和“才”,“只要”和“就”,“不但不”和“反而”等;有些关联词语搭配的对象不同,则其表意功能也不同,如“不是”与“而是”搭配表并列,与“就是”搭配则表选择,命题者有时就会利用其搭配情况来设置错误。</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如:应用这种罗盘,无论在阴云密布及早晚看不到太阳的时候,也不会迷失方向。</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分析:“无论”与“也”搭配不当,应将“无论”改为“即使”。</a:t>
                      </a:r>
                      <a:endParaRPr lang="en-US" altLang="en-US" sz="20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46895" y="95377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487680" y="1566545"/>
          <a:ext cx="11009630" cy="4328160"/>
        </p:xfrm>
        <a:graphic>
          <a:graphicData uri="http://schemas.openxmlformats.org/drawingml/2006/table">
            <a:tbl>
              <a:tblPr/>
              <a:tblGrid>
                <a:gridCol w="2623820">
                  <a:extLst>
                    <a:ext uri="{9D8B030D-6E8A-4147-A177-3AD203B41FA5}">
                      <a16:colId xmlns:a16="http://schemas.microsoft.com/office/drawing/2014/main" val="20000"/>
                    </a:ext>
                  </a:extLst>
                </a:gridCol>
                <a:gridCol w="8385810">
                  <a:extLst>
                    <a:ext uri="{9D8B030D-6E8A-4147-A177-3AD203B41FA5}">
                      <a16:colId xmlns:a16="http://schemas.microsoft.com/office/drawing/2014/main" val="20001"/>
                    </a:ext>
                  </a:extLst>
                </a:gridCol>
              </a:tblGrid>
              <a:tr h="365760">
                <a:tc gridSpan="2">
                  <a:txBody>
                    <a:bodyPr/>
                    <a:lstStyle/>
                    <a:p>
                      <a:pPr indent="0" algn="ctr">
                        <a:buNone/>
                      </a:pPr>
                      <a:r>
                        <a:rPr lang="en-US" sz="2400" b="1">
                          <a:solidFill>
                            <a:srgbClr val="000000"/>
                          </a:solidFill>
                          <a:latin typeface="NEU-BZ-S92" charset="0"/>
                          <a:cs typeface="NEU-BZ-S92" charset="0"/>
                        </a:rPr>
                        <a:t>搭配不当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3484880">
                <a:tc>
                  <a:txBody>
                    <a:bodyPr/>
                    <a:lstStyle/>
                    <a:p>
                      <a:pPr indent="0">
                        <a:buNone/>
                      </a:pPr>
                      <a:r>
                        <a:rPr lang="en-US" sz="2000" b="0">
                          <a:solidFill>
                            <a:srgbClr val="000000"/>
                          </a:solidFill>
                          <a:latin typeface="等线" panose="02010600030101010101" charset="-122"/>
                          <a:ea typeface="等线" panose="02010600030101010101" charset="-122"/>
                          <a:cs typeface="NEU-BZ-S92" charset="0"/>
                        </a:rPr>
                        <a:t>一面与两面搭配不当　</a:t>
                      </a:r>
                      <a:endParaRPr lang="en-US" altLang="en-US" sz="2000" b="0">
                        <a:solidFill>
                          <a:srgbClr val="000000"/>
                        </a:solidFill>
                        <a:latin typeface="等线" panose="02010600030101010101" charset="-122"/>
                        <a:ea typeface="等线" panose="02010600030101010101"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主要特点:句子前面(或“后面”)出现一正一反两方面意思的词语(如成败、升降、高低、好坏、优劣、强弱、得失、能否、是否、有无等),后面(或“前面”)却只有一方面意思(或“正”或“反”)的词句与之相呼应,从而造成前后内容搭配不协调。</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如:旅游市场价格上涨也体现了一定的供需矛盾,这就导致个别海鲜品种价格上涨过快。看来,能否保证“高价高质”,确保游客满意度高,仍须政府部门进一步加大监管力度。</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分析:两面对一面,应将“能否”改为“要”。</a:t>
                      </a:r>
                    </a:p>
                    <a:p>
                      <a:pPr indent="0">
                        <a:buNone/>
                      </a:pPr>
                      <a:r>
                        <a:rPr lang="en-US" sz="2000" b="0">
                          <a:solidFill>
                            <a:srgbClr val="000000"/>
                          </a:solidFill>
                          <a:latin typeface="等线" panose="02010600030101010101" charset="-122"/>
                          <a:ea typeface="等线" panose="02010600030101010101" charset="-122"/>
                          <a:cs typeface="等线" panose="02010600030101010101" charset="-122"/>
                        </a:rPr>
                        <a:t>       值得注意的是,当句子中出现“是否”等两面词时,也要认真分析,如下面的句子就不属于“一面与两面搭配不当”:对工程施工是否认真负责,关系到工程的质量。分析:前半句为一正一反,后半句虽没有与之搭配的一正一反的词,但可从正反两面来理解,即“工程的质量”有好有坏,这样前后就可以搭配起来:认真负责,质量就好;反之,质量就差。</a:t>
                      </a:r>
                      <a:endParaRPr lang="en-US" altLang="en-US" sz="20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1447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a:lnSpc>
                <a:spcPct val="150000"/>
              </a:lnSpc>
              <a:buClrTx/>
              <a:buSzTx/>
              <a:buFontTx/>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1.(2022年浙江卷)杭州亚运吉祥物裸眼3D宣传片,生动展示了足球、帆船、电竞三个运动场景,是实现亚运吉祥物的“破屏出圈”,带给观众身临其境体验的重要技术。</a:t>
            </a:r>
          </a:p>
          <a:p>
            <a:pPr algn="l">
              <a:lnSpc>
                <a:spcPct val="150000"/>
              </a:lnSpc>
              <a:buClrTx/>
              <a:buSzTx/>
              <a:buFontTx/>
            </a:pPr>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该句的主干是“宣传片是技术”,主宾搭配不当,可在“是实现”前加“裸眼3D”。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207750" cy="516636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2.(2021年全国乙卷)空间和时间由于不断压缩,大大增强了互动性,社会交往效率有助于得到显著提高。</a:t>
            </a: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indent="0" algn="l" fontAlgn="auto" latinLnBrk="1">
              <a:lnSpc>
                <a:spcPct val="15000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①主谓搭配不当,“空间和时间”与“增强了互动性”搭配不当,应将介词“由于”移至“空间和时间”之前,将“大大增强了互动性”改为“互动性大大增强”,即“由于”之后的句子作状语,“互动性”为主语,前后符合逻辑。②“社会交往效率有助于得到显著提高”句式杂糅,应改为“有助于社会交往效率显著提高”或“社会交往效率得到显著提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080115" cy="3251835"/>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3.(2021年浙江卷)近期,公安部联合主要媒体网站持续推出反诈骗系列报道,不断加强社会宣传,扩大宣传精准性,构建立足社区、覆盖全社会的宣传体系,掀起全社会共同反诈骗的热潮。</a:t>
            </a:r>
          </a:p>
          <a:p>
            <a:pPr indent="0"/>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p>
          <a:p>
            <a:pPr indent="0"/>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“扩大”和“精准性”动宾搭配不当,可将“扩大”改为“提高”。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488950" y="1593215"/>
            <a:ext cx="11080115" cy="2013585"/>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4.(2021年天津卷)“劳动光荣、创造伟大”这句话,始终是对于人类文明进步历程的重要诠释。</a:t>
            </a:r>
          </a:p>
          <a:p>
            <a:pPr algn="l" latinLnBrk="1">
              <a:lnSpc>
                <a:spcPts val="4030"/>
              </a:lnSpc>
              <a:buClrTx/>
              <a:buSzTx/>
              <a:buFontTx/>
            </a:pPr>
            <a:r>
              <a:rPr lang="en-US" sz="2400" b="1" dirty="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介词使用不当。“对于”指引进对象或事物的关系者,“对”表示指出动作行为所涉及的对象,指的是对某人、某事、某物的关系。“人类文明进步历程”是表示动作行为涉及的对象,应用“对”。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860552" y="2962656"/>
            <a:ext cx="7196328" cy="923544"/>
          </a:xfrm>
          <a:prstGeom prst="rect">
            <a:avLst/>
          </a:prstGeom>
          <a:noFill/>
        </p:spPr>
        <p:txBody>
          <a:bodyPr wrap="none" lIns="0" tIns="0" rIns="0" bIns="0" rtlCol="0" anchor="ctr"/>
          <a:lstStyle/>
          <a:p>
            <a:pPr algn="l" latinLnBrk="1">
              <a:lnSpc>
                <a:spcPts val="3860"/>
              </a:lnSpc>
            </a:pPr>
            <a:r>
              <a:rPr lang="zh-CN" altLang="en-US" sz="4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hlinkClick r:id="rId3" action="ppaction://hlinksldjump"/>
              </a:rPr>
              <a:t>知识清单：语法知识(常见短语 、单句和复句 )</a:t>
            </a:r>
            <a:endParaRPr lang="en-US" sz="4000" dirty="0"/>
          </a:p>
        </p:txBody>
      </p:sp>
    </p:spTree>
  </p:cSld>
  <p:clrMapOvr>
    <a:masterClrMapping/>
  </p:clrMapOvr>
  <p:transition>
    <p:split dir="in"/>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080115" cy="2013585"/>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5.(2021年新高考Ⅱ卷)正因为目前国际空间站中有上百种餐品,使得宇航员可以自由选择自己的用餐计划——然而这一用餐计划是每八天循环一次的。</a:t>
            </a:r>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关联词使用错误。①一般是“因为……所以……”连用,可以将“使得”改为“所以”,或者删去“正因为”,也可以将“正因为”“使得”都删去。②“然而”表转折,但是程度过重,应使用“虽然”。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080115" cy="2013585"/>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6.(2020年全国Ⅰ卷改编)文人士大夫参与到印章的创作中,使这门从前主要由工匠承揽的技艺,增加了人文意味。</a:t>
            </a:r>
            <a:endPar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fontAlgn="auto">
              <a:lnSpc>
                <a:spcPct val="150000"/>
              </a:lnSpc>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承揽”与“技艺”搭配不当。承揽:接受(对方所委托的业务);承担。后面一般接经历一定的阶段就可以完成的具体的业务或工作,如“承揽土建工程”。技艺:富于技巧性的表演艺术或手艺。技艺不是具体有形的业务,所以不能与“承揽”搭配,可将“承揽”改成“传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080115" cy="2013585"/>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7.(2020年全国Ⅲ卷)中国人之所以为中国人的特性,不是生理的,而且是文化的、精神的因素。</a:t>
            </a:r>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030"/>
              </a:lnSpc>
              <a:buClrTx/>
              <a:buSzTx/>
              <a:buFontTx/>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①关联词语“不是”与“而且是”搭配不当。“不是”应与“而是”搭配,表示并列关系;“而且”常与“不仅”等搭配,表示递进关系。②“生理的”缺乏宾语中心语,应加上“因素”;或删除“文化的、精神的因素”中的“因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365760" y="1526540"/>
            <a:ext cx="11635740" cy="3642995"/>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8.(2019年全国Ⅱ卷改编)画家能否凭借自己的生活积累和艺术感觉,让传统文化内涵及现代人文精神在画面上得到充分体现,是新时代美术创作至关重要的艺术法则。</a:t>
            </a:r>
            <a:r>
              <a:rPr lang="en-US" alt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a:p>
            <a:pPr algn="l" latinLnBrk="1">
              <a:lnSpc>
                <a:spcPts val="4030"/>
              </a:lnSpc>
              <a:buClrTx/>
              <a:buSzTx/>
              <a:buFontTx/>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搭配不当。“能否”与后面的“是”构成两面对一面类型的搭配不当,应去掉“能否”。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536575" y="1216660"/>
            <a:ext cx="10090150" cy="4192270"/>
          </a:xfrm>
          <a:prstGeom prst="rect">
            <a:avLst/>
          </a:prstGeom>
          <a:noFill/>
        </p:spPr>
        <p:txBody>
          <a:bodyPr wrap="square" lIns="0" tIns="0" rIns="0" bIns="0" rtlCol="0" anchor="t"/>
          <a:lstStyle/>
          <a:p>
            <a:pPr indent="0" algn="ctr" fontAlgn="auto" latinLnBrk="1">
              <a:lnSpc>
                <a:spcPct val="15000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类型3:成分残缺或赘余  </a:t>
            </a:r>
          </a:p>
          <a:p>
            <a:pPr indent="0" algn="l" fontAlgn="auto" latinLnBrk="1">
              <a:lnSpc>
                <a:spcPct val="15000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成分残缺:除无主句、独词句和省略句外,按现代汉语的结构规律,句子必须具备的语法成分残缺不全,就是句子存在成分残缺的语病。</a:t>
            </a:r>
          </a:p>
          <a:p>
            <a:pPr indent="0" algn="l" fontAlgn="auto" latinLnBrk="1">
              <a:lnSpc>
                <a:spcPct val="15000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成分赘余:一是重复;二是句子里多了根本不该有的成分,造成句子意思不通,不好理解。</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5" name="表格 4"/>
          <p:cNvGraphicFramePr/>
          <p:nvPr>
            <p:custDataLst>
              <p:tags r:id="rId1"/>
            </p:custDataLst>
          </p:nvPr>
        </p:nvGraphicFramePr>
        <p:xfrm>
          <a:off x="270510" y="1328420"/>
          <a:ext cx="11370310" cy="4783455"/>
        </p:xfrm>
        <a:graphic>
          <a:graphicData uri="http://schemas.openxmlformats.org/drawingml/2006/table">
            <a:tbl>
              <a:tblPr/>
              <a:tblGrid>
                <a:gridCol w="1061085">
                  <a:extLst>
                    <a:ext uri="{9D8B030D-6E8A-4147-A177-3AD203B41FA5}">
                      <a16:colId xmlns:a16="http://schemas.microsoft.com/office/drawing/2014/main" val="20000"/>
                    </a:ext>
                  </a:extLst>
                </a:gridCol>
                <a:gridCol w="10309225">
                  <a:extLst>
                    <a:ext uri="{9D8B030D-6E8A-4147-A177-3AD203B41FA5}">
                      <a16:colId xmlns:a16="http://schemas.microsoft.com/office/drawing/2014/main" val="20001"/>
                    </a:ext>
                  </a:extLst>
                </a:gridCol>
              </a:tblGrid>
              <a:tr h="394335">
                <a:tc gridSpan="2">
                  <a:txBody>
                    <a:bodyPr/>
                    <a:lstStyle/>
                    <a:p>
                      <a:pPr indent="0" algn="ctr">
                        <a:buNone/>
                      </a:pPr>
                      <a:r>
                        <a:rPr lang="en-US" sz="2400" b="1">
                          <a:solidFill>
                            <a:srgbClr val="000000"/>
                          </a:solidFill>
                          <a:latin typeface="NEU-BZ-S92" charset="0"/>
                          <a:cs typeface="NEU-BZ-S92" charset="0"/>
                        </a:rPr>
                        <a:t>成分残缺或赘余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4389120">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主语</a:t>
                      </a:r>
                    </a:p>
                    <a:p>
                      <a:pPr indent="0" algn="ctr">
                        <a:buNone/>
                      </a:pPr>
                      <a:r>
                        <a:rPr lang="en-US" sz="2400" b="0">
                          <a:solidFill>
                            <a:srgbClr val="000000"/>
                          </a:solidFill>
                          <a:latin typeface="等线" panose="02010600030101010101" charset="-122"/>
                          <a:ea typeface="等线" panose="02010600030101010101" charset="-122"/>
                          <a:cs typeface="NEU-BZ-S92" charset="0"/>
                        </a:rPr>
                        <a:t>残缺</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(1)滥用介词造成主语残缺</a:t>
                      </a:r>
                    </a:p>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滥用介词,介词和主语会构成介宾短语,介宾短语只能充当修饰语,所以往往会使主语残缺。修改这类病句时一般应将介词删去。在辨析语病中,“介词当头审主残”,意思就是遇到“在”“对”“从”“通过”“经过”“由于”“根据”等介词放在句首时,一定要看看是否造成了主语残缺。</a:t>
                      </a:r>
                    </a:p>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如:从这件小事,说明一个大道理。</a:t>
                      </a:r>
                    </a:p>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分析:滥用介词“从”导致句子缺少主语,应把“从”删去。</a:t>
                      </a:r>
                    </a:p>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(2)滥用使令动词造成主语残缺</a:t>
                      </a:r>
                    </a:p>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如:通过这次科技成果展览,使我们了解到我国已在许多尖端科技领域实现了跨越式发展,取得了巨大成就。</a:t>
                      </a:r>
                    </a:p>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分析:“使”字造成主语残缺,应该删去“使”,让“我们”充当主语;或者删去“通过”,让“科技成果展览”充当“使”的</a:t>
                      </a:r>
                      <a:r>
                        <a:rPr lang="zh-CN" altLang="en-US" sz="2400" b="0">
                          <a:solidFill>
                            <a:srgbClr val="000000"/>
                          </a:solidFill>
                          <a:latin typeface="等线" panose="02010600030101010101" charset="-122"/>
                          <a:ea typeface="等线" panose="02010600030101010101" charset="-122"/>
                          <a:cs typeface="等线" panose="02010600030101010101" charset="-122"/>
                        </a:rPr>
                        <a:t>主语。</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5" name="表格 4"/>
          <p:cNvGraphicFramePr/>
          <p:nvPr>
            <p:custDataLst>
              <p:tags r:id="rId1"/>
            </p:custDataLst>
          </p:nvPr>
        </p:nvGraphicFramePr>
        <p:xfrm>
          <a:off x="487680" y="1395095"/>
          <a:ext cx="11468100" cy="4599305"/>
        </p:xfrm>
        <a:graphic>
          <a:graphicData uri="http://schemas.openxmlformats.org/drawingml/2006/table">
            <a:tbl>
              <a:tblPr/>
              <a:tblGrid>
                <a:gridCol w="1768475">
                  <a:extLst>
                    <a:ext uri="{9D8B030D-6E8A-4147-A177-3AD203B41FA5}">
                      <a16:colId xmlns:a16="http://schemas.microsoft.com/office/drawing/2014/main" val="20000"/>
                    </a:ext>
                  </a:extLst>
                </a:gridCol>
                <a:gridCol w="9699625">
                  <a:extLst>
                    <a:ext uri="{9D8B030D-6E8A-4147-A177-3AD203B41FA5}">
                      <a16:colId xmlns:a16="http://schemas.microsoft.com/office/drawing/2014/main" val="20001"/>
                    </a:ext>
                  </a:extLst>
                </a:gridCol>
              </a:tblGrid>
              <a:tr h="418465">
                <a:tc gridSpan="2">
                  <a:txBody>
                    <a:bodyPr/>
                    <a:lstStyle/>
                    <a:p>
                      <a:pPr indent="0" algn="ctr">
                        <a:buNone/>
                      </a:pPr>
                      <a:r>
                        <a:rPr lang="en-US" sz="2400" b="1">
                          <a:solidFill>
                            <a:srgbClr val="000000"/>
                          </a:solidFill>
                          <a:latin typeface="NEU-BZ-S92" charset="0"/>
                          <a:cs typeface="NEU-BZ-S92" charset="0"/>
                        </a:rPr>
                        <a:t>成分残缺或赘余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4180840">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主语</a:t>
                      </a:r>
                    </a:p>
                    <a:p>
                      <a:pPr indent="0" algn="ctr">
                        <a:buNone/>
                      </a:pPr>
                      <a:r>
                        <a:rPr lang="en-US" sz="2400" b="0">
                          <a:solidFill>
                            <a:srgbClr val="000000"/>
                          </a:solidFill>
                          <a:latin typeface="等线" panose="02010600030101010101" charset="-122"/>
                          <a:ea typeface="等线" panose="02010600030101010101" charset="-122"/>
                          <a:cs typeface="NEU-BZ-S92" charset="0"/>
                        </a:rPr>
                        <a:t>残缺</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(3)偏正短语中中心语残缺,造成主语残缺</a:t>
                      </a:r>
                    </a:p>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如:那些越是年轻的时候有一腔热血,到岁数大了,就越是不愿承认自己老了。</a:t>
                      </a:r>
                    </a:p>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分析:“有一腔热血”后面缺少充当主语的中心语,应在其后补上“的人”。</a:t>
                      </a:r>
                    </a:p>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(4)滥用省略,使分句中的主语残缺</a:t>
                      </a:r>
                    </a:p>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如:抢险突击队的小李,搁下刚满周岁的儿子,参加抗洪斗争,第二天就晕倒了,把她送回家休息,但苏醒后又偷偷上了大堤。</a:t>
                      </a:r>
                    </a:p>
                    <a:p>
                      <a:pPr indent="609600" fontAlgn="auto">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分析:“把她送回家休息”的主语应是“大家”,此处是不能省的,应加上;最后一个分句应在“苏醒”之前加上“她”。</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7" name="文本框 16"/>
          <p:cNvSpPr txBox="1"/>
          <p:nvPr>
            <p:custDataLst>
              <p:tags r:id="rId2"/>
            </p:custDataLst>
          </p:nvPr>
        </p:nvSpPr>
        <p:spPr>
          <a:xfrm>
            <a:off x="9778365" y="83058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 calcmode="lin" valueType="num">
                                      <p:cBhvr additive="base">
                                        <p:cTn id="1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741535" y="83947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365125" y="1391285"/>
          <a:ext cx="11340465" cy="4012565"/>
        </p:xfrm>
        <a:graphic>
          <a:graphicData uri="http://schemas.openxmlformats.org/drawingml/2006/table">
            <a:tbl>
              <a:tblPr/>
              <a:tblGrid>
                <a:gridCol w="1988185">
                  <a:extLst>
                    <a:ext uri="{9D8B030D-6E8A-4147-A177-3AD203B41FA5}">
                      <a16:colId xmlns:a16="http://schemas.microsoft.com/office/drawing/2014/main" val="20000"/>
                    </a:ext>
                  </a:extLst>
                </a:gridCol>
                <a:gridCol w="9352280">
                  <a:extLst>
                    <a:ext uri="{9D8B030D-6E8A-4147-A177-3AD203B41FA5}">
                      <a16:colId xmlns:a16="http://schemas.microsoft.com/office/drawing/2014/main" val="20001"/>
                    </a:ext>
                  </a:extLst>
                </a:gridCol>
              </a:tblGrid>
              <a:tr h="403225">
                <a:tc gridSpan="2">
                  <a:txBody>
                    <a:bodyPr/>
                    <a:lstStyle/>
                    <a:p>
                      <a:pPr indent="0" algn="ctr">
                        <a:buNone/>
                      </a:pPr>
                      <a:r>
                        <a:rPr lang="en-US" sz="2400" b="1">
                          <a:solidFill>
                            <a:srgbClr val="000000"/>
                          </a:solidFill>
                          <a:latin typeface="NEU-BZ-S92" charset="0"/>
                          <a:cs typeface="NEU-BZ-S92" charset="0"/>
                        </a:rPr>
                        <a:t>成分残缺或赘余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3609340">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谓语残缺</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(1)句首陈述对象缺乏相应的谓语,却另起一个头,造成谓语残缺</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如:经过几十年的努力,我国已经独立自主地研制、发射、跟踪和测控地球同步通信卫星的能力。</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分析:谓语残缺,应该在“已经”之后加上谓语“具备”。</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(2)缺少与宾语呼应的谓语中心词</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如:我市最近发动了全面的质量大检查运动,要在这个运动中建立与加强技术管理制度等一系列工作。</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分析:谓语残缺,缺少与宾语“工作”相呼应的谓语,应在“建立”前加“完成”。</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741535" y="83947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365125" y="1391285"/>
          <a:ext cx="11349355" cy="3707130"/>
        </p:xfrm>
        <a:graphic>
          <a:graphicData uri="http://schemas.openxmlformats.org/drawingml/2006/table">
            <a:tbl>
              <a:tblPr/>
              <a:tblGrid>
                <a:gridCol w="1990090">
                  <a:extLst>
                    <a:ext uri="{9D8B030D-6E8A-4147-A177-3AD203B41FA5}">
                      <a16:colId xmlns:a16="http://schemas.microsoft.com/office/drawing/2014/main" val="20000"/>
                    </a:ext>
                  </a:extLst>
                </a:gridCol>
                <a:gridCol w="9359265">
                  <a:extLst>
                    <a:ext uri="{9D8B030D-6E8A-4147-A177-3AD203B41FA5}">
                      <a16:colId xmlns:a16="http://schemas.microsoft.com/office/drawing/2014/main" val="20001"/>
                    </a:ext>
                  </a:extLst>
                </a:gridCol>
              </a:tblGrid>
              <a:tr h="414020">
                <a:tc gridSpan="2">
                  <a:txBody>
                    <a:bodyPr/>
                    <a:lstStyle/>
                    <a:p>
                      <a:pPr indent="0" algn="ctr">
                        <a:buNone/>
                      </a:pPr>
                      <a:r>
                        <a:rPr lang="en-US" sz="2400" b="1">
                          <a:solidFill>
                            <a:srgbClr val="000000"/>
                          </a:solidFill>
                          <a:latin typeface="NEU-BZ-S92" charset="0"/>
                          <a:cs typeface="NEU-BZ-S92" charset="0"/>
                        </a:rPr>
                        <a:t>成分残缺或赘余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3293110">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宾语残缺</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(1)动词的宾语残缺</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如:学校宿舍、教学楼等人群密集区,一旦发生火灾,后果不堪设想,因此学生掌握火灾中自救互救相当重要。</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分析:谓语动词“掌握”缺少宾语,应在“自救互救”后加上“的知识”或“的技能”。</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(2)介词的宾语残缺</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如:这部电影在塑造人物形象所提供的经验是非常宝贵的。</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分析:“在”是介词,需要与宾语搭配,应在“形象”之后加上“方面”。</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290050" y="894715"/>
            <a:ext cx="2221865" cy="564515"/>
          </a:xfrm>
          <a:prstGeom prst="rect">
            <a:avLst/>
          </a:prstGeom>
          <a:noFill/>
        </p:spPr>
        <p:txBody>
          <a:bodyPr wrap="square" rtlCol="0">
            <a:noAutofit/>
          </a:bodyPr>
          <a:lstStyle/>
          <a:p>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487680" y="1346835"/>
          <a:ext cx="11358880" cy="4702175"/>
        </p:xfrm>
        <a:graphic>
          <a:graphicData uri="http://schemas.openxmlformats.org/drawingml/2006/table">
            <a:tbl>
              <a:tblPr/>
              <a:tblGrid>
                <a:gridCol w="1449705">
                  <a:extLst>
                    <a:ext uri="{9D8B030D-6E8A-4147-A177-3AD203B41FA5}">
                      <a16:colId xmlns:a16="http://schemas.microsoft.com/office/drawing/2014/main" val="20000"/>
                    </a:ext>
                  </a:extLst>
                </a:gridCol>
                <a:gridCol w="9909175">
                  <a:extLst>
                    <a:ext uri="{9D8B030D-6E8A-4147-A177-3AD203B41FA5}">
                      <a16:colId xmlns:a16="http://schemas.microsoft.com/office/drawing/2014/main" val="20001"/>
                    </a:ext>
                  </a:extLst>
                </a:gridCol>
              </a:tblGrid>
              <a:tr h="404495">
                <a:tc gridSpan="2">
                  <a:txBody>
                    <a:bodyPr/>
                    <a:lstStyle/>
                    <a:p>
                      <a:pPr indent="0" algn="ctr">
                        <a:buNone/>
                      </a:pPr>
                      <a:r>
                        <a:rPr lang="en-US" sz="2400" b="1">
                          <a:solidFill>
                            <a:srgbClr val="000000"/>
                          </a:solidFill>
                          <a:latin typeface="NEU-BZ-S92" charset="0"/>
                          <a:cs typeface="NEU-BZ-S92" charset="0"/>
                        </a:rPr>
                        <a:t>成分残缺或赘余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2357120">
                <a:tc>
                  <a:txBody>
                    <a:bodyPr/>
                    <a:lstStyle/>
                    <a:p>
                      <a:pPr indent="609600" algn="ctr">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缺少必要的虚词或附加成分</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缺少必要的附加成分会造成句子表意不严密、前后不照应的情况。缺少介词也会造成句子不通顺。</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如:联合国设立“国际家庭日”,是促使各国政府和民众更加关注家庭问题,提高对家庭问题的警觉性,促进家庭的和睦与幸福。</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分析:缺少介词,“促使”前应加上“为了”。</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40560">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主语</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多余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如:我们的革命前辈,为了人民的利益,他们流了多少血,献出了多少宝贵的生命。</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分析:前面已经有了主语“革命前辈”,因而后面分句的“他们”多余。</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384175" y="1350010"/>
            <a:ext cx="11433175" cy="3754755"/>
          </a:xfrm>
          <a:prstGeom prst="rect">
            <a:avLst/>
          </a:prstGeom>
          <a:noFill/>
        </p:spPr>
        <p:txBody>
          <a:bodyPr wrap="square" lIns="0" tIns="0" rIns="0" bIns="0" rtlCol="0" anchor="t"/>
          <a:lstStyle/>
          <a:p>
            <a:pPr indent="0" algn="l" fontAlgn="auto" latinLnBrk="1">
              <a:lnSpc>
                <a:spcPct val="15000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现代汉语语法体系由五级组成:语素、词、短语、句子、句群。与“辨析并修改病句”考点密切相关的是词、短语、句子方面的知识。</a:t>
            </a:r>
          </a:p>
          <a:p>
            <a:pPr indent="0" algn="l" fontAlgn="auto" latinLnBrk="1">
              <a:lnSpc>
                <a:spcPct val="150000"/>
              </a:lnSpc>
              <a:buClrTx/>
              <a:buSzTx/>
              <a:buFontTx/>
            </a:pP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一、五种常见短语的结构分析</a:t>
            </a:r>
          </a:p>
          <a:p>
            <a:pPr indent="0" algn="l" fontAlgn="auto" latinLnBrk="1">
              <a:lnSpc>
                <a:spcPct val="150000"/>
              </a:lnSpc>
              <a:buClrTx/>
              <a:buSzTx/>
              <a:buFontTx/>
            </a:pP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短语是由词和词组合而成的语言单位,加上句号、问号、感叹号等标点符号可以独立成句。按照结构特点,短语可分为并列短语、偏正短语、动宾短语、后补短语、主谓短语等。</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46895" y="78232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487680" y="1346835"/>
          <a:ext cx="11168380" cy="4283710"/>
        </p:xfrm>
        <a:graphic>
          <a:graphicData uri="http://schemas.openxmlformats.org/drawingml/2006/table">
            <a:tbl>
              <a:tblPr/>
              <a:tblGrid>
                <a:gridCol w="1951990">
                  <a:extLst>
                    <a:ext uri="{9D8B030D-6E8A-4147-A177-3AD203B41FA5}">
                      <a16:colId xmlns:a16="http://schemas.microsoft.com/office/drawing/2014/main" val="20000"/>
                    </a:ext>
                  </a:extLst>
                </a:gridCol>
                <a:gridCol w="9216390">
                  <a:extLst>
                    <a:ext uri="{9D8B030D-6E8A-4147-A177-3AD203B41FA5}">
                      <a16:colId xmlns:a16="http://schemas.microsoft.com/office/drawing/2014/main" val="20001"/>
                    </a:ext>
                  </a:extLst>
                </a:gridCol>
              </a:tblGrid>
              <a:tr h="368300">
                <a:tc gridSpan="2">
                  <a:txBody>
                    <a:bodyPr/>
                    <a:lstStyle/>
                    <a:p>
                      <a:pPr indent="0" algn="ctr">
                        <a:buNone/>
                      </a:pPr>
                      <a:r>
                        <a:rPr lang="en-US" sz="2400" b="1">
                          <a:solidFill>
                            <a:srgbClr val="000000"/>
                          </a:solidFill>
                          <a:latin typeface="NEU-BZ-S92" charset="0"/>
                          <a:cs typeface="NEU-BZ-S92" charset="0"/>
                        </a:rPr>
                        <a:t>成分残缺或赘余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2147570">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谓语多余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如:初秋的天气凉爽多了,太阳已不像夏天那样炎热地悬挂在高空。</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分析:“悬挂在高空”在此处造成语义多余,应删去,同时删去前面的“地”。</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67840">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宾语多余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如:地铁紧张施工时,隧道突然发生塌方,工段长俞康华奋不顾身,用身体掩护工友的安全,自己却负了重伤。</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分析:不能说“掩护安全”,此处应删去“的安全”。</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46895" y="87503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487680" y="1346835"/>
          <a:ext cx="11168380" cy="4283710"/>
        </p:xfrm>
        <a:graphic>
          <a:graphicData uri="http://schemas.openxmlformats.org/drawingml/2006/table">
            <a:tbl>
              <a:tblPr/>
              <a:tblGrid>
                <a:gridCol w="2171065">
                  <a:extLst>
                    <a:ext uri="{9D8B030D-6E8A-4147-A177-3AD203B41FA5}">
                      <a16:colId xmlns:a16="http://schemas.microsoft.com/office/drawing/2014/main" val="20000"/>
                    </a:ext>
                  </a:extLst>
                </a:gridCol>
                <a:gridCol w="8997315">
                  <a:extLst>
                    <a:ext uri="{9D8B030D-6E8A-4147-A177-3AD203B41FA5}">
                      <a16:colId xmlns:a16="http://schemas.microsoft.com/office/drawing/2014/main" val="20001"/>
                    </a:ext>
                  </a:extLst>
                </a:gridCol>
              </a:tblGrid>
              <a:tr h="368300">
                <a:tc gridSpan="2">
                  <a:txBody>
                    <a:bodyPr/>
                    <a:lstStyle/>
                    <a:p>
                      <a:pPr indent="0" algn="ctr">
                        <a:buNone/>
                      </a:pPr>
                      <a:r>
                        <a:rPr lang="en-US" sz="2400" b="1">
                          <a:solidFill>
                            <a:srgbClr val="000000"/>
                          </a:solidFill>
                          <a:latin typeface="NEU-BZ-S92" charset="0"/>
                          <a:cs typeface="NEU-BZ-S92" charset="0"/>
                        </a:rPr>
                        <a:t>成分残缺或赘余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2147570">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定语多余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如:看着众多莘莘学子的求知目光,他更感责任重大。</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分析:“众多”与“莘莘”语义重复。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67840">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状语多余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如:围绕“农民增收”这一目标,该信用社大力支持农村特色经济的发展,重点向特色化、优质化、技术化农户优先发放贷款。</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分析:“重点”和“优先”语义重复。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505950" y="78232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487680" y="1346835"/>
          <a:ext cx="11461750" cy="3707130"/>
        </p:xfrm>
        <a:graphic>
          <a:graphicData uri="http://schemas.openxmlformats.org/drawingml/2006/table">
            <a:tbl>
              <a:tblPr/>
              <a:tblGrid>
                <a:gridCol w="2374900">
                  <a:extLst>
                    <a:ext uri="{9D8B030D-6E8A-4147-A177-3AD203B41FA5}">
                      <a16:colId xmlns:a16="http://schemas.microsoft.com/office/drawing/2014/main" val="20000"/>
                    </a:ext>
                  </a:extLst>
                </a:gridCol>
                <a:gridCol w="9086850">
                  <a:extLst>
                    <a:ext uri="{9D8B030D-6E8A-4147-A177-3AD203B41FA5}">
                      <a16:colId xmlns:a16="http://schemas.microsoft.com/office/drawing/2014/main" val="20001"/>
                    </a:ext>
                  </a:extLst>
                </a:gridCol>
              </a:tblGrid>
              <a:tr h="365760">
                <a:tc gridSpan="2">
                  <a:txBody>
                    <a:bodyPr/>
                    <a:lstStyle/>
                    <a:p>
                      <a:pPr indent="0" algn="ctr">
                        <a:buNone/>
                      </a:pPr>
                      <a:r>
                        <a:rPr lang="en-US" sz="2400" b="1">
                          <a:solidFill>
                            <a:srgbClr val="000000"/>
                          </a:solidFill>
                          <a:latin typeface="NEU-BZ-S92" charset="0"/>
                          <a:cs typeface="NEU-BZ-S92" charset="0"/>
                        </a:rPr>
                        <a:t>成分残缺或赘余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1832610">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补语多余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如:只会空想的人一切都只会付诸于东流之水。</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分析:“诸”就是“之于”,所以介词“于”多余。</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08760">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虚语多余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如:为什么火上舞蹈者的脚掌不会被烧伤呢?原因之一是因为舞蹈者不停地跳跃,两只脚掌交替地接触炭火,每次接触的时间都很短。</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分析:“原因之一是”与“是因为”语义重复。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237345" y="100203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487680" y="1566545"/>
          <a:ext cx="10777855" cy="2726055"/>
        </p:xfrm>
        <a:graphic>
          <a:graphicData uri="http://schemas.openxmlformats.org/drawingml/2006/table">
            <a:tbl>
              <a:tblPr/>
              <a:tblGrid>
                <a:gridCol w="2137410">
                  <a:extLst>
                    <a:ext uri="{9D8B030D-6E8A-4147-A177-3AD203B41FA5}">
                      <a16:colId xmlns:a16="http://schemas.microsoft.com/office/drawing/2014/main" val="20000"/>
                    </a:ext>
                  </a:extLst>
                </a:gridCol>
                <a:gridCol w="8640445">
                  <a:extLst>
                    <a:ext uri="{9D8B030D-6E8A-4147-A177-3AD203B41FA5}">
                      <a16:colId xmlns:a16="http://schemas.microsoft.com/office/drawing/2014/main" val="20001"/>
                    </a:ext>
                  </a:extLst>
                </a:gridCol>
              </a:tblGrid>
              <a:tr h="530860">
                <a:tc gridSpan="2">
                  <a:txBody>
                    <a:bodyPr/>
                    <a:lstStyle/>
                    <a:p>
                      <a:pPr indent="0" algn="ctr">
                        <a:buNone/>
                      </a:pPr>
                      <a:r>
                        <a:rPr lang="en-US" sz="2400" b="1">
                          <a:solidFill>
                            <a:srgbClr val="000000"/>
                          </a:solidFill>
                          <a:latin typeface="NEU-BZ-S92" charset="0"/>
                          <a:cs typeface="NEU-BZ-S92" charset="0"/>
                        </a:rPr>
                        <a:t>成分残缺或赘余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2195195">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约数多余</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如:上海交响乐迷中近六成的人士收入并不丰厚,难以承受百元以上甚至数百元的高价票。</a:t>
                      </a:r>
                    </a:p>
                    <a:p>
                      <a:pPr indent="609600" algn="l">
                        <a:buClrTx/>
                        <a:buSzTx/>
                        <a:buFontTx/>
                        <a:buNone/>
                        <a:extLst>
                          <a:ext uri="{35155182-B16C-46BC-9424-99874614C6A1}">
                            <wpsdc:indentchars xmlns:wpsdc="http://www.wps.cn/officeDocument/2017/drawingmlCustomData" xmlns="" val="200" checksum="4158780845"/>
                          </a:ext>
                        </a:extLst>
                      </a:pPr>
                      <a:r>
                        <a:rPr lang="en-US" sz="2400" b="0">
                          <a:solidFill>
                            <a:srgbClr val="000000"/>
                          </a:solidFill>
                          <a:latin typeface="等线" panose="02010600030101010101" charset="-122"/>
                          <a:ea typeface="等线" panose="02010600030101010101" charset="-122"/>
                          <a:cs typeface="等线" panose="02010600030101010101" charset="-122"/>
                        </a:rPr>
                        <a:t> 分析:“百元以上”与“数百元”语义重复。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1.(2022年浙江卷)肺鱼也是一种重要的“活化石”,其化石的记录在整个地史时期都有较好的保存,肺鱼身体结构的变化连续地展现出它们由海洋到陆地淡水环境。</a:t>
            </a:r>
          </a:p>
          <a:p>
            <a:pPr indent="0" algn="l" fontAlgn="auto" latinLnBrk="1">
              <a:lnSpc>
                <a:spcPct val="15000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p>
          <a:p>
            <a:pPr algn="l" latinLnBrk="1">
              <a:lnSpc>
                <a:spcPts val="4030"/>
              </a:lnSpc>
              <a:buClrTx/>
              <a:buSzTx/>
              <a:buFontTx/>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成分残缺,“展现”后面缺少与之搭配的宾语中心词,应在“淡水环境”的后面加上“的适应过程”。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2.(2021年浙江卷)文化产业高质量发展必须自觉承担起调动各种文化力量、科技力量和市场力量,为中华民族的伟大复兴、为人民所向往的美好生活、为中国价值更受世人尊重而砥砺前行。</a:t>
            </a: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句中“承担”缺少宾语中心语,应在“砥砺前行”后加上“的重任”。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3.(2021年天津卷)随着科技的进步,使劳动的内容和环境发生了很大的变化。</a:t>
            </a:r>
          </a:p>
          <a:p>
            <a:pPr indent="0"/>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同时使用介词“随着”和“使”导致句子缺少主语,删掉“随着”或者“使”。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4.(2021年全国甲卷)通过学习烧菜做饭还会增强学生对家务劳动的理解与认知,有助于在和家人的相处中更懂得体谅、更懂得感恩、更懂得分担。</a:t>
            </a:r>
          </a:p>
          <a:p>
            <a:pPr indent="0"/>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030"/>
              </a:lnSpc>
              <a:buClrTx/>
              <a:buSzTx/>
              <a:buFontTx/>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①“通过”的使用造成主语残缺,应该将其删去。②“在和家人的相处中”缺少主语,需要在其前加上“学生”。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5.(2020年全国Ⅰ卷改编)由于文人士大夫参与到印章的创作中,使这门从前主要由工匠传承的技艺,增加了人文意味。</a:t>
            </a: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此处滥用介词“由于”导致句子缺少主语,应删掉“由于”。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6.(2020年浙江卷)新冠肺炎疫情来势汹汹,严重威胁全人类的健康与福祉,也暴露了全球公共卫生治理上的短板,推进全球公共卫生治理体系改革的必要性。</a:t>
            </a: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“推进全球公共卫生治理体系改革的必要性”一句谓语残缺,应在该句前面加上“凸显了”。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custDataLst>
              <p:tags r:id="rId1"/>
            </p:custDataLst>
          </p:nvPr>
        </p:nvGraphicFramePr>
        <p:xfrm>
          <a:off x="527050" y="1324610"/>
          <a:ext cx="11061065" cy="4260850"/>
        </p:xfrm>
        <a:graphic>
          <a:graphicData uri="http://schemas.openxmlformats.org/drawingml/2006/table">
            <a:tbl>
              <a:tblPr/>
              <a:tblGrid>
                <a:gridCol w="1214755">
                  <a:extLst>
                    <a:ext uri="{9D8B030D-6E8A-4147-A177-3AD203B41FA5}">
                      <a16:colId xmlns:a16="http://schemas.microsoft.com/office/drawing/2014/main" val="20000"/>
                    </a:ext>
                  </a:extLst>
                </a:gridCol>
                <a:gridCol w="670560">
                  <a:extLst>
                    <a:ext uri="{9D8B030D-6E8A-4147-A177-3AD203B41FA5}">
                      <a16:colId xmlns:a16="http://schemas.microsoft.com/office/drawing/2014/main" val="20001"/>
                    </a:ext>
                  </a:extLst>
                </a:gridCol>
                <a:gridCol w="9175750">
                  <a:extLst>
                    <a:ext uri="{9D8B030D-6E8A-4147-A177-3AD203B41FA5}">
                      <a16:colId xmlns:a16="http://schemas.microsoft.com/office/drawing/2014/main" val="20002"/>
                    </a:ext>
                  </a:extLst>
                </a:gridCol>
              </a:tblGrid>
              <a:tr h="2130425">
                <a:tc rowSpan="2">
                  <a:txBody>
                    <a:bodyPr/>
                    <a:lstStyle/>
                    <a:p>
                      <a:pPr indent="0" algn="ctr">
                        <a:buNone/>
                      </a:pPr>
                      <a:r>
                        <a:rPr lang="en-US" sz="2000" b="1">
                          <a:solidFill>
                            <a:srgbClr val="000000"/>
                          </a:solidFill>
                          <a:latin typeface="等线" panose="02010600030101010101" charset="-122"/>
                          <a:ea typeface="等线" panose="02010600030101010101" charset="-122"/>
                          <a:cs typeface="NEU-BZ-S92" charset="0"/>
                        </a:rPr>
                        <a:t>结构特点</a:t>
                      </a:r>
                      <a:endParaRPr lang="en-US" altLang="en-US" sz="2000" b="1">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并列短语</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并列短语一般由两个或两个以上的名词、动词、形容词、代词、数量词等组合而成,词与词之间互不修饰限制(但不少并列短语中的词有先后顺序),中间常用顿号或“和、及、又、与、并”等词连接。如:报纸、杂志、网络/调查研究/继承与发扬/万紫千红/四面八方/风和日丽。</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30425">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偏正短语</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偏正短语由修饰语和中心语组成,结构成分之间是修饰与被修饰的关系,中心语是名词、动词或形容词。名词前的修饰语是定语,两者之间大多可用“的”字连接;动词、形容词前的修饰语是状语,两者之间大多可用“地”字连接。如:荷塘月色/写作提纲/经典作品/七根火柴/倾情奉献/再三叮嘱/对天发誓。</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615315"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7.(2020年全国卷 Ⅱ 改编)对于文字本身来说,汉代学者总结的“六书”的方法在甲骨文基本都已出现。</a:t>
            </a:r>
          </a:p>
          <a:p>
            <a:pPr indent="0" algn="l" fontAlgn="auto" latinLnBrk="1">
              <a:lnSpc>
                <a:spcPct val="15000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①缺少介词结构附加成分,应在“甲骨文”后面加上“中”。②介词使用不当,“对于”用来引进对象或事物的关系者,此处表示的是话题范围,应将“对于”改为表示动作对象或话题范围的“就”。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8.(2019年天津卷)全球2000多位科学家经过跨国的联合攻关和数年的不懈努力,人类史上首张清晰的超级黑洞照片终于在今年面世,引起广泛关注。</a:t>
            </a:r>
          </a:p>
          <a:p>
            <a:pPr indent="0"/>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介词位置不当导致主语赘余,可将“经过”放在“全球”前。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24000"/>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9.随着厂商陆续推出新车型,消费者又再次将目光聚焦到新能源车上,不少新能源车的增长在15%到30%左右。</a:t>
            </a: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①滥用表约数或估量的词语,15%到30%本身就是一个区间,后面不能再用概数,应删除“左右”。②成分赘余,“又”和“再次”意思相同,应删除“又”或“再次”。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260350" y="1160145"/>
            <a:ext cx="11589385" cy="4705985"/>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类型4:结构混乱      </a:t>
            </a: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结构混乱是一种比较复杂的病句类型,主要包括句式杂糅、藕断丝连</a:t>
            </a: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中途易辙</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等。</a:t>
            </a:r>
          </a:p>
        </p:txBody>
      </p:sp>
      <p:graphicFrame>
        <p:nvGraphicFramePr>
          <p:cNvPr id="3" name="表格 2"/>
          <p:cNvGraphicFramePr/>
          <p:nvPr>
            <p:custDataLst>
              <p:tags r:id="rId1"/>
            </p:custDataLst>
          </p:nvPr>
        </p:nvGraphicFramePr>
        <p:xfrm>
          <a:off x="342265" y="3075940"/>
          <a:ext cx="11351260" cy="2119630"/>
        </p:xfrm>
        <a:graphic>
          <a:graphicData uri="http://schemas.openxmlformats.org/drawingml/2006/table">
            <a:tbl>
              <a:tblPr/>
              <a:tblGrid>
                <a:gridCol w="2151380">
                  <a:extLst>
                    <a:ext uri="{9D8B030D-6E8A-4147-A177-3AD203B41FA5}">
                      <a16:colId xmlns:a16="http://schemas.microsoft.com/office/drawing/2014/main" val="20000"/>
                    </a:ext>
                  </a:extLst>
                </a:gridCol>
                <a:gridCol w="9199880">
                  <a:extLst>
                    <a:ext uri="{9D8B030D-6E8A-4147-A177-3AD203B41FA5}">
                      <a16:colId xmlns:a16="http://schemas.microsoft.com/office/drawing/2014/main" val="20001"/>
                    </a:ext>
                  </a:extLst>
                </a:gridCol>
              </a:tblGrid>
              <a:tr h="406400">
                <a:tc gridSpan="2">
                  <a:txBody>
                    <a:bodyPr/>
                    <a:lstStyle/>
                    <a:p>
                      <a:pPr algn="ctr">
                        <a:buClrTx/>
                        <a:buSzTx/>
                        <a:buFontTx/>
                        <a:buNone/>
                      </a:pPr>
                      <a:r>
                        <a:rPr lang="en-US" sz="2400" b="1">
                          <a:solidFill>
                            <a:srgbClr val="000000"/>
                          </a:solidFill>
                          <a:latin typeface="等线" panose="02010600030101010101" charset="-122"/>
                          <a:ea typeface="等线" panose="02010600030101010101" charset="-122"/>
                          <a:cs typeface="NEU-BZ-S92" charset="0"/>
                        </a:rPr>
                        <a:t>结构混乱</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1713230">
                <a:tc>
                  <a:txBody>
                    <a:bodyPr/>
                    <a:lstStyle/>
                    <a:p>
                      <a:pPr algn="ctr">
                        <a:buClrTx/>
                        <a:buSzTx/>
                        <a:buFontTx/>
                        <a:buNone/>
                      </a:pPr>
                      <a:r>
                        <a:rPr lang="en-US" sz="2400">
                          <a:solidFill>
                            <a:srgbClr val="000000"/>
                          </a:solidFill>
                          <a:latin typeface="等线" panose="02010600030101010101" charset="-122"/>
                          <a:ea typeface="等线" panose="02010600030101010101" charset="-122"/>
                          <a:cs typeface="微软雅黑" panose="020B0503020204020204" pitchFamily="34" charset="-122"/>
                          <a:sym typeface="+mn-ea"/>
                        </a:rPr>
                        <a:t>句式</a:t>
                      </a:r>
                    </a:p>
                    <a:p>
                      <a:pPr algn="ctr">
                        <a:buClrTx/>
                        <a:buSzTx/>
                        <a:buFontTx/>
                        <a:buNone/>
                      </a:pPr>
                      <a:r>
                        <a:rPr lang="en-US" sz="2400" b="0">
                          <a:solidFill>
                            <a:srgbClr val="000000"/>
                          </a:solidFill>
                          <a:latin typeface="等线" panose="02010600030101010101" charset="-122"/>
                          <a:ea typeface="等线" panose="02010600030101010101" charset="-122"/>
                          <a:cs typeface="微软雅黑" panose="020B0503020204020204" pitchFamily="34" charset="-122"/>
                        </a:rPr>
                        <a:t>杂糅</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句式杂糅是把两种或两种以上的句式混杂在一个句子中,该结束的地方不结束,前后交叉错叠,使句子结构混乱,形成病句。这种病句类型已经成为近年病句考查的热点和难点。</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1129665"/>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46895" y="882015"/>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487680" y="1446530"/>
          <a:ext cx="11399520" cy="4340860"/>
        </p:xfrm>
        <a:graphic>
          <a:graphicData uri="http://schemas.openxmlformats.org/drawingml/2006/table">
            <a:tbl>
              <a:tblPr/>
              <a:tblGrid>
                <a:gridCol w="1593850">
                  <a:extLst>
                    <a:ext uri="{9D8B030D-6E8A-4147-A177-3AD203B41FA5}">
                      <a16:colId xmlns:a16="http://schemas.microsoft.com/office/drawing/2014/main" val="20000"/>
                    </a:ext>
                  </a:extLst>
                </a:gridCol>
                <a:gridCol w="9805670">
                  <a:extLst>
                    <a:ext uri="{9D8B030D-6E8A-4147-A177-3AD203B41FA5}">
                      <a16:colId xmlns:a16="http://schemas.microsoft.com/office/drawing/2014/main" val="20001"/>
                    </a:ext>
                  </a:extLst>
                </a:gridCol>
              </a:tblGrid>
              <a:tr h="386715">
                <a:tc gridSpan="2">
                  <a:txBody>
                    <a:bodyPr/>
                    <a:lstStyle/>
                    <a:p>
                      <a:pPr algn="ctr">
                        <a:buClrTx/>
                        <a:buSzTx/>
                        <a:buFontTx/>
                        <a:buNone/>
                      </a:pPr>
                      <a:r>
                        <a:rPr lang="en-US" sz="2400" b="1">
                          <a:solidFill>
                            <a:srgbClr val="000000"/>
                          </a:solidFill>
                          <a:latin typeface="NEU-BZ-S92" charset="0"/>
                          <a:cs typeface="NEU-BZ-S92" charset="0"/>
                          <a:sym typeface="+mn-ea"/>
                        </a:rPr>
                        <a:t>结构混乱</a:t>
                      </a:r>
                      <a:endParaRPr lang="en-US" sz="2400" b="1">
                        <a:solidFill>
                          <a:srgbClr val="000000"/>
                        </a:solidFill>
                        <a:latin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1942465">
                <a:tc>
                  <a:txBody>
                    <a:bodyPr/>
                    <a:lstStyle/>
                    <a:p>
                      <a:pPr algn="ctr">
                        <a:buClrTx/>
                        <a:buSzTx/>
                        <a:buFontTx/>
                        <a:buNone/>
                      </a:pPr>
                      <a:r>
                        <a:rPr lang="zh-CN" altLang="en-US" sz="2200" b="0">
                          <a:solidFill>
                            <a:srgbClr val="000000"/>
                          </a:solidFill>
                          <a:latin typeface="等线" panose="02010600030101010101" charset="-122"/>
                          <a:ea typeface="等线" panose="02010600030101010101" charset="-122"/>
                          <a:cs typeface="+mn-ea"/>
                        </a:rPr>
                        <a:t>结构混乱</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200" b="0">
                          <a:solidFill>
                            <a:srgbClr val="000000"/>
                          </a:solidFill>
                          <a:latin typeface="等线" panose="02010600030101010101" charset="-122"/>
                          <a:ea typeface="等线" panose="02010600030101010101" charset="-122"/>
                          <a:cs typeface="等线" panose="02010600030101010101" charset="-122"/>
                        </a:rPr>
                        <a:t>　   此类语病的特点是,把结构完整的一句话的最后一部分用作另一句话的开头。</a:t>
                      </a:r>
                    </a:p>
                    <a:p>
                      <a:pPr algn="l">
                        <a:buClrTx/>
                        <a:buSzTx/>
                        <a:buFontTx/>
                        <a:buNone/>
                      </a:pPr>
                      <a:r>
                        <a:rPr lang="en-US" sz="2200" b="0">
                          <a:solidFill>
                            <a:srgbClr val="000000"/>
                          </a:solidFill>
                          <a:latin typeface="等线" panose="02010600030101010101" charset="-122"/>
                          <a:ea typeface="等线" panose="02010600030101010101" charset="-122"/>
                          <a:cs typeface="等线" panose="02010600030101010101" charset="-122"/>
                        </a:rPr>
                        <a:t>       如:处理好人与自然的关系,要靠政府的力量,同时也不能不发挥民间力量在舆论动员、监督检查等方面起到无可替代的作用。</a:t>
                      </a:r>
                    </a:p>
                    <a:p>
                      <a:pPr algn="l">
                        <a:buClrTx/>
                        <a:buSzTx/>
                        <a:buFontTx/>
                        <a:buNone/>
                      </a:pPr>
                      <a:r>
                        <a:rPr lang="en-US" sz="2200" b="0">
                          <a:solidFill>
                            <a:srgbClr val="000000"/>
                          </a:solidFill>
                          <a:latin typeface="等线" panose="02010600030101010101" charset="-122"/>
                          <a:ea typeface="等线" panose="02010600030101010101" charset="-122"/>
                          <a:cs typeface="等线" panose="02010600030101010101" charset="-122"/>
                        </a:rPr>
                        <a:t>      分析:“民间力量”作宾语,整个句子已经完整了,但加上“在舆论……的作用”部分,又使它作了主语,导致整个句子的结构乱了。可在“无可替代”前加“的”。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32940">
                <a:tc>
                  <a:txBody>
                    <a:bodyPr/>
                    <a:lstStyle/>
                    <a:p>
                      <a:pPr algn="ctr">
                        <a:buClrTx/>
                        <a:buSzTx/>
                        <a:buFontTx/>
                        <a:buNone/>
                      </a:pPr>
                      <a:r>
                        <a:rPr lang="en-US" sz="2200">
                          <a:solidFill>
                            <a:srgbClr val="000000"/>
                          </a:solidFill>
                          <a:latin typeface="等线" panose="02010600030101010101" charset="-122"/>
                          <a:ea typeface="等线" panose="02010600030101010101" charset="-122"/>
                          <a:cs typeface="+mn-ea"/>
                          <a:sym typeface="+mn-ea"/>
                        </a:rPr>
                        <a:t>中途易辙</a:t>
                      </a:r>
                      <a:endParaRPr lang="en-US" sz="2200" b="0">
                        <a:solidFill>
                          <a:srgbClr val="000000"/>
                        </a:solidFill>
                        <a:latin typeface="等线" panose="02010600030101010101" charset="-122"/>
                        <a:ea typeface="等线" panose="02010600030101010101" charset="-122"/>
                        <a:cs typeface="+mn-ea"/>
                        <a:sym typeface="+mn-ea"/>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200" b="0">
                          <a:solidFill>
                            <a:srgbClr val="000000"/>
                          </a:solidFill>
                          <a:latin typeface="等线" panose="02010600030101010101" charset="-122"/>
                          <a:ea typeface="等线" panose="02010600030101010101" charset="-122"/>
                          <a:cs typeface="等线" panose="02010600030101010101" charset="-122"/>
                        </a:rPr>
                        <a:t>　   中途易辙,就是表达句意时,前一个分句没有说完,而后一个分句又暗换了主语,造成表意混杂。</a:t>
                      </a:r>
                    </a:p>
                    <a:p>
                      <a:pPr algn="l">
                        <a:buClrTx/>
                        <a:buSzTx/>
                        <a:buFontTx/>
                        <a:buNone/>
                      </a:pPr>
                      <a:r>
                        <a:rPr lang="en-US" sz="2200" b="0">
                          <a:solidFill>
                            <a:srgbClr val="000000"/>
                          </a:solidFill>
                          <a:latin typeface="等线" panose="02010600030101010101" charset="-122"/>
                          <a:ea typeface="等线" panose="02010600030101010101" charset="-122"/>
                          <a:cs typeface="等线" panose="02010600030101010101" charset="-122"/>
                        </a:rPr>
                        <a:t>      如:京剧是中国独有的表演艺术,它的审美情趣和艺术品位,是中国文化的形象代言之一,是世界艺术之林的奇葩。</a:t>
                      </a:r>
                    </a:p>
                    <a:p>
                      <a:pPr algn="l">
                        <a:buClrTx/>
                        <a:buSzTx/>
                        <a:buFontTx/>
                        <a:buNone/>
                      </a:pPr>
                      <a:r>
                        <a:rPr lang="en-US" sz="2200" b="0">
                          <a:solidFill>
                            <a:srgbClr val="000000"/>
                          </a:solidFill>
                          <a:latin typeface="等线" panose="02010600030101010101" charset="-122"/>
                          <a:ea typeface="等线" panose="02010600030101010101" charset="-122"/>
                          <a:cs typeface="等线" panose="02010600030101010101" charset="-122"/>
                        </a:rPr>
                        <a:t>      分析:“它的审美情趣和艺术品位”缺少谓语陈述,话未说完而后面两个分句的主语却暗中换成了“京剧”。可改为“它具有独特的审美情趣和艺术品位”。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0" y="910590"/>
            <a:ext cx="11368405" cy="5595620"/>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r>
              <a:rPr lang="en-US" sz="2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sym typeface="+mn-ea"/>
              </a:rPr>
              <a:t>常见“句式杂糅”汇编</a:t>
            </a:r>
            <a:endParaRPr lang="en-US" sz="2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ctr" latinLnBrk="1">
              <a:lnSpc>
                <a:spcPts val="4320"/>
              </a:lnSpc>
            </a:pPr>
            <a:endParaRPr lang="en-US" sz="20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p:txBody>
      </p:sp>
      <p:graphicFrame>
        <p:nvGraphicFramePr>
          <p:cNvPr id="4" name="表格 3"/>
          <p:cNvGraphicFramePr/>
          <p:nvPr>
            <p:custDataLst>
              <p:tags r:id="rId1"/>
            </p:custDataLst>
          </p:nvPr>
        </p:nvGraphicFramePr>
        <p:xfrm>
          <a:off x="1302385" y="1880870"/>
          <a:ext cx="10028555" cy="3973195"/>
        </p:xfrm>
        <a:graphic>
          <a:graphicData uri="http://schemas.openxmlformats.org/drawingml/2006/table">
            <a:tbl>
              <a:tblPr/>
              <a:tblGrid>
                <a:gridCol w="4170045">
                  <a:extLst>
                    <a:ext uri="{9D8B030D-6E8A-4147-A177-3AD203B41FA5}">
                      <a16:colId xmlns:a16="http://schemas.microsoft.com/office/drawing/2014/main" val="20000"/>
                    </a:ext>
                  </a:extLst>
                </a:gridCol>
                <a:gridCol w="5858510">
                  <a:extLst>
                    <a:ext uri="{9D8B030D-6E8A-4147-A177-3AD203B41FA5}">
                      <a16:colId xmlns:a16="http://schemas.microsoft.com/office/drawing/2014/main" val="20001"/>
                    </a:ext>
                  </a:extLst>
                </a:gridCol>
              </a:tblGrid>
              <a:tr h="36576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错例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正确形式</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0269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1.是由于……决定的</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是由……决定的是由于……</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02055">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2.是为了……为目的的</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是为了……是以……为目的的</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0269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3.他的死是为了……而死的</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他的死是为了……他是为了……而死的</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0" y="910590"/>
            <a:ext cx="11368405" cy="5595620"/>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p>
          <a:p>
            <a:pPr algn="ctr" latinLnBrk="1">
              <a:lnSpc>
                <a:spcPts val="4320"/>
              </a:lnSpc>
            </a:pPr>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p:txBody>
      </p:sp>
      <p:graphicFrame>
        <p:nvGraphicFramePr>
          <p:cNvPr id="4" name="表格 3"/>
          <p:cNvGraphicFramePr/>
          <p:nvPr>
            <p:custDataLst>
              <p:tags r:id="rId1"/>
            </p:custDataLst>
          </p:nvPr>
        </p:nvGraphicFramePr>
        <p:xfrm>
          <a:off x="988060" y="1729105"/>
          <a:ext cx="10664190" cy="4064000"/>
        </p:xfrm>
        <a:graphic>
          <a:graphicData uri="http://schemas.openxmlformats.org/drawingml/2006/table">
            <a:tbl>
              <a:tblPr/>
              <a:tblGrid>
                <a:gridCol w="4842510">
                  <a:extLst>
                    <a:ext uri="{9D8B030D-6E8A-4147-A177-3AD203B41FA5}">
                      <a16:colId xmlns:a16="http://schemas.microsoft.com/office/drawing/2014/main" val="20000"/>
                    </a:ext>
                  </a:extLst>
                </a:gridCol>
                <a:gridCol w="5821680">
                  <a:extLst>
                    <a:ext uri="{9D8B030D-6E8A-4147-A177-3AD203B41FA5}">
                      <a16:colId xmlns:a16="http://schemas.microsoft.com/office/drawing/2014/main" val="20001"/>
                    </a:ext>
                  </a:extLst>
                </a:gridCol>
              </a:tblGrid>
              <a:tr h="36576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错例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正确形式</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3317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4.……的原因,是因为……</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……的原因是…………    是因为……</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3190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5.……的原因,是由于……</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……的原因是…………    是由于……</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3317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6.是因为……的原因</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是因为……                 是……的原因</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文本框 2"/>
          <p:cNvSpPr txBox="1"/>
          <p:nvPr/>
        </p:nvSpPr>
        <p:spPr>
          <a:xfrm>
            <a:off x="8628380" y="1203960"/>
            <a:ext cx="2516505" cy="525145"/>
          </a:xfrm>
          <a:prstGeom prst="rect">
            <a:avLst/>
          </a:prstGeom>
          <a:noFill/>
        </p:spPr>
        <p:txBody>
          <a:bodyPr wrap="square" rtlCol="0" anchor="t">
            <a:noAutofit/>
          </a:bodyPr>
          <a:lstStyle/>
          <a:p>
            <a:r>
              <a:rPr lang="en-US" b="1">
                <a:solidFill>
                  <a:srgbClr val="000000"/>
                </a:solidFill>
                <a:latin typeface="方正黑体_GBK" charset="0"/>
                <a:cs typeface="方正书宋_GBK" charset="0"/>
                <a:sym typeface="+mn-ea"/>
              </a:rPr>
              <a:t>                       </a:t>
            </a:r>
            <a:r>
              <a:rPr lang="zh-CN" sz="2400" b="1">
                <a:solidFill>
                  <a:srgbClr val="000000"/>
                </a:solidFill>
                <a:cs typeface="方正黑体_GBK" charset="0"/>
                <a:sym typeface="+mn-ea"/>
              </a:rPr>
              <a:t> (续表)</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P spid="3" grpId="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0" y="910590"/>
            <a:ext cx="11368405" cy="5595620"/>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p>
          <a:p>
            <a:pPr algn="ctr" latinLnBrk="1">
              <a:lnSpc>
                <a:spcPts val="4320"/>
              </a:lnSpc>
            </a:pPr>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p:txBody>
      </p:sp>
      <p:graphicFrame>
        <p:nvGraphicFramePr>
          <p:cNvPr id="4" name="表格 3"/>
          <p:cNvGraphicFramePr/>
          <p:nvPr>
            <p:custDataLst>
              <p:tags r:id="rId1"/>
            </p:custDataLst>
          </p:nvPr>
        </p:nvGraphicFramePr>
        <p:xfrm>
          <a:off x="763905" y="1729105"/>
          <a:ext cx="11007090" cy="3930650"/>
        </p:xfrm>
        <a:graphic>
          <a:graphicData uri="http://schemas.openxmlformats.org/drawingml/2006/table">
            <a:tbl>
              <a:tblPr/>
              <a:tblGrid>
                <a:gridCol w="4998085">
                  <a:extLst>
                    <a:ext uri="{9D8B030D-6E8A-4147-A177-3AD203B41FA5}">
                      <a16:colId xmlns:a16="http://schemas.microsoft.com/office/drawing/2014/main" val="20000"/>
                    </a:ext>
                  </a:extLst>
                </a:gridCol>
                <a:gridCol w="6009005">
                  <a:extLst>
                    <a:ext uri="{9D8B030D-6E8A-4147-A177-3AD203B41FA5}">
                      <a16:colId xmlns:a16="http://schemas.microsoft.com/office/drawing/2014/main" val="20001"/>
                    </a:ext>
                  </a:extLst>
                </a:gridCol>
              </a:tblGrid>
              <a:tr h="36576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错例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正确形式</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872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7.原因是……造成的</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原因是……      </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是由……造成的</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745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8.……的原因主要是……所致</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……的原因主要是…………</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主要是……所致</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8872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9.其根本原因是……在作怪</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其根本原因是……</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是……在作怪</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文本框 2"/>
          <p:cNvSpPr txBox="1"/>
          <p:nvPr/>
        </p:nvSpPr>
        <p:spPr>
          <a:xfrm>
            <a:off x="8628380" y="1203960"/>
            <a:ext cx="2516505" cy="525145"/>
          </a:xfrm>
          <a:prstGeom prst="rect">
            <a:avLst/>
          </a:prstGeom>
          <a:noFill/>
        </p:spPr>
        <p:txBody>
          <a:bodyPr wrap="square" rtlCol="0" anchor="t">
            <a:noAutofit/>
          </a:bodyPr>
          <a:lstStyle/>
          <a:p>
            <a:r>
              <a:rPr lang="en-US" b="1">
                <a:solidFill>
                  <a:srgbClr val="000000"/>
                </a:solidFill>
                <a:latin typeface="方正黑体_GBK" charset="0"/>
                <a:cs typeface="方正书宋_GBK" charset="0"/>
                <a:sym typeface="+mn-ea"/>
              </a:rPr>
              <a:t>                       </a:t>
            </a:r>
            <a:r>
              <a:rPr lang="zh-CN" sz="2400" b="1">
                <a:solidFill>
                  <a:srgbClr val="000000"/>
                </a:solidFill>
                <a:cs typeface="方正黑体_GBK" charset="0"/>
                <a:sym typeface="+mn-ea"/>
              </a:rPr>
              <a:t> (续表)</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P spid="3" grpId="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0" y="910590"/>
            <a:ext cx="11368405" cy="5595620"/>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p>
          <a:p>
            <a:pPr algn="ctr" latinLnBrk="1">
              <a:lnSpc>
                <a:spcPts val="4320"/>
              </a:lnSpc>
            </a:pPr>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p:txBody>
      </p:sp>
      <p:graphicFrame>
        <p:nvGraphicFramePr>
          <p:cNvPr id="4" name="表格 3"/>
          <p:cNvGraphicFramePr/>
          <p:nvPr>
            <p:custDataLst>
              <p:tags r:id="rId1"/>
            </p:custDataLst>
          </p:nvPr>
        </p:nvGraphicFramePr>
        <p:xfrm>
          <a:off x="763905" y="1729105"/>
          <a:ext cx="11194415" cy="3912235"/>
        </p:xfrm>
        <a:graphic>
          <a:graphicData uri="http://schemas.openxmlformats.org/drawingml/2006/table">
            <a:tbl>
              <a:tblPr/>
              <a:tblGrid>
                <a:gridCol w="5083175">
                  <a:extLst>
                    <a:ext uri="{9D8B030D-6E8A-4147-A177-3AD203B41FA5}">
                      <a16:colId xmlns:a16="http://schemas.microsoft.com/office/drawing/2014/main" val="20000"/>
                    </a:ext>
                  </a:extLst>
                </a:gridCol>
                <a:gridCol w="6111240">
                  <a:extLst>
                    <a:ext uri="{9D8B030D-6E8A-4147-A177-3AD203B41FA5}">
                      <a16:colId xmlns:a16="http://schemas.microsoft.com/office/drawing/2014/main" val="20001"/>
                    </a:ext>
                  </a:extLst>
                </a:gridCol>
              </a:tblGrid>
              <a:tr h="36576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错例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正确形式</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3005">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10.是由于……的结果</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是由于……是……的结果</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110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11.关键的问题是……在起决定性作用</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关键的问题是……是……在起决定性作用</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8237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12.关键在于……是十分重要的</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关键在于…………是十分重要的</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文本框 2"/>
          <p:cNvSpPr txBox="1"/>
          <p:nvPr/>
        </p:nvSpPr>
        <p:spPr>
          <a:xfrm>
            <a:off x="8628380" y="1203960"/>
            <a:ext cx="2516505" cy="525145"/>
          </a:xfrm>
          <a:prstGeom prst="rect">
            <a:avLst/>
          </a:prstGeom>
          <a:noFill/>
        </p:spPr>
        <p:txBody>
          <a:bodyPr wrap="square" rtlCol="0" anchor="t">
            <a:noAutofit/>
          </a:bodyPr>
          <a:lstStyle/>
          <a:p>
            <a:r>
              <a:rPr lang="en-US" b="1">
                <a:solidFill>
                  <a:srgbClr val="000000"/>
                </a:solidFill>
                <a:latin typeface="方正黑体_GBK" charset="0"/>
                <a:cs typeface="方正书宋_GBK" charset="0"/>
                <a:sym typeface="+mn-ea"/>
              </a:rPr>
              <a:t>                       </a:t>
            </a:r>
            <a:r>
              <a:rPr lang="zh-CN" sz="2400" b="1">
                <a:solidFill>
                  <a:srgbClr val="000000"/>
                </a:solidFill>
                <a:cs typeface="方正黑体_GBK" charset="0"/>
                <a:sym typeface="+mn-ea"/>
              </a:rPr>
              <a:t> (续表)</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P spid="3" grpId="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0" y="910590"/>
            <a:ext cx="11368405" cy="5595620"/>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p>
          <a:p>
            <a:pPr algn="ctr" latinLnBrk="1">
              <a:lnSpc>
                <a:spcPts val="4320"/>
              </a:lnSpc>
            </a:pPr>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p:txBody>
      </p:sp>
      <p:graphicFrame>
        <p:nvGraphicFramePr>
          <p:cNvPr id="4" name="表格 3"/>
          <p:cNvGraphicFramePr/>
          <p:nvPr>
            <p:custDataLst>
              <p:tags r:id="rId1"/>
            </p:custDataLst>
          </p:nvPr>
        </p:nvGraphicFramePr>
        <p:xfrm>
          <a:off x="988060" y="1729105"/>
          <a:ext cx="10664190" cy="4064000"/>
        </p:xfrm>
        <a:graphic>
          <a:graphicData uri="http://schemas.openxmlformats.org/drawingml/2006/table">
            <a:tbl>
              <a:tblPr/>
              <a:tblGrid>
                <a:gridCol w="4842510">
                  <a:extLst>
                    <a:ext uri="{9D8B030D-6E8A-4147-A177-3AD203B41FA5}">
                      <a16:colId xmlns:a16="http://schemas.microsoft.com/office/drawing/2014/main" val="20000"/>
                    </a:ext>
                  </a:extLst>
                </a:gridCol>
                <a:gridCol w="5821680">
                  <a:extLst>
                    <a:ext uri="{9D8B030D-6E8A-4147-A177-3AD203B41FA5}">
                      <a16:colId xmlns:a16="http://schemas.microsoft.com/office/drawing/2014/main" val="20001"/>
                    </a:ext>
                  </a:extLst>
                </a:gridCol>
              </a:tblGrid>
              <a:tr h="36576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错例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正确形式</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3317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13.经过……下</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经过……在……下</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3190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14.由于……下</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由于……在……下</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3317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15.由于……领导下</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由于……领导在……领导下</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文本框 2"/>
          <p:cNvSpPr txBox="1"/>
          <p:nvPr/>
        </p:nvSpPr>
        <p:spPr>
          <a:xfrm>
            <a:off x="8628380" y="1203960"/>
            <a:ext cx="2516505" cy="525145"/>
          </a:xfrm>
          <a:prstGeom prst="rect">
            <a:avLst/>
          </a:prstGeom>
          <a:noFill/>
        </p:spPr>
        <p:txBody>
          <a:bodyPr wrap="square" rtlCol="0" anchor="t">
            <a:noAutofit/>
          </a:bodyPr>
          <a:lstStyle/>
          <a:p>
            <a:r>
              <a:rPr lang="en-US" b="1">
                <a:solidFill>
                  <a:srgbClr val="000000"/>
                </a:solidFill>
                <a:latin typeface="方正黑体_GBK" charset="0"/>
                <a:cs typeface="方正书宋_GBK" charset="0"/>
                <a:sym typeface="+mn-ea"/>
              </a:rPr>
              <a:t>                       </a:t>
            </a:r>
            <a:r>
              <a:rPr lang="zh-CN" sz="2400" b="1">
                <a:solidFill>
                  <a:srgbClr val="000000"/>
                </a:solidFill>
                <a:cs typeface="方正黑体_GBK" charset="0"/>
                <a:sym typeface="+mn-ea"/>
              </a:rPr>
              <a:t> (续表)</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P spid="3"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custDataLst>
              <p:tags r:id="rId1"/>
            </p:custDataLst>
          </p:nvPr>
        </p:nvGraphicFramePr>
        <p:xfrm>
          <a:off x="782320" y="1747520"/>
          <a:ext cx="10932795" cy="3842385"/>
        </p:xfrm>
        <a:graphic>
          <a:graphicData uri="http://schemas.openxmlformats.org/drawingml/2006/table">
            <a:tbl>
              <a:tblPr/>
              <a:tblGrid>
                <a:gridCol w="1201420">
                  <a:extLst>
                    <a:ext uri="{9D8B030D-6E8A-4147-A177-3AD203B41FA5}">
                      <a16:colId xmlns:a16="http://schemas.microsoft.com/office/drawing/2014/main" val="20000"/>
                    </a:ext>
                  </a:extLst>
                </a:gridCol>
                <a:gridCol w="662305">
                  <a:extLst>
                    <a:ext uri="{9D8B030D-6E8A-4147-A177-3AD203B41FA5}">
                      <a16:colId xmlns:a16="http://schemas.microsoft.com/office/drawing/2014/main" val="20001"/>
                    </a:ext>
                  </a:extLst>
                </a:gridCol>
                <a:gridCol w="9069070">
                  <a:extLst>
                    <a:ext uri="{9D8B030D-6E8A-4147-A177-3AD203B41FA5}">
                      <a16:colId xmlns:a16="http://schemas.microsoft.com/office/drawing/2014/main" val="20002"/>
                    </a:ext>
                  </a:extLst>
                </a:gridCol>
              </a:tblGrid>
              <a:tr h="1280795">
                <a:tc rowSpan="3">
                  <a:txBody>
                    <a:bodyPr/>
                    <a:lstStyle/>
                    <a:p>
                      <a:pPr indent="0" algn="ctr">
                        <a:buNone/>
                      </a:pPr>
                      <a:r>
                        <a:rPr lang="en-US" sz="2000" b="1">
                          <a:solidFill>
                            <a:srgbClr val="000000"/>
                          </a:solidFill>
                          <a:latin typeface="等线" panose="02010600030101010101" charset="-122"/>
                          <a:ea typeface="等线" panose="02010600030101010101" charset="-122"/>
                          <a:cs typeface="NEU-BZ-S92" charset="0"/>
                        </a:rPr>
                        <a:t>结构特点</a:t>
                      </a:r>
                      <a:endParaRPr lang="en-US" altLang="en-US" sz="2000" b="1">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lToBr>
                      <a:noFill/>
                    </a:lnTlToBr>
                    <a:lnBlToTr>
                      <a:noFill/>
                    </a:lnBlToTr>
                    <a:noFill/>
                  </a:tcPr>
                </a:tc>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动宾短语</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动宾短语由动词与后面受动词支配的成分组合而成,受动词支配的成分是宾语,表示动作行为涉及的对象、处所等,常由名词、代词等充当。如:放下包袱/告诉他们/敬畏生命/谋求发展。</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80795">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后补短语</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后补短语由动词或形容词与后面起补充说明作用的成分组合而成,起补充说明作用的成分是补语,之间常用“得”字连接。如:气得跺脚/红得发紫/踢了两脚/垂涎三尺。</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80795">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主谓短语</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主谓短语由主语和谓语两个部分构成,结构成分之间是陈述与被陈述的关系。大多数情况下,主语是一个名词或代词,谓语则由动词、形容词来充当。如:老师讲课/斗志昂扬/我们取胜。</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0" name="文本框 99"/>
          <p:cNvSpPr txBox="1"/>
          <p:nvPr>
            <p:custDataLst>
              <p:tags r:id="rId2"/>
            </p:custDataLst>
          </p:nvPr>
        </p:nvSpPr>
        <p:spPr>
          <a:xfrm>
            <a:off x="9658350" y="1161415"/>
            <a:ext cx="1565275" cy="523875"/>
          </a:xfrm>
          <a:prstGeom prst="rect">
            <a:avLst/>
          </a:prstGeom>
          <a:noFill/>
          <a:ln w="9525">
            <a:noFill/>
          </a:ln>
        </p:spPr>
        <p:txBody>
          <a:bodyPr>
            <a:noAutofit/>
          </a:bodyPr>
          <a:lstStyle/>
          <a:p>
            <a:pPr indent="0" algn="r"/>
            <a:r>
              <a:rPr lang="en-US" sz="2400" b="1">
                <a:solidFill>
                  <a:srgbClr val="000000"/>
                </a:solidFill>
                <a:latin typeface="方正黑体_GBK" charset="0"/>
                <a:cs typeface="方正书宋_GBK" charset="0"/>
              </a:rPr>
              <a:t>(</a:t>
            </a:r>
            <a:r>
              <a:rPr lang="zh-CN" sz="2400" b="1">
                <a:solidFill>
                  <a:srgbClr val="000000"/>
                </a:solidFill>
                <a:cs typeface="方正黑体_GBK" charset="0"/>
              </a:rPr>
              <a:t>续表</a:t>
            </a:r>
            <a:r>
              <a:rPr lang="en-US" sz="2400" b="1">
                <a:solidFill>
                  <a:srgbClr val="000000"/>
                </a:solidFill>
                <a:latin typeface="方正黑体_GBK" charset="0"/>
                <a:cs typeface="方正书宋_GBK" charset="0"/>
              </a:rPr>
              <a:t>)</a:t>
            </a:r>
            <a:endParaRPr lang="en-US" altLang="en-US" sz="2400" b="1">
              <a:solidFill>
                <a:srgbClr val="000000"/>
              </a:solidFill>
              <a:latin typeface="方正黑体_GBK" charset="0"/>
              <a:cs typeface="方正书宋_GBK"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ppt_x"/>
                                          </p:val>
                                        </p:tav>
                                        <p:tav tm="100000">
                                          <p:val>
                                            <p:strVal val="#ppt_x"/>
                                          </p:val>
                                        </p:tav>
                                      </p:tavLst>
                                    </p:anim>
                                    <p:anim calcmode="lin" valueType="num">
                                      <p:cBhvr additive="base">
                                        <p:cTn id="12"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0" y="910590"/>
            <a:ext cx="11368405" cy="5595620"/>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p>
          <a:p>
            <a:pPr algn="ctr" latinLnBrk="1">
              <a:lnSpc>
                <a:spcPts val="4320"/>
              </a:lnSpc>
            </a:pPr>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p:txBody>
      </p:sp>
      <p:graphicFrame>
        <p:nvGraphicFramePr>
          <p:cNvPr id="4" name="表格 3"/>
          <p:cNvGraphicFramePr/>
          <p:nvPr>
            <p:custDataLst>
              <p:tags r:id="rId1"/>
            </p:custDataLst>
          </p:nvPr>
        </p:nvGraphicFramePr>
        <p:xfrm>
          <a:off x="988060" y="1729105"/>
          <a:ext cx="10664190" cy="4064000"/>
        </p:xfrm>
        <a:graphic>
          <a:graphicData uri="http://schemas.openxmlformats.org/drawingml/2006/table">
            <a:tbl>
              <a:tblPr/>
              <a:tblGrid>
                <a:gridCol w="4842510">
                  <a:extLst>
                    <a:ext uri="{9D8B030D-6E8A-4147-A177-3AD203B41FA5}">
                      <a16:colId xmlns:a16="http://schemas.microsoft.com/office/drawing/2014/main" val="20000"/>
                    </a:ext>
                  </a:extLst>
                </a:gridCol>
                <a:gridCol w="5821680">
                  <a:extLst>
                    <a:ext uri="{9D8B030D-6E8A-4147-A177-3AD203B41FA5}">
                      <a16:colId xmlns:a16="http://schemas.microsoft.com/office/drawing/2014/main" val="20001"/>
                    </a:ext>
                  </a:extLst>
                </a:gridCol>
              </a:tblGrid>
              <a:tr h="36576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错例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正确形式</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3317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16.对于……问题上</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对于……问题在……问题上</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3190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17.大多是以……为主</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大多是……以……为主</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33170">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18.以……为宜即可</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以……为宜……即可</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文本框 2"/>
          <p:cNvSpPr txBox="1"/>
          <p:nvPr/>
        </p:nvSpPr>
        <p:spPr>
          <a:xfrm>
            <a:off x="8628380" y="1203960"/>
            <a:ext cx="2516505" cy="525145"/>
          </a:xfrm>
          <a:prstGeom prst="rect">
            <a:avLst/>
          </a:prstGeom>
          <a:noFill/>
        </p:spPr>
        <p:txBody>
          <a:bodyPr wrap="square" rtlCol="0" anchor="t">
            <a:noAutofit/>
          </a:bodyPr>
          <a:lstStyle/>
          <a:p>
            <a:r>
              <a:rPr lang="en-US" b="1">
                <a:solidFill>
                  <a:srgbClr val="000000"/>
                </a:solidFill>
                <a:latin typeface="方正黑体_GBK" charset="0"/>
                <a:cs typeface="方正书宋_GBK" charset="0"/>
                <a:sym typeface="+mn-ea"/>
              </a:rPr>
              <a:t>                        </a:t>
            </a:r>
            <a:r>
              <a:rPr lang="zh-CN" sz="2400" b="1">
                <a:solidFill>
                  <a:srgbClr val="000000"/>
                </a:solidFill>
                <a:cs typeface="方正黑体_GBK" charset="0"/>
                <a:sym typeface="+mn-ea"/>
              </a:rPr>
              <a:t>(续表)</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P spid="3" grpId="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0" y="910590"/>
            <a:ext cx="11368405" cy="5595620"/>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p>
          <a:p>
            <a:pPr algn="ctr" latinLnBrk="1">
              <a:lnSpc>
                <a:spcPts val="4320"/>
              </a:lnSpc>
            </a:pPr>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p:txBody>
      </p:sp>
      <p:graphicFrame>
        <p:nvGraphicFramePr>
          <p:cNvPr id="4" name="表格 3"/>
          <p:cNvGraphicFramePr/>
          <p:nvPr>
            <p:custDataLst>
              <p:tags r:id="rId1"/>
            </p:custDataLst>
          </p:nvPr>
        </p:nvGraphicFramePr>
        <p:xfrm>
          <a:off x="988060" y="1729105"/>
          <a:ext cx="10664190" cy="4064000"/>
        </p:xfrm>
        <a:graphic>
          <a:graphicData uri="http://schemas.openxmlformats.org/drawingml/2006/table">
            <a:tbl>
              <a:tblPr/>
              <a:tblGrid>
                <a:gridCol w="4842510">
                  <a:extLst>
                    <a:ext uri="{9D8B030D-6E8A-4147-A177-3AD203B41FA5}">
                      <a16:colId xmlns:a16="http://schemas.microsoft.com/office/drawing/2014/main" val="20000"/>
                    </a:ext>
                  </a:extLst>
                </a:gridCol>
                <a:gridCol w="5821680">
                  <a:extLst>
                    <a:ext uri="{9D8B030D-6E8A-4147-A177-3AD203B41FA5}">
                      <a16:colId xmlns:a16="http://schemas.microsoft.com/office/drawing/2014/main" val="20001"/>
                    </a:ext>
                  </a:extLst>
                </a:gridCol>
              </a:tblGrid>
              <a:tr h="36576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错例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正确形式</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3317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19.有……组成</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有……由……组成</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3190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20.成分是……配制而成的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成分是……是由……配制而成的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3317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21.靠的是……取得的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靠的是……是靠……取得的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文本框 2"/>
          <p:cNvSpPr txBox="1"/>
          <p:nvPr/>
        </p:nvSpPr>
        <p:spPr>
          <a:xfrm>
            <a:off x="8628380" y="1203960"/>
            <a:ext cx="2516505" cy="525145"/>
          </a:xfrm>
          <a:prstGeom prst="rect">
            <a:avLst/>
          </a:prstGeom>
          <a:noFill/>
        </p:spPr>
        <p:txBody>
          <a:bodyPr wrap="square" rtlCol="0" anchor="t">
            <a:noAutofit/>
          </a:bodyPr>
          <a:lstStyle/>
          <a:p>
            <a:r>
              <a:rPr lang="en-US" b="1">
                <a:solidFill>
                  <a:srgbClr val="000000"/>
                </a:solidFill>
                <a:latin typeface="方正黑体_GBK" charset="0"/>
                <a:cs typeface="方正书宋_GBK" charset="0"/>
                <a:sym typeface="+mn-ea"/>
              </a:rPr>
              <a:t>                        </a:t>
            </a:r>
            <a:r>
              <a:rPr lang="zh-CN" sz="2400" b="1">
                <a:solidFill>
                  <a:srgbClr val="000000"/>
                </a:solidFill>
                <a:cs typeface="方正黑体_GBK" charset="0"/>
                <a:sym typeface="+mn-ea"/>
              </a:rPr>
              <a:t>(续表)</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P spid="3" grpId="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0" y="910590"/>
            <a:ext cx="11368405" cy="5595620"/>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p>
          <a:p>
            <a:pPr algn="ctr" latinLnBrk="1">
              <a:lnSpc>
                <a:spcPts val="4320"/>
              </a:lnSpc>
            </a:pPr>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p:txBody>
      </p:sp>
      <p:graphicFrame>
        <p:nvGraphicFramePr>
          <p:cNvPr id="4" name="表格 3"/>
          <p:cNvGraphicFramePr/>
          <p:nvPr>
            <p:custDataLst>
              <p:tags r:id="rId1"/>
            </p:custDataLst>
          </p:nvPr>
        </p:nvGraphicFramePr>
        <p:xfrm>
          <a:off x="988060" y="1559560"/>
          <a:ext cx="10664190" cy="4233545"/>
        </p:xfrm>
        <a:graphic>
          <a:graphicData uri="http://schemas.openxmlformats.org/drawingml/2006/table">
            <a:tbl>
              <a:tblPr/>
              <a:tblGrid>
                <a:gridCol w="4842510">
                  <a:extLst>
                    <a:ext uri="{9D8B030D-6E8A-4147-A177-3AD203B41FA5}">
                      <a16:colId xmlns:a16="http://schemas.microsoft.com/office/drawing/2014/main" val="20000"/>
                    </a:ext>
                  </a:extLst>
                </a:gridCol>
                <a:gridCol w="5821680">
                  <a:extLst>
                    <a:ext uri="{9D8B030D-6E8A-4147-A177-3AD203B41FA5}">
                      <a16:colId xmlns:a16="http://schemas.microsoft.com/office/drawing/2014/main" val="20001"/>
                    </a:ext>
                  </a:extLst>
                </a:gridCol>
              </a:tblGrid>
              <a:tr h="535305">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错例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正确形式</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3317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22.本着……为原则</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本着……原则以……为原则</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3190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23.借口……为名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借口……以……为名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3317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24.打着……为幌子</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打着……的幌子以……为幌子</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文本框 2"/>
          <p:cNvSpPr txBox="1"/>
          <p:nvPr/>
        </p:nvSpPr>
        <p:spPr>
          <a:xfrm>
            <a:off x="8736330" y="1034415"/>
            <a:ext cx="2516505" cy="525145"/>
          </a:xfrm>
          <a:prstGeom prst="rect">
            <a:avLst/>
          </a:prstGeom>
          <a:noFill/>
        </p:spPr>
        <p:txBody>
          <a:bodyPr wrap="square" rtlCol="0" anchor="t">
            <a:noAutofit/>
          </a:bodyPr>
          <a:lstStyle/>
          <a:p>
            <a:r>
              <a:rPr lang="en-US" b="1">
                <a:solidFill>
                  <a:srgbClr val="000000"/>
                </a:solidFill>
                <a:latin typeface="方正黑体_GBK" charset="0"/>
                <a:cs typeface="方正书宋_GBK" charset="0"/>
                <a:sym typeface="+mn-ea"/>
              </a:rPr>
              <a:t>                       </a:t>
            </a:r>
            <a:r>
              <a:rPr lang="zh-CN" sz="2400" b="1">
                <a:solidFill>
                  <a:srgbClr val="000000"/>
                </a:solidFill>
                <a:cs typeface="方正黑体_GBK" charset="0"/>
                <a:sym typeface="+mn-ea"/>
              </a:rPr>
              <a:t> (续表)</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P spid="3" grpId="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0" y="910590"/>
            <a:ext cx="11368405" cy="5595620"/>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p>
          <a:p>
            <a:pPr algn="ctr" latinLnBrk="1">
              <a:lnSpc>
                <a:spcPts val="4320"/>
              </a:lnSpc>
            </a:pPr>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p:txBody>
      </p:sp>
      <p:graphicFrame>
        <p:nvGraphicFramePr>
          <p:cNvPr id="4" name="表格 3"/>
          <p:cNvGraphicFramePr/>
          <p:nvPr>
            <p:custDataLst>
              <p:tags r:id="rId1"/>
            </p:custDataLst>
          </p:nvPr>
        </p:nvGraphicFramePr>
        <p:xfrm>
          <a:off x="988060" y="1729105"/>
          <a:ext cx="10664190" cy="4064000"/>
        </p:xfrm>
        <a:graphic>
          <a:graphicData uri="http://schemas.openxmlformats.org/drawingml/2006/table">
            <a:tbl>
              <a:tblPr/>
              <a:tblGrid>
                <a:gridCol w="4842510">
                  <a:extLst>
                    <a:ext uri="{9D8B030D-6E8A-4147-A177-3AD203B41FA5}">
                      <a16:colId xmlns:a16="http://schemas.microsoft.com/office/drawing/2014/main" val="20000"/>
                    </a:ext>
                  </a:extLst>
                </a:gridCol>
                <a:gridCol w="5821680">
                  <a:extLst>
                    <a:ext uri="{9D8B030D-6E8A-4147-A177-3AD203B41FA5}">
                      <a16:colId xmlns:a16="http://schemas.microsoft.com/office/drawing/2014/main" val="20001"/>
                    </a:ext>
                  </a:extLst>
                </a:gridCol>
              </a:tblGrid>
              <a:tr h="365760">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错例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等线" panose="02010600030101010101" charset="-122"/>
                          <a:ea typeface="等线" panose="02010600030101010101" charset="-122"/>
                          <a:cs typeface="NEU-BZ-S92" charset="0"/>
                        </a:rPr>
                        <a:t>正确形式</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3317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25.听到……的噩耗传来</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听到……的噩耗……的噩耗传来</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3190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26.深受……所欢迎</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深受……欢迎为……所欢迎</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3317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27.变得分外……多了</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变得分外……变得……多了</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文本框 2"/>
          <p:cNvSpPr txBox="1"/>
          <p:nvPr/>
        </p:nvSpPr>
        <p:spPr>
          <a:xfrm>
            <a:off x="8628380" y="1203960"/>
            <a:ext cx="2516505" cy="525145"/>
          </a:xfrm>
          <a:prstGeom prst="rect">
            <a:avLst/>
          </a:prstGeom>
          <a:noFill/>
        </p:spPr>
        <p:txBody>
          <a:bodyPr wrap="square" rtlCol="0" anchor="t">
            <a:noAutofit/>
          </a:bodyPr>
          <a:lstStyle/>
          <a:p>
            <a:r>
              <a:rPr lang="en-US" b="1">
                <a:solidFill>
                  <a:srgbClr val="000000"/>
                </a:solidFill>
                <a:latin typeface="方正黑体_GBK" charset="0"/>
                <a:cs typeface="方正书宋_GBK" charset="0"/>
                <a:sym typeface="+mn-ea"/>
              </a:rPr>
              <a:t>                       </a:t>
            </a:r>
            <a:r>
              <a:rPr lang="zh-CN" sz="2400" b="1">
                <a:solidFill>
                  <a:srgbClr val="000000"/>
                </a:solidFill>
                <a:cs typeface="方正黑体_GBK" charset="0"/>
                <a:sym typeface="+mn-ea"/>
              </a:rPr>
              <a:t> (续表)</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P spid="3" grpId="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0" y="910590"/>
            <a:ext cx="11368405" cy="5595620"/>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      </a:t>
            </a:r>
          </a:p>
          <a:p>
            <a:pPr algn="ctr" latinLnBrk="1">
              <a:lnSpc>
                <a:spcPts val="4320"/>
              </a:lnSpc>
            </a:pPr>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p:txBody>
      </p:sp>
      <p:graphicFrame>
        <p:nvGraphicFramePr>
          <p:cNvPr id="4" name="表格 3"/>
          <p:cNvGraphicFramePr/>
          <p:nvPr>
            <p:custDataLst>
              <p:tags r:id="rId1"/>
            </p:custDataLst>
          </p:nvPr>
        </p:nvGraphicFramePr>
        <p:xfrm>
          <a:off x="988060" y="1729105"/>
          <a:ext cx="10664190" cy="4064000"/>
        </p:xfrm>
        <a:graphic>
          <a:graphicData uri="http://schemas.openxmlformats.org/drawingml/2006/table">
            <a:tbl>
              <a:tblPr/>
              <a:tblGrid>
                <a:gridCol w="4842510">
                  <a:extLst>
                    <a:ext uri="{9D8B030D-6E8A-4147-A177-3AD203B41FA5}">
                      <a16:colId xmlns:a16="http://schemas.microsoft.com/office/drawing/2014/main" val="20000"/>
                    </a:ext>
                  </a:extLst>
                </a:gridCol>
                <a:gridCol w="5821680">
                  <a:extLst>
                    <a:ext uri="{9D8B030D-6E8A-4147-A177-3AD203B41FA5}">
                      <a16:colId xmlns:a16="http://schemas.microsoft.com/office/drawing/2014/main" val="20001"/>
                    </a:ext>
                  </a:extLst>
                </a:gridCol>
              </a:tblGrid>
              <a:tr h="365760">
                <a:tc>
                  <a:txBody>
                    <a:bodyPr/>
                    <a:lstStyle/>
                    <a:p>
                      <a:pPr indent="0" algn="ctr">
                        <a:buNone/>
                      </a:pPr>
                      <a:r>
                        <a:rPr lang="en-US" sz="2400" b="1">
                          <a:solidFill>
                            <a:srgbClr val="000000"/>
                          </a:solidFill>
                          <a:latin typeface="NEU-BZ-S92" charset="0"/>
                          <a:cs typeface="NEU-BZ-S92" charset="0"/>
                        </a:rPr>
                        <a:t>错例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NEU-BZ-S92" charset="0"/>
                          <a:cs typeface="NEU-BZ-S92" charset="0"/>
                        </a:rPr>
                        <a:t>正确形式</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3317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28. 比去年同期相比……</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比去年同期……与去年同期相比……</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3190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29. ……的特点是……的独到之处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……的特点是…………有……的独到之处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3317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30. 出乎……意料之外</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出乎……意料在……意料之外</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文本框 2"/>
          <p:cNvSpPr txBox="1"/>
          <p:nvPr/>
        </p:nvSpPr>
        <p:spPr>
          <a:xfrm>
            <a:off x="8628380" y="1203960"/>
            <a:ext cx="2516505" cy="525145"/>
          </a:xfrm>
          <a:prstGeom prst="rect">
            <a:avLst/>
          </a:prstGeom>
          <a:noFill/>
        </p:spPr>
        <p:txBody>
          <a:bodyPr wrap="square" rtlCol="0" anchor="t">
            <a:noAutofit/>
          </a:bodyPr>
          <a:lstStyle/>
          <a:p>
            <a:r>
              <a:rPr lang="en-US" b="1">
                <a:solidFill>
                  <a:srgbClr val="000000"/>
                </a:solidFill>
                <a:latin typeface="方正黑体_GBK" charset="0"/>
                <a:cs typeface="方正书宋_GBK" charset="0"/>
                <a:sym typeface="+mn-ea"/>
              </a:rPr>
              <a:t>                       </a:t>
            </a:r>
            <a:r>
              <a:rPr lang="zh-CN" sz="2400" b="1">
                <a:solidFill>
                  <a:srgbClr val="000000"/>
                </a:solidFill>
                <a:cs typeface="方正黑体_GBK" charset="0"/>
                <a:sym typeface="+mn-ea"/>
              </a:rPr>
              <a:t> (续表)</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P spid="3" grpId="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1.(2022年浙江卷)职业教育法的颁布旨在提升职业教育认可度为目标,深化产教融合、校企合作,完善职业教育保障制度和措施,更好地推动职业教育高质量发展。</a:t>
            </a:r>
          </a:p>
          <a:p>
            <a:pPr indent="0"/>
            <a:endPar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fontAlgn="auto">
              <a:lnSpc>
                <a:spcPct val="150000"/>
              </a:lnSpc>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“旨在提升职业教育认可度”和“以提升职业教育认可度为目标”句式杂糅,选用其中一种表述即可。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2.(2021年新高考Ⅰ卷)宣讲员平易的话语、幽默的口吻以及宣讲内容十分接地气,导致收看直播的群众既听得进又记得牢。</a:t>
            </a:r>
          </a:p>
          <a:p>
            <a:pPr algn="l">
              <a:lnSpc>
                <a:spcPct val="15000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①“宣讲员平易的话语、幽默的口吻以及宣讲内容十分接地气”句式结构混乱,应改为“宣讲员平易的话语、幽默的口吻以及十分接地气的宣讲内容”。②“导致”使用错误,其后一般接不好的结果,可改为“使得”。①“宣讲员平易的话语、幽默的口吻以及宣讲内容十分接地气”句式结构混乱,应改为“宣讲员平易的话语、幽默的口吻以及十分接地气的宣讲内容”。②“导致”使用错误,其后一般接不好的结果,可改为“使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3.(2019年浙江卷)当人体免疫力大幅受损的情况下,“超级真菌”会乘虚而入,使病情雪上加霜,加速病人死亡,因此它被贴上了“高致死率”的标签,使人闻之色变。</a:t>
            </a:r>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p>
          <a:p>
            <a:pPr algn="l">
              <a:lnSpc>
                <a:spcPct val="15000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句式杂糅。“当人体免疫力大幅受损的时候”和“在人体免疫力大幅受损的情况下”,选择其中一种表述即可。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algn="l" fontAlgn="auto" latinLnBrk="1">
              <a:lnSpc>
                <a:spcPct val="150000"/>
              </a:lnSpc>
              <a:buClrTx/>
              <a:buSzTx/>
              <a:buFontTx/>
            </a:pP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4.(2018年天津卷)尤瓦尔·赫拉利写作了《人类简史》一经上市就登上了以色列畅销书排行榜第一名,蝉联榜首长达100周,30多个国家争相购买版权。</a:t>
            </a:r>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p>
          <a:p>
            <a:pPr algn="l">
              <a:lnSpc>
                <a:spcPct val="15000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句式杂糅。这个句子实际上是两句话,一句是“尤瓦尔·赫拉利写作了《人类简史》”,另一句是“《人类简史》一经上市……长达100周,30多个国家争相购买版权”。可以将“尤瓦尔·赫拉利写作了”修改为“尤瓦尔·赫拉利写作的”。</a:t>
            </a:r>
            <a:endPar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algn="l" fontAlgn="auto" latinLnBrk="1">
              <a:lnSpc>
                <a:spcPct val="150000"/>
              </a:lnSpc>
              <a:buClrTx/>
              <a:buSzTx/>
              <a:buFontTx/>
            </a:pP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5.“双创特区”以围绕聚集青年大学生、高校和科研院所科技人才、海外人才、企事业人员四类人才为重点,创新创业。</a:t>
            </a:r>
          </a:p>
          <a:p>
            <a:pPr algn="l" latinLnBrk="1">
              <a:lnSpc>
                <a:spcPts val="4030"/>
              </a:lnSpc>
              <a:buClrTx/>
              <a:buSzTx/>
              <a:buFontTx/>
            </a:pPr>
            <a:endParaRPr lang="zh-CN" altLang="en-US" sz="2400" b="1">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latinLnBrk="1">
              <a:lnSpc>
                <a:spcPts val="403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句式杂糅。“围绕……”和“以……为重点”选择其中一种表述即可。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384175" y="1158875"/>
            <a:ext cx="11433175" cy="3754755"/>
          </a:xfrm>
          <a:prstGeom prst="rect">
            <a:avLst/>
          </a:prstGeom>
          <a:noFill/>
        </p:spPr>
        <p:txBody>
          <a:bodyPr wrap="square" lIns="0" tIns="0" rIns="0" bIns="0" rtlCol="0" anchor="t"/>
          <a:lstStyle/>
          <a:p>
            <a:pPr algn="l" latinLnBrk="1">
              <a:lnSpc>
                <a:spcPts val="4320"/>
              </a:lnSpc>
            </a:pP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二、句子(单句和复句)</a:t>
            </a:r>
            <a:endParaRPr lang="en-US">
              <a:solidFill>
                <a:srgbClr val="000000"/>
              </a:solidFill>
              <a:ea typeface="微软雅黑" panose="020B0503020204020204" pitchFamily="34" charset="-122"/>
            </a:endParaRPr>
          </a:p>
          <a:p>
            <a:pPr indent="0" algn="l" fontAlgn="auto" latinLnBrk="1">
              <a:lnSpc>
                <a:spcPct val="150000"/>
              </a:lnSpc>
              <a:buClrTx/>
              <a:buSzTx/>
              <a:buFontTx/>
            </a:pPr>
            <a:r>
              <a:rPr lang="en-US" sz="2400">
                <a:solidFill>
                  <a:srgbClr val="000000"/>
                </a:solidFill>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从句子结构来看,句子可分为单句和复句两大类型。单句可以分为一般单句和复杂单句两种。一般单句的各个成分都由词来充当,复杂单句由复杂短语充当句子的某一个或某几个成分。有的主谓句中,谓语动词复杂多样,在结构和表达上有些特殊,我们将这一类主谓句称为特殊单句。特殊单句包括“把”字句、“被”字句、连动句、兼语句、“是”字句、存现句等。</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6.自从我国第一颗人造地球卫星“东方红一号”成功发射,成为世界上第五个把卫星送上天的国家以来,我国的航天事业取得了巨大的突破。</a:t>
            </a:r>
          </a:p>
          <a:p>
            <a:pPr indent="0"/>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偷换主语。可将“成功发射”移至“第一颗人造地球卫星‘东方红一号’”前。</a:t>
            </a: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260350" y="1102360"/>
            <a:ext cx="11416030" cy="3754755"/>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类型5:表意不明     </a:t>
            </a: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表意不明就是句子表达的意思不清楚、不明白。主要有两种情况:一是指代不明,二是有歧义。</a:t>
            </a:r>
          </a:p>
        </p:txBody>
      </p:sp>
      <p:graphicFrame>
        <p:nvGraphicFramePr>
          <p:cNvPr id="3" name="表格 2"/>
          <p:cNvGraphicFramePr/>
          <p:nvPr>
            <p:custDataLst>
              <p:tags r:id="rId1"/>
            </p:custDataLst>
          </p:nvPr>
        </p:nvGraphicFramePr>
        <p:xfrm>
          <a:off x="342265" y="3075940"/>
          <a:ext cx="11351260" cy="2119630"/>
        </p:xfrm>
        <a:graphic>
          <a:graphicData uri="http://schemas.openxmlformats.org/drawingml/2006/table">
            <a:tbl>
              <a:tblPr/>
              <a:tblGrid>
                <a:gridCol w="2151380">
                  <a:extLst>
                    <a:ext uri="{9D8B030D-6E8A-4147-A177-3AD203B41FA5}">
                      <a16:colId xmlns:a16="http://schemas.microsoft.com/office/drawing/2014/main" val="20000"/>
                    </a:ext>
                  </a:extLst>
                </a:gridCol>
                <a:gridCol w="9199880">
                  <a:extLst>
                    <a:ext uri="{9D8B030D-6E8A-4147-A177-3AD203B41FA5}">
                      <a16:colId xmlns:a16="http://schemas.microsoft.com/office/drawing/2014/main" val="20001"/>
                    </a:ext>
                  </a:extLst>
                </a:gridCol>
              </a:tblGrid>
              <a:tr h="406400">
                <a:tc gridSpan="2">
                  <a:txBody>
                    <a:bodyPr/>
                    <a:lstStyle/>
                    <a:p>
                      <a:pPr algn="ctr">
                        <a:buClrTx/>
                        <a:buSzTx/>
                        <a:buFontTx/>
                        <a:buNone/>
                      </a:pPr>
                      <a:r>
                        <a:rPr lang="en-US" sz="2800" b="1">
                          <a:solidFill>
                            <a:srgbClr val="000000"/>
                          </a:solidFill>
                          <a:latin typeface="NEU-BZ-S92" charset="0"/>
                          <a:cs typeface="NEU-BZ-S92" charset="0"/>
                        </a:rPr>
                        <a:t>表意不明</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1713230">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指代不明</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如:不几天,刘备率领大军到了零陵。零陵太守刘度派大将邢道荣和他的儿子引兵出战。</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分析:“他”是指“刘度”,还是指“邢道荣”,指代不明。</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1129665"/>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555480" y="78232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317500" y="1346835"/>
          <a:ext cx="11534775" cy="4509770"/>
        </p:xfrm>
        <a:graphic>
          <a:graphicData uri="http://schemas.openxmlformats.org/drawingml/2006/table">
            <a:tbl>
              <a:tblPr/>
              <a:tblGrid>
                <a:gridCol w="1928495">
                  <a:extLst>
                    <a:ext uri="{9D8B030D-6E8A-4147-A177-3AD203B41FA5}">
                      <a16:colId xmlns:a16="http://schemas.microsoft.com/office/drawing/2014/main" val="20000"/>
                    </a:ext>
                  </a:extLst>
                </a:gridCol>
                <a:gridCol w="9606280">
                  <a:extLst>
                    <a:ext uri="{9D8B030D-6E8A-4147-A177-3AD203B41FA5}">
                      <a16:colId xmlns:a16="http://schemas.microsoft.com/office/drawing/2014/main" val="20001"/>
                    </a:ext>
                  </a:extLst>
                </a:gridCol>
              </a:tblGrid>
              <a:tr h="393700">
                <a:tc gridSpan="2">
                  <a:txBody>
                    <a:bodyPr/>
                    <a:lstStyle/>
                    <a:p>
                      <a:pPr algn="ctr">
                        <a:buClrTx/>
                        <a:buSzTx/>
                        <a:buFontTx/>
                        <a:buNone/>
                      </a:pPr>
                      <a:r>
                        <a:rPr lang="en-US" sz="2400" b="1">
                          <a:solidFill>
                            <a:srgbClr val="000000"/>
                          </a:solidFill>
                          <a:latin typeface="NEU-BZ-S92" charset="0"/>
                          <a:cs typeface="NEU-BZ-S92" charset="0"/>
                          <a:sym typeface="+mn-ea"/>
                        </a:rPr>
                        <a:t>表意不明</a:t>
                      </a:r>
                      <a:endParaRPr lang="en-US" sz="2400" b="1">
                        <a:solidFill>
                          <a:srgbClr val="000000"/>
                        </a:solidFill>
                        <a:latin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1978025">
                <a:tc>
                  <a:txBody>
                    <a:bodyPr/>
                    <a:lstStyle/>
                    <a:p>
                      <a:pPr indent="0" algn="ctr">
                        <a:buNone/>
                      </a:pPr>
                      <a:r>
                        <a:rPr lang="en-US" sz="2400" b="0">
                          <a:solidFill>
                            <a:srgbClr val="000000"/>
                          </a:solidFill>
                          <a:latin typeface="等线" panose="02010600030101010101" charset="-122"/>
                          <a:ea typeface="等线" panose="02010600030101010101" charset="-122"/>
                          <a:cs typeface="等线" panose="02010600030101010101" charset="-122"/>
                        </a:rPr>
                        <a:t>对象不明</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如:孩子们很喜欢离休干部李大伯,一来到这里就有说有笑,十分高兴。  </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分析:“一来到这里就有说有笑,十分高兴”既可以看作承前省略主语“孩子们”的谓语,也可以指李大伯的行为。</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8045">
                <a:tc>
                  <a:txBody>
                    <a:bodyPr/>
                    <a:lstStyle/>
                    <a:p>
                      <a:pPr indent="0" algn="ctr">
                        <a:buNone/>
                      </a:pPr>
                      <a:r>
                        <a:rPr lang="en-US" sz="2400" b="0">
                          <a:solidFill>
                            <a:srgbClr val="000000"/>
                          </a:solidFill>
                          <a:latin typeface="等线" panose="02010600030101010101" charset="-122"/>
                          <a:ea typeface="等线" panose="02010600030101010101" charset="-122"/>
                          <a:cs typeface="等线" panose="02010600030101010101" charset="-122"/>
                        </a:rPr>
                        <a:t>修饰两可造成歧义</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如:三个厂领导聚集在一起对这一突如其来的问题进行了认真的研究,最后决定暂缓召开新产品的新闻发布会。</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分析:句中的“三个”可以理解为修饰“厂”,那么会有“三个厂”的意思;也可以理解为修饰“领导”,则有“一个厂的三个领导”的意思。此处属于修饰两可造成歧义。</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1129665"/>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46895" y="95377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366395" y="1415415"/>
          <a:ext cx="11325225" cy="4543425"/>
        </p:xfrm>
        <a:graphic>
          <a:graphicData uri="http://schemas.openxmlformats.org/drawingml/2006/table">
            <a:tbl>
              <a:tblPr/>
              <a:tblGrid>
                <a:gridCol w="1844675">
                  <a:extLst>
                    <a:ext uri="{9D8B030D-6E8A-4147-A177-3AD203B41FA5}">
                      <a16:colId xmlns:a16="http://schemas.microsoft.com/office/drawing/2014/main" val="20000"/>
                    </a:ext>
                  </a:extLst>
                </a:gridCol>
                <a:gridCol w="9480550">
                  <a:extLst>
                    <a:ext uri="{9D8B030D-6E8A-4147-A177-3AD203B41FA5}">
                      <a16:colId xmlns:a16="http://schemas.microsoft.com/office/drawing/2014/main" val="20001"/>
                    </a:ext>
                  </a:extLst>
                </a:gridCol>
              </a:tblGrid>
              <a:tr h="365760">
                <a:tc gridSpan="2">
                  <a:txBody>
                    <a:bodyPr/>
                    <a:lstStyle/>
                    <a:p>
                      <a:pPr algn="ctr">
                        <a:buClrTx/>
                        <a:buSzTx/>
                        <a:buFontTx/>
                        <a:buNone/>
                      </a:pPr>
                      <a:r>
                        <a:rPr lang="en-US" sz="2400" b="1">
                          <a:solidFill>
                            <a:srgbClr val="000000"/>
                          </a:solidFill>
                          <a:latin typeface="NEU-BZ-S92" charset="0"/>
                          <a:cs typeface="NEU-BZ-S92" charset="0"/>
                          <a:sym typeface="+mn-ea"/>
                        </a:rPr>
                        <a:t>表意不明</a:t>
                      </a:r>
                      <a:endParaRPr lang="en-US" sz="2400" b="1">
                        <a:solidFill>
                          <a:srgbClr val="000000"/>
                        </a:solidFill>
                        <a:latin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1792605">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多义词(短语)造成歧义　</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句中某个词或短语是多义的而使句子意思可能有多种解释。</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如:许多欧洲国家看不上全美职业篮球赛。</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分析:“看不上”有“看不到”和“看不起”两种意思。</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5060">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停顿不明</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句子中停顿的地方不同,会引起意义上的差别,造成歧义。句子中不该停顿的地方停顿(加了标点符号)了,也可能使句子产生歧义。</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如:本月3日和10日下午,参加“高新技术科技会”的代表视察了高新技术开发区新建的生态工业园。</a:t>
                      </a:r>
                    </a:p>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分析:停顿不明。“3日和10日下午”可停顿为“3日和10日/下午”或“3日/和10日下午”。</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indent="0" fontAlgn="auto">
              <a:lnSpc>
                <a:spcPct val="150000"/>
              </a:lnSpc>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1.这位前方记者采访到的专家表示,C919的试飞成功,标志着我国大型商用飞机的研制已经达到国际先进水平。</a:t>
            </a:r>
          </a:p>
          <a:p>
            <a:pPr indent="0"/>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0" fontAlgn="auto">
              <a:lnSpc>
                <a:spcPct val="150000"/>
              </a:lnSpc>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①指代不明造成歧义,“这位前方记者采访到的专家”中“这位”是形容“前方记者”还是“专家”,表述不明,应改为“这位被前方记者采访到的专家”。②搭配不当,“研制”和“达到……水平”不搭配,应改为“研制能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466090" y="1436370"/>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a:lnSpc>
                <a:spcPct val="150000"/>
              </a:lnSpc>
              <a:buClrTx/>
              <a:buSzTx/>
              <a:buFontTx/>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2.这部影片讲述了一个身患重病的工人的女儿自强不息、与命运抗争的故事,对青少年观众很有教育意义。</a:t>
            </a:r>
          </a:p>
          <a:p>
            <a:pPr algn="l">
              <a:lnSpc>
                <a:spcPct val="150000"/>
              </a:lnSpc>
              <a:buClrTx/>
              <a:buSzTx/>
              <a:buFontTx/>
            </a:pPr>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buClrTx/>
              <a:buSzTx/>
              <a:buFontTx/>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修饰关系不明确造成歧义。“一个身患重病的工人的女儿”有歧义,这句话可以理解为“工人身患重病”,也可以理解为“工人的女儿身患重病”。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a:lnSpc>
                <a:spcPct val="150000"/>
              </a:lnSpc>
              <a:buClrTx/>
              <a:buSzTx/>
              <a:buFontTx/>
            </a:pP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3.熟悉他的人都知道,生活中的他不像在银幕上那样,是个性格开朗外向、不拘小节的人。</a:t>
            </a: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a:p>
            <a:pPr algn="l" latinLnBrk="1">
              <a:lnSpc>
                <a:spcPts val="4030"/>
              </a:lnSpc>
              <a:buClrTx/>
              <a:buSzTx/>
              <a:buFontTx/>
            </a:pP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algn="l">
              <a:lnSpc>
                <a:spcPct val="15000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表意不明,“性格开朗外向、不拘小节”到底是生活中的“他”,还是银幕上的“他”,可删除“是个……的人”。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a:lnSpc>
                <a:spcPct val="150000"/>
              </a:lnSpc>
              <a:buClrTx/>
              <a:buSzTx/>
              <a:buFontTx/>
            </a:pP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4.他每天骑着摩托车,从城东到城西,从城南到城北,把180多家医院、照相馆、出版社等单位的废定影液一点一滴地收集起来。</a:t>
            </a:r>
          </a:p>
          <a:p>
            <a:pPr algn="l">
              <a:lnSpc>
                <a:spcPct val="150000"/>
              </a:lnSpc>
              <a:buClrTx/>
              <a:buSzTx/>
              <a:buFontTx/>
            </a:pPr>
            <a:endPar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buClrTx/>
              <a:buSzTx/>
              <a:buFontTx/>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表意不明,“180多家”既可修饰“医院”,又可以修饰“医院、照相馆、出版社”,可将“180多家”移至“等”之后。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latinLnBrk="1">
              <a:lnSpc>
                <a:spcPts val="4030"/>
              </a:lnSpc>
              <a:buClrTx/>
              <a:buSzTx/>
              <a:buFontTx/>
            </a:pP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5.王林待在实验室里半个月,好像与世隔绝了,所以他回到家,强迫着自己看了十天的报纸。</a:t>
            </a:r>
          </a:p>
          <a:p>
            <a:pPr algn="l" latinLnBrk="1">
              <a:lnSpc>
                <a:spcPts val="4030"/>
              </a:lnSpc>
              <a:buClrTx/>
              <a:buSzTx/>
              <a:buFontTx/>
            </a:pP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algn="l">
              <a:lnSpc>
                <a:spcPct val="150000"/>
              </a:lnSpc>
              <a:buClrTx/>
              <a:buSzTx/>
              <a:buFontTx/>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表意不明,“看了十天的报纸”可表示看报之多,还可表示看报时间之长,可改为“看了最近十天的报纸”。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536575" y="1216660"/>
            <a:ext cx="11149330" cy="4338955"/>
          </a:xfrm>
          <a:prstGeom prst="rect">
            <a:avLst/>
          </a:prstGeom>
          <a:noFill/>
        </p:spPr>
        <p:txBody>
          <a:bodyPr wrap="square" lIns="0" tIns="0" rIns="0" bIns="0" rtlCol="0" anchor="t"/>
          <a:lstStyle/>
          <a:p>
            <a:pPr algn="ctr" latinLnBrk="1">
              <a:lnSpc>
                <a:spcPts val="4320"/>
              </a:lnSpc>
            </a:pPr>
            <a:r>
              <a:rPr lang="en-US" sz="2400">
                <a:solidFill>
                  <a:srgbClr val="000000"/>
                </a:solidFill>
                <a:latin typeface="宋体" panose="02010600030101010101" pitchFamily="2" charset="-122"/>
                <a:ea typeface="微软雅黑" panose="020B0503020204020204" pitchFamily="34" charset="-122"/>
                <a:cs typeface="Times New Roman" panose="02020603050405020304" pitchFamily="34" charset="-120"/>
              </a:rPr>
              <a:t>   </a:t>
            </a: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类型6:不合逻辑</a:t>
            </a:r>
          </a:p>
          <a:p>
            <a:pPr algn="l" latinLnBrk="1">
              <a:lnSpc>
                <a:spcPts val="4320"/>
              </a:lnSpc>
            </a:pPr>
            <a:r>
              <a:rPr 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不合逻辑是指句子结构完整,搭配合理,在语法方面正确,但不符合概念、判断、推理等形式逻辑或事理逻辑。因此,这类句子具有较大的迷惑性。</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0725150" cy="5645785"/>
          </a:xfrm>
          <a:prstGeom prst="rect">
            <a:avLst/>
          </a:prstGeom>
          <a:noFill/>
          <a:ln w="9525">
            <a:noFill/>
          </a:ln>
        </p:spPr>
        <p:txBody>
          <a:bodyPr>
            <a:noAutofit/>
          </a:bodyPr>
          <a:lstStyle/>
          <a:p>
            <a:pPr indent="0"/>
            <a:r>
              <a:rPr lang="en-US" sz="24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rPr>
              <a:t>1.单句</a:t>
            </a:r>
          </a:p>
        </p:txBody>
      </p:sp>
      <p:sp>
        <p:nvSpPr>
          <p:cNvPr id="3" name="文本框 2"/>
          <p:cNvSpPr txBox="1"/>
          <p:nvPr/>
        </p:nvSpPr>
        <p:spPr>
          <a:xfrm>
            <a:off x="670560" y="1478280"/>
            <a:ext cx="5080000" cy="5031105"/>
          </a:xfrm>
          <a:prstGeom prst="rect">
            <a:avLst/>
          </a:prstGeom>
          <a:noFill/>
          <a:ln w="9525">
            <a:noFill/>
          </a:ln>
        </p:spPr>
        <p:txBody>
          <a:bodyPr>
            <a:noAutofit/>
          </a:bodyPr>
          <a:lstStyle/>
          <a:p>
            <a:pPr indent="0"/>
            <a:r>
              <a:rPr 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a:t>
            </a:r>
            <a:r>
              <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一般单句成分表</a:t>
            </a:r>
            <a:endPar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4" name="表格 3"/>
          <p:cNvGraphicFramePr/>
          <p:nvPr>
            <p:custDataLst>
              <p:tags r:id="rId1"/>
            </p:custDataLst>
          </p:nvPr>
        </p:nvGraphicFramePr>
        <p:xfrm>
          <a:off x="814070" y="2088515"/>
          <a:ext cx="11057890" cy="3481070"/>
        </p:xfrm>
        <a:graphic>
          <a:graphicData uri="http://schemas.openxmlformats.org/drawingml/2006/table">
            <a:tbl>
              <a:tblPr/>
              <a:tblGrid>
                <a:gridCol w="916940">
                  <a:extLst>
                    <a:ext uri="{9D8B030D-6E8A-4147-A177-3AD203B41FA5}">
                      <a16:colId xmlns:a16="http://schemas.microsoft.com/office/drawing/2014/main" val="20000"/>
                    </a:ext>
                  </a:extLst>
                </a:gridCol>
                <a:gridCol w="3839210">
                  <a:extLst>
                    <a:ext uri="{9D8B030D-6E8A-4147-A177-3AD203B41FA5}">
                      <a16:colId xmlns:a16="http://schemas.microsoft.com/office/drawing/2014/main" val="20001"/>
                    </a:ext>
                  </a:extLst>
                </a:gridCol>
                <a:gridCol w="1673225">
                  <a:extLst>
                    <a:ext uri="{9D8B030D-6E8A-4147-A177-3AD203B41FA5}">
                      <a16:colId xmlns:a16="http://schemas.microsoft.com/office/drawing/2014/main" val="20002"/>
                    </a:ext>
                  </a:extLst>
                </a:gridCol>
                <a:gridCol w="4628515">
                  <a:extLst>
                    <a:ext uri="{9D8B030D-6E8A-4147-A177-3AD203B41FA5}">
                      <a16:colId xmlns:a16="http://schemas.microsoft.com/office/drawing/2014/main" val="20003"/>
                    </a:ext>
                  </a:extLst>
                </a:gridCol>
              </a:tblGrid>
              <a:tr h="365760">
                <a:tc>
                  <a:txBody>
                    <a:bodyPr/>
                    <a:lstStyle/>
                    <a:p>
                      <a:pPr indent="0" algn="ctr">
                        <a:buNone/>
                      </a:pPr>
                      <a:r>
                        <a:rPr lang="en-US" sz="2400" b="1">
                          <a:solidFill>
                            <a:srgbClr val="000000"/>
                          </a:solidFill>
                          <a:latin typeface="NEU-BZ-S92" charset="0"/>
                          <a:cs typeface="NEU-BZ-S92" charset="0"/>
                        </a:rPr>
                        <a:t>名称</a:t>
                      </a:r>
                      <a:endParaRPr lang="en-US" altLang="en-US" sz="2400" b="1">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NEU-BZ-S92" charset="0"/>
                          <a:cs typeface="NEU-BZ-S92" charset="0"/>
                        </a:rPr>
                        <a:t>说明</a:t>
                      </a:r>
                      <a:endParaRPr lang="en-US" altLang="en-US" sz="2400" b="1">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NEU-BZ-S92" charset="0"/>
                          <a:cs typeface="NEU-BZ-S92" charset="0"/>
                        </a:rPr>
                        <a:t>符号</a:t>
                      </a:r>
                      <a:endParaRPr lang="en-US" altLang="en-US" sz="2400" b="1">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400" b="1">
                          <a:solidFill>
                            <a:srgbClr val="000000"/>
                          </a:solidFill>
                          <a:latin typeface="NEU-BZ-S92" charset="0"/>
                          <a:cs typeface="NEU-BZ-S92" charset="0"/>
                        </a:rPr>
                        <a:t>举例</a:t>
                      </a:r>
                      <a:endParaRPr lang="en-US" altLang="en-US" sz="2400" b="1">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52270">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主语</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主语是谓语的陈述对象,指出谓语说的是谁或者是什么的句子成分。常由名词、代词、名词性短语担任。</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ts val="5280"/>
                        </a:lnSpc>
                        <a:buNone/>
                      </a:pPr>
                      <a:r>
                        <a:rPr lang="en-US" sz="4400" b="0" u="dbl">
                          <a:solidFill>
                            <a:srgbClr val="000000"/>
                          </a:solidFill>
                          <a:uFill>
                            <a:solidFill>
                              <a:srgbClr val="000000"/>
                            </a:solidFill>
                          </a:uFill>
                          <a:latin typeface="等线" panose="02010600030101010101" charset="-122"/>
                          <a:ea typeface="等线" panose="02010600030101010101" charset="-122"/>
                          <a:cs typeface="等线" panose="02010600030101010101" charset="-122"/>
                        </a:rPr>
                        <a:t>　 </a:t>
                      </a:r>
                      <a:r>
                        <a:rPr lang="en-US" sz="2400" b="0" u="dbl">
                          <a:solidFill>
                            <a:srgbClr val="000000"/>
                          </a:solidFill>
                          <a:uFill>
                            <a:solidFill>
                              <a:srgbClr val="000000"/>
                            </a:solidFill>
                          </a:uFill>
                          <a:latin typeface="等线" panose="02010600030101010101" charset="-122"/>
                          <a:ea typeface="等线" panose="02010600030101010101" charset="-122"/>
                          <a:cs typeface="等线" panose="02010600030101010101" charset="-122"/>
                        </a:rPr>
                        <a:t>　 </a:t>
                      </a:r>
                      <a:endParaRPr lang="en-US" altLang="en-US" sz="2400" b="0" u="dbl">
                        <a:solidFill>
                          <a:srgbClr val="000000"/>
                        </a:solidFill>
                        <a:uFill>
                          <a:solidFill>
                            <a:srgbClr val="000000"/>
                          </a:solidFill>
                        </a:uFill>
                        <a:latin typeface="等线" panose="02010600030101010101" charset="-122"/>
                        <a:ea typeface="等线" panose="02010600030101010101" charset="-122"/>
                        <a:cs typeface="等线" panose="02010600030101010101"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a:t>
                      </a:r>
                      <a:r>
                        <a:rPr lang="en-US" sz="2400" b="0" u="dbl">
                          <a:solidFill>
                            <a:srgbClr val="000000"/>
                          </a:solidFill>
                          <a:uFill>
                            <a:solidFill>
                              <a:srgbClr val="000000"/>
                            </a:solidFill>
                          </a:uFill>
                          <a:latin typeface="等线" panose="02010600030101010101" charset="-122"/>
                          <a:ea typeface="等线" panose="02010600030101010101" charset="-122"/>
                          <a:cs typeface="等线" panose="02010600030101010101" charset="-122"/>
                        </a:rPr>
                        <a:t>毛泽东</a:t>
                      </a:r>
                      <a:r>
                        <a:rPr lang="en-US" sz="2400" b="0">
                          <a:solidFill>
                            <a:srgbClr val="000000"/>
                          </a:solidFill>
                          <a:latin typeface="等线" panose="02010600030101010101" charset="-122"/>
                          <a:ea typeface="等线" panose="02010600030101010101" charset="-122"/>
                          <a:cs typeface="等线" panose="02010600030101010101" charset="-122"/>
                        </a:rPr>
                        <a:t>是一位伟大的战略家。</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a:t>
                      </a:r>
                      <a:r>
                        <a:rPr lang="en-US" sz="2400" b="0" u="dbl">
                          <a:solidFill>
                            <a:srgbClr val="000000"/>
                          </a:solidFill>
                          <a:uFill>
                            <a:solidFill>
                              <a:srgbClr val="000000"/>
                            </a:solidFill>
                          </a:uFill>
                          <a:latin typeface="等线" panose="02010600030101010101" charset="-122"/>
                          <a:ea typeface="等线" panose="02010600030101010101" charset="-122"/>
                          <a:cs typeface="等线" panose="02010600030101010101" charset="-122"/>
                        </a:rPr>
                        <a:t>他们</a:t>
                      </a:r>
                      <a:r>
                        <a:rPr lang="en-US" sz="2400" b="0">
                          <a:solidFill>
                            <a:srgbClr val="000000"/>
                          </a:solidFill>
                          <a:latin typeface="等线" panose="02010600030101010101" charset="-122"/>
                          <a:ea typeface="等线" panose="02010600030101010101" charset="-122"/>
                          <a:cs typeface="等线" panose="02010600030101010101" charset="-122"/>
                        </a:rPr>
                        <a:t>终于登上了山峰。</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a:t>
                      </a:r>
                      <a:r>
                        <a:rPr lang="en-US" sz="2400" b="0" u="dbl">
                          <a:solidFill>
                            <a:srgbClr val="000000"/>
                          </a:solidFill>
                          <a:uFill>
                            <a:solidFill>
                              <a:srgbClr val="000000"/>
                            </a:solidFill>
                          </a:uFill>
                          <a:latin typeface="等线" panose="02010600030101010101" charset="-122"/>
                          <a:ea typeface="等线" panose="02010600030101010101" charset="-122"/>
                          <a:cs typeface="等线" panose="02010600030101010101" charset="-122"/>
                        </a:rPr>
                        <a:t>方法</a:t>
                      </a:r>
                      <a:r>
                        <a:rPr lang="en-US" sz="2400" b="0">
                          <a:solidFill>
                            <a:srgbClr val="000000"/>
                          </a:solidFill>
                          <a:latin typeface="等线" panose="02010600030101010101" charset="-122"/>
                          <a:ea typeface="等线" panose="02010600030101010101" charset="-122"/>
                          <a:cs typeface="等线" panose="02010600030101010101" charset="-122"/>
                        </a:rPr>
                        <a:t>都不同。</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50340">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谓语</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谓语是对主语加以陈述,说明主语怎样或者是什么的句子成分。常由动词、形容词充当。</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endParaRPr lang="en-US" altLang="en-US" sz="2400" b="0" u="sng">
                        <a:solidFill>
                          <a:srgbClr val="000000"/>
                        </a:solidFill>
                        <a:uFill>
                          <a:solidFill>
                            <a:srgbClr val="000000"/>
                          </a:solidFill>
                        </a:u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他</a:t>
                      </a:r>
                      <a:r>
                        <a:rPr lang="en-US" sz="2400" b="0" u="sng">
                          <a:solidFill>
                            <a:srgbClr val="000000"/>
                          </a:solidFill>
                          <a:latin typeface="等线" panose="02010600030101010101" charset="-122"/>
                          <a:ea typeface="等线" panose="02010600030101010101" charset="-122"/>
                          <a:cs typeface="等线" panose="02010600030101010101" charset="-122"/>
                        </a:rPr>
                        <a:t>是</a:t>
                      </a:r>
                      <a:r>
                        <a:rPr lang="en-US" sz="2400" b="0">
                          <a:solidFill>
                            <a:srgbClr val="000000"/>
                          </a:solidFill>
                          <a:latin typeface="等线" panose="02010600030101010101" charset="-122"/>
                          <a:ea typeface="等线" panose="02010600030101010101" charset="-122"/>
                          <a:cs typeface="等线" panose="02010600030101010101" charset="-122"/>
                        </a:rPr>
                        <a:t>一个高而瘦的老人。</a:t>
                      </a:r>
                    </a:p>
                    <a:p>
                      <a:pPr indent="0">
                        <a:buNone/>
                      </a:pP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       他们正在</a:t>
                      </a:r>
                      <a:r>
                        <a:rPr lang="en-US" sz="2400" b="0" u="sng">
                          <a:solidFill>
                            <a:srgbClr val="000000"/>
                          </a:solidFill>
                          <a:uFill>
                            <a:solidFill>
                              <a:srgbClr val="000000"/>
                            </a:solidFill>
                          </a:uFill>
                          <a:latin typeface="等线" panose="02010600030101010101" charset="-122"/>
                          <a:ea typeface="等线" panose="02010600030101010101" charset="-122"/>
                          <a:cs typeface="等线" panose="02010600030101010101" charset="-122"/>
                        </a:rPr>
                        <a:t>排练</a:t>
                      </a: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节目。</a:t>
                      </a:r>
                    </a:p>
                    <a:p>
                      <a:pPr indent="0">
                        <a:buNone/>
                      </a:pP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       这里的黎明</a:t>
                      </a:r>
                      <a:r>
                        <a:rPr lang="en-US" sz="2400" b="0" u="sng">
                          <a:solidFill>
                            <a:srgbClr val="000000"/>
                          </a:solidFill>
                          <a:uFill>
                            <a:solidFill>
                              <a:srgbClr val="000000"/>
                            </a:solidFill>
                          </a:uFill>
                          <a:latin typeface="等线" panose="02010600030101010101" charset="-122"/>
                          <a:ea typeface="等线" panose="02010600030101010101" charset="-122"/>
                          <a:cs typeface="等线" panose="02010600030101010101" charset="-122"/>
                        </a:rPr>
                        <a:t>静</a:t>
                      </a:r>
                      <a:r>
                        <a:rPr lang="en-US" sz="2400" b="0">
                          <a:solidFill>
                            <a:srgbClr val="000000"/>
                          </a:solidFill>
                          <a:uFill>
                            <a:solidFill>
                              <a:srgbClr val="000000"/>
                            </a:solidFill>
                          </a:uFill>
                          <a:latin typeface="等线" panose="02010600030101010101" charset="-122"/>
                          <a:ea typeface="等线" panose="02010600030101010101" charset="-122"/>
                          <a:cs typeface="等线" panose="02010600030101010101" charset="-122"/>
                        </a:rPr>
                        <a:t>悄悄。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cxnSp>
        <p:nvCxnSpPr>
          <p:cNvPr id="6" name="直接连接符 5"/>
          <p:cNvCxnSpPr/>
          <p:nvPr/>
        </p:nvCxnSpPr>
        <p:spPr>
          <a:xfrm flipV="1">
            <a:off x="6096000" y="4896485"/>
            <a:ext cx="638175"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1129665"/>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5" name="表格 4"/>
          <p:cNvGraphicFramePr/>
          <p:nvPr>
            <p:custDataLst>
              <p:tags r:id="rId1"/>
            </p:custDataLst>
          </p:nvPr>
        </p:nvGraphicFramePr>
        <p:xfrm>
          <a:off x="297815" y="1494155"/>
          <a:ext cx="11751310" cy="4350385"/>
        </p:xfrm>
        <a:graphic>
          <a:graphicData uri="http://schemas.openxmlformats.org/drawingml/2006/table">
            <a:tbl>
              <a:tblPr/>
              <a:tblGrid>
                <a:gridCol w="1906270">
                  <a:extLst>
                    <a:ext uri="{9D8B030D-6E8A-4147-A177-3AD203B41FA5}">
                      <a16:colId xmlns:a16="http://schemas.microsoft.com/office/drawing/2014/main" val="20000"/>
                    </a:ext>
                  </a:extLst>
                </a:gridCol>
                <a:gridCol w="9845040">
                  <a:extLst>
                    <a:ext uri="{9D8B030D-6E8A-4147-A177-3AD203B41FA5}">
                      <a16:colId xmlns:a16="http://schemas.microsoft.com/office/drawing/2014/main" val="20001"/>
                    </a:ext>
                  </a:extLst>
                </a:gridCol>
              </a:tblGrid>
              <a:tr h="394335">
                <a:tc gridSpan="2">
                  <a:txBody>
                    <a:bodyPr/>
                    <a:lstStyle/>
                    <a:p>
                      <a:pPr algn="ctr">
                        <a:buClrTx/>
                        <a:buSzTx/>
                        <a:buFontTx/>
                        <a:buNone/>
                      </a:pPr>
                      <a:r>
                        <a:rPr lang="zh-CN" altLang="en-US" sz="2400" b="1">
                          <a:solidFill>
                            <a:srgbClr val="000000"/>
                          </a:solidFill>
                          <a:latin typeface="NEU-BZ-S92" charset="0"/>
                          <a:cs typeface="NEU-BZ-S92" charset="0"/>
                          <a:sym typeface="+mn-ea"/>
                        </a:rPr>
                        <a:t>不合逻辑</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1983105">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不合事理</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语句陈述的事情或表述的观点不符合生活的常理或人们普遍认同的公理。</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如:天上阴云密布,不见一处缝隙,我们在一轮明月的照耀下漫步校园。</a:t>
                      </a:r>
                    </a:p>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分析:既然“阴云密布”,又怎会有“一轮明月”?明显有悖事理。</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72945">
                <a:tc>
                  <a:txBody>
                    <a:bodyPr/>
                    <a:lstStyle/>
                    <a:p>
                      <a:pPr indent="0" algn="ctr">
                        <a:buNone/>
                      </a:pPr>
                      <a:r>
                        <a:rPr lang="en-US" sz="2400" b="0">
                          <a:solidFill>
                            <a:srgbClr val="000000"/>
                          </a:solidFill>
                          <a:latin typeface="等线" panose="02010600030101010101" charset="-122"/>
                          <a:ea typeface="等线" panose="02010600030101010101" charset="-122"/>
                          <a:cs typeface="NEU-BZ-S92" charset="0"/>
                        </a:rPr>
                        <a:t>前后矛盾</a:t>
                      </a:r>
                      <a:endParaRPr lang="en-US" altLang="en-US" sz="2400" b="0">
                        <a:solidFill>
                          <a:srgbClr val="000000"/>
                        </a:solidFill>
                        <a:latin typeface="等线" panose="02010600030101010101" charset="-122"/>
                        <a:ea typeface="等线" panose="02010600030101010101"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2400" b="0">
                          <a:solidFill>
                            <a:srgbClr val="000000"/>
                          </a:solidFill>
                          <a:latin typeface="等线" panose="02010600030101010101" charset="-122"/>
                          <a:ea typeface="等线" panose="02010600030101010101" charset="-122"/>
                          <a:cs typeface="等线" panose="02010600030101010101" charset="-122"/>
                        </a:rPr>
                        <a:t>　　同一个句子,应该保持语意逻辑前后的一致性。否则,就会自相矛盾。</a:t>
                      </a:r>
                      <a:endParaRPr lang="en-US" altLang="en-US" sz="2400" b="0">
                        <a:solidFill>
                          <a:srgbClr val="000000"/>
                        </a:solidFill>
                        <a:latin typeface="等线" panose="02010600030101010101" charset="-122"/>
                        <a:ea typeface="等线" panose="02010600030101010101" charset="-122"/>
                        <a:cs typeface="等线" panose="02010600030101010101"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46895" y="95377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353060" y="1403985"/>
          <a:ext cx="11507470" cy="4349750"/>
        </p:xfrm>
        <a:graphic>
          <a:graphicData uri="http://schemas.openxmlformats.org/drawingml/2006/table">
            <a:tbl>
              <a:tblPr/>
              <a:tblGrid>
                <a:gridCol w="1856740">
                  <a:extLst>
                    <a:ext uri="{9D8B030D-6E8A-4147-A177-3AD203B41FA5}">
                      <a16:colId xmlns:a16="http://schemas.microsoft.com/office/drawing/2014/main" val="20000"/>
                    </a:ext>
                  </a:extLst>
                </a:gridCol>
                <a:gridCol w="9650730">
                  <a:extLst>
                    <a:ext uri="{9D8B030D-6E8A-4147-A177-3AD203B41FA5}">
                      <a16:colId xmlns:a16="http://schemas.microsoft.com/office/drawing/2014/main" val="20001"/>
                    </a:ext>
                  </a:extLst>
                </a:gridCol>
              </a:tblGrid>
              <a:tr h="374015">
                <a:tc gridSpan="2">
                  <a:txBody>
                    <a:bodyPr/>
                    <a:lstStyle/>
                    <a:p>
                      <a:pPr indent="0" algn="ctr">
                        <a:buNone/>
                      </a:pPr>
                      <a:r>
                        <a:rPr lang="zh-CN" altLang="en-US" sz="2400" b="1">
                          <a:solidFill>
                            <a:srgbClr val="000000"/>
                          </a:solidFill>
                          <a:latin typeface="NEU-BZ-S92" charset="0"/>
                          <a:cs typeface="NEU-BZ-S92" charset="0"/>
                        </a:rPr>
                        <a:t>不合逻辑</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2180590">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强加因果</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在复句中,分句之间本来没有因果关系,却强行增加因果关系。</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95145">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概念混乱</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互相并列的概念,应该是按同一标准划分的种概念,如果标准混乱,就会犯概念并列不当的错误。</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7680" y="953770"/>
            <a:ext cx="11630025" cy="5904865"/>
          </a:xfrm>
          <a:prstGeom prst="rect">
            <a:avLst/>
          </a:prstGeom>
          <a:noFill/>
          <a:ln w="9525">
            <a:noFill/>
          </a:ln>
        </p:spPr>
        <p:txBody>
          <a:bodyPr>
            <a:noAutofit/>
          </a:bodyPr>
          <a:lstStyle/>
          <a:p>
            <a:pPr indent="0"/>
            <a:endParaRPr lang="en-US" sz="2800" b="1"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0"/>
            </a:endParaRPr>
          </a:p>
        </p:txBody>
      </p:sp>
      <p:sp>
        <p:nvSpPr>
          <p:cNvPr id="3" name="文本框 2"/>
          <p:cNvSpPr txBox="1"/>
          <p:nvPr/>
        </p:nvSpPr>
        <p:spPr>
          <a:xfrm>
            <a:off x="670560" y="1566545"/>
            <a:ext cx="5080000" cy="5031105"/>
          </a:xfrm>
          <a:prstGeom prst="rect">
            <a:avLst/>
          </a:prstGeom>
          <a:noFill/>
          <a:ln w="9525">
            <a:noFill/>
          </a:ln>
        </p:spPr>
        <p:txBody>
          <a:bodyPr>
            <a:noAutofit/>
          </a:bodyPr>
          <a:lstStyle/>
          <a:p>
            <a:pPr indent="0"/>
            <a:endParaRPr lang="zh-CN"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7" name="文本框 16"/>
          <p:cNvSpPr txBox="1"/>
          <p:nvPr/>
        </p:nvSpPr>
        <p:spPr>
          <a:xfrm>
            <a:off x="9446895" y="953770"/>
            <a:ext cx="1819275" cy="564515"/>
          </a:xfrm>
          <a:prstGeom prst="rect">
            <a:avLst/>
          </a:prstGeom>
          <a:noFill/>
        </p:spPr>
        <p:txBody>
          <a:bodyPr wrap="square" rtlCol="0">
            <a:noAutofit/>
          </a:bodyPr>
          <a:lstStyle/>
          <a:p>
            <a:r>
              <a:rPr lang="en-US">
                <a:solidFill>
                  <a:srgbClr val="000000"/>
                </a:solidFill>
                <a:latin typeface="方正黑体_GBK" charset="0"/>
                <a:cs typeface="方正书宋_GBK" charset="0"/>
                <a:sym typeface="+mn-ea"/>
              </a:rPr>
              <a:t>          </a:t>
            </a:r>
            <a:r>
              <a:rPr lang="en-US" sz="2400">
                <a:solidFill>
                  <a:srgbClr val="000000"/>
                </a:solidFill>
                <a:latin typeface="方正黑体_GBK" charset="0"/>
                <a:cs typeface="方正书宋_GBK" charset="0"/>
                <a:sym typeface="+mn-ea"/>
              </a:rPr>
              <a:t>   </a:t>
            </a:r>
            <a:r>
              <a:rPr lang="en-US" sz="2400" b="1">
                <a:solidFill>
                  <a:srgbClr val="000000"/>
                </a:solidFill>
                <a:latin typeface="方正黑体_GBK" charset="0"/>
                <a:cs typeface="方正书宋_GBK" charset="0"/>
                <a:sym typeface="+mn-ea"/>
              </a:rPr>
              <a:t>(</a:t>
            </a:r>
            <a:r>
              <a:rPr lang="zh-CN" sz="2400" b="1">
                <a:solidFill>
                  <a:srgbClr val="000000"/>
                </a:solidFill>
                <a:cs typeface="方正黑体_GBK" charset="0"/>
                <a:sym typeface="+mn-ea"/>
              </a:rPr>
              <a:t>续表</a:t>
            </a:r>
            <a:r>
              <a:rPr lang="en-US" sz="2400" b="1">
                <a:solidFill>
                  <a:srgbClr val="000000"/>
                </a:solidFill>
                <a:latin typeface="方正黑体_GBK" charset="0"/>
                <a:cs typeface="方正书宋_GBK" charset="0"/>
                <a:sym typeface="+mn-ea"/>
              </a:rPr>
              <a:t>)</a:t>
            </a:r>
            <a:endParaRPr lang="en-US" altLang="en-US" sz="2400" b="1">
              <a:solidFill>
                <a:srgbClr val="000000"/>
              </a:solidFill>
              <a:latin typeface="方正黑体_GBK" charset="0"/>
              <a:cs typeface="方正书宋_GBK" charset="0"/>
            </a:endParaRPr>
          </a:p>
          <a:p>
            <a:endParaRPr lang="en-US" altLang="en-US" sz="2400" b="1">
              <a:solidFill>
                <a:srgbClr val="000000"/>
              </a:solidFill>
              <a:latin typeface="方正黑体_GBK" charset="0"/>
              <a:cs typeface="方正书宋_GBK" charset="0"/>
            </a:endParaRPr>
          </a:p>
        </p:txBody>
      </p:sp>
      <p:graphicFrame>
        <p:nvGraphicFramePr>
          <p:cNvPr id="5" name="表格 4"/>
          <p:cNvGraphicFramePr/>
          <p:nvPr>
            <p:custDataLst>
              <p:tags r:id="rId1"/>
            </p:custDataLst>
          </p:nvPr>
        </p:nvGraphicFramePr>
        <p:xfrm>
          <a:off x="353060" y="1403985"/>
          <a:ext cx="11576050" cy="4320540"/>
        </p:xfrm>
        <a:graphic>
          <a:graphicData uri="http://schemas.openxmlformats.org/drawingml/2006/table">
            <a:tbl>
              <a:tblPr/>
              <a:tblGrid>
                <a:gridCol w="1867535">
                  <a:extLst>
                    <a:ext uri="{9D8B030D-6E8A-4147-A177-3AD203B41FA5}">
                      <a16:colId xmlns:a16="http://schemas.microsoft.com/office/drawing/2014/main" val="20000"/>
                    </a:ext>
                  </a:extLst>
                </a:gridCol>
                <a:gridCol w="9708515">
                  <a:extLst>
                    <a:ext uri="{9D8B030D-6E8A-4147-A177-3AD203B41FA5}">
                      <a16:colId xmlns:a16="http://schemas.microsoft.com/office/drawing/2014/main" val="20001"/>
                    </a:ext>
                  </a:extLst>
                </a:gridCol>
              </a:tblGrid>
              <a:tr h="371475">
                <a:tc gridSpan="2">
                  <a:txBody>
                    <a:bodyPr/>
                    <a:lstStyle/>
                    <a:p>
                      <a:pPr indent="0" algn="ctr">
                        <a:buNone/>
                      </a:pPr>
                      <a:r>
                        <a:rPr lang="zh-CN" altLang="en-US" sz="2400" b="1">
                          <a:solidFill>
                            <a:srgbClr val="000000"/>
                          </a:solidFill>
                          <a:latin typeface="NEU-BZ-S92" charset="0"/>
                          <a:cs typeface="NEU-BZ-S92" charset="0"/>
                        </a:rPr>
                        <a:t>不合逻辑</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2165985">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否定不当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“防止”“禁止”“劝阻”“避免”等词语后误用否定副词,或在反问句中误加一重否定,结果将本意弄反了。</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83080">
                <a:tc>
                  <a:txBody>
                    <a:bodyPr/>
                    <a:lstStyle/>
                    <a:p>
                      <a:pPr algn="ctr">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数量词不当</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a:buClrTx/>
                        <a:buSzTx/>
                        <a:buFontTx/>
                        <a:buNone/>
                      </a:pPr>
                      <a:r>
                        <a:rPr lang="en-US" sz="2400" b="0">
                          <a:solidFill>
                            <a:srgbClr val="000000"/>
                          </a:solidFill>
                          <a:latin typeface="等线" panose="02010600030101010101" charset="-122"/>
                          <a:ea typeface="等线" panose="02010600030101010101" charset="-122"/>
                          <a:cs typeface="等线" panose="02010600030101010101" charset="-122"/>
                        </a:rPr>
                        <a:t>　　句子出现“增加”“缩小”“降低”“提高”等词语时,一般就要考虑倍数、分数、百分比的运用与具体语境是否符合逻辑。增加要用倍数,下降、减少要用分数,升幅、增长率要用百分比。</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a:lnSpc>
                <a:spcPct val="150000"/>
              </a:lnSpc>
              <a:buClrTx/>
              <a:buSzTx/>
              <a:buFontTx/>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1.(2020年天津卷改编)据《太平广记》记载,岐州富豪开设的私家旅馆可以容纳千人食宿,不可谓世所罕见。</a:t>
            </a:r>
          </a:p>
          <a:p>
            <a:pPr algn="l">
              <a:lnSpc>
                <a:spcPct val="150000"/>
              </a:lnSpc>
              <a:buClrTx/>
              <a:buSzTx/>
              <a:buFontTx/>
            </a:pPr>
            <a:endPar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buClrTx/>
              <a:buSzTx/>
              <a:buFontTx/>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否定不当。“不可谓世所罕见”否定不当,滥用否定词“不”而导致语义表达与本意相反,应删掉“不”。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466090" y="1436370"/>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a:lnSpc>
                <a:spcPct val="150000"/>
              </a:lnSpc>
              <a:buClrTx/>
              <a:buSzTx/>
              <a:buFontTx/>
            </a:pPr>
            <a:r>
              <a:rPr lang="zh-CN" altLang="en-US" sz="2400" b="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2.近年来,生态保护意识渐入人心,所以当社会经济发展与林地保护管理发生冲突时,一些地方在权衡之后往往会选择前者。</a:t>
            </a:r>
          </a:p>
          <a:p>
            <a:pPr algn="l">
              <a:lnSpc>
                <a:spcPct val="150000"/>
              </a:lnSpc>
              <a:buClrTx/>
              <a:buSzTx/>
              <a:buFontTx/>
            </a:pPr>
            <a:endPar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50000"/>
              </a:lnSpc>
              <a:buClrTx/>
              <a:buSzTx/>
              <a:buFontTx/>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前后矛盾。“一些地方在权衡之后往往会选择前者”明显与前文语境“生态保护意识渐入人心”矛盾,应改为“选择后者”。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209042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a:lnSpc>
                <a:spcPct val="150000"/>
              </a:lnSpc>
              <a:buClrTx/>
              <a:buSzTx/>
              <a:buFontTx/>
            </a:pP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3.今年五一节前夕,发改委发出紧急通知,禁止空调厂商和经销商不得以价格战的手段进行不正当竞争。</a:t>
            </a: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p>
          <a:p>
            <a:pPr algn="l">
              <a:lnSpc>
                <a:spcPct val="150000"/>
              </a:lnSpc>
              <a:buClrTx/>
              <a:buSzTx/>
              <a:buFontTx/>
            </a:pPr>
            <a:endPar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lnSpc>
                <a:spcPct val="100000"/>
              </a:lnSpc>
              <a:buClrTx/>
              <a:buSzTx/>
              <a:buFontTx/>
            </a:pPr>
            <a:r>
              <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 </a:t>
            </a: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rPr>
              <a:t>多重否定失当(看否定词)。可将“禁止”“不得”删去其一。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1" name="真题演示.eps" descr="id:2147514294;FounderCES"/>
          <p:cNvPicPr>
            <a:picLocks noChangeAspect="1"/>
          </p:cNvPicPr>
          <p:nvPr>
            <p:custDataLst>
              <p:tags r:id="rId1"/>
            </p:custDataLst>
          </p:nvPr>
        </p:nvPicPr>
        <p:blipFill>
          <a:blip r:embed="rId3"/>
          <a:stretch>
            <a:fillRect/>
          </a:stretch>
        </p:blipFill>
        <p:spPr>
          <a:xfrm>
            <a:off x="4799330" y="969010"/>
            <a:ext cx="2459990" cy="624205"/>
          </a:xfrm>
          <a:prstGeom prst="rect">
            <a:avLst/>
          </a:prstGeom>
        </p:spPr>
      </p:pic>
      <p:sp>
        <p:nvSpPr>
          <p:cNvPr id="2" name="文本框 1"/>
          <p:cNvSpPr txBox="1"/>
          <p:nvPr/>
        </p:nvSpPr>
        <p:spPr>
          <a:xfrm>
            <a:off x="556260" y="1593215"/>
            <a:ext cx="11127105" cy="3619500"/>
          </a:xfrm>
          <a:prstGeom prst="rect">
            <a:avLst/>
          </a:prstGeom>
          <a:noFill/>
          <a:ln w="9525">
            <a:noFill/>
          </a:ln>
        </p:spPr>
        <p:txBody>
          <a:bodyPr>
            <a:noAutofit/>
          </a:bodyPr>
          <a:lstStyle/>
          <a:p>
            <a:pPr indent="0"/>
            <a:r>
              <a:rPr lang="en-US" sz="2400" b="0" dirty="0">
                <a:solidFill>
                  <a:srgbClr val="000000"/>
                </a:solidFill>
                <a:latin typeface="Times New Roman" panose="02020603050405020304" pitchFamily="34" charset="0"/>
                <a:ea typeface="微软雅黑" panose="020B0503020204020204" pitchFamily="34" charset="-122"/>
                <a:cs typeface="Times New Roman" panose="02020603050405020304" pitchFamily="34" charset="-120"/>
              </a:rPr>
              <a:t>请指出并修改下列病句中的错误之处。</a:t>
            </a:r>
          </a:p>
          <a:p>
            <a:pPr indent="0"/>
            <a:endParaRPr lang="zh-CN" altLang="en-US" b="0">
              <a:solidFill>
                <a:srgbClr val="000000"/>
              </a:solidFill>
              <a:cs typeface="方正书宋_GBK" charset="0"/>
            </a:endParaRPr>
          </a:p>
          <a:p>
            <a:pPr algn="l">
              <a:lnSpc>
                <a:spcPct val="150000"/>
              </a:lnSpc>
              <a:buClrTx/>
              <a:buSzTx/>
              <a:buFontTx/>
            </a:pPr>
            <a:r>
              <a:rPr lang="zh-CN" altLang="en-US" sz="24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4.当前某些引起轰动的影视作品,也许在两年以后,甚至五年以后就会被人遗忘得一干二净。</a:t>
            </a:r>
          </a:p>
          <a:p>
            <a:pPr algn="l" latinLnBrk="1">
              <a:lnSpc>
                <a:spcPts val="4030"/>
              </a:lnSpc>
              <a:buClrTx/>
              <a:buSzTx/>
              <a:buFontTx/>
            </a:pPr>
            <a:endParaRPr lang="en-US" sz="2400" b="1">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a:p>
            <a:pPr algn="l">
              <a:lnSpc>
                <a:spcPct val="150000"/>
              </a:lnSpc>
              <a:buClrTx/>
              <a:buSzTx/>
              <a:buFontTx/>
            </a:pPr>
            <a:r>
              <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rPr>
              <a:t>不合事理。“也许在两年以后,甚至五年以后”逻辑顺序不当,应该是“也许在五年以后,甚至两年以后”,强调遗忘的速度快。</a:t>
            </a:r>
          </a:p>
          <a:p>
            <a:pPr algn="l">
              <a:lnSpc>
                <a:spcPct val="150000"/>
              </a:lnSpc>
              <a:buClrTx/>
              <a:buSzTx/>
              <a:buFontTx/>
            </a:pPr>
            <a:endParaRPr lang="en-US" sz="2400">
              <a:solidFill>
                <a:srgbClr val="FF0000"/>
              </a:solidFill>
              <a:latin typeface="Times New Roman" panose="02020603050405020304" pitchFamily="34" charset="0"/>
              <a:ea typeface="微软雅黑" panose="020B0503020204020204" pitchFamily="34" charset="-122"/>
              <a:cs typeface="Times New Roman" panose="02020603050405020304" pitchFamily="34"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箭头: 虚尾 1">
            <a:hlinkClick r:id="rId3"/>
            <a:extLst>
              <a:ext uri="{FF2B5EF4-FFF2-40B4-BE49-F238E27FC236}">
                <a16:creationId xmlns:a16="http://schemas.microsoft.com/office/drawing/2014/main" id="{2D2C3EF4-1089-1C02-010B-D28587642368}"/>
              </a:ext>
            </a:extLst>
          </p:cNvPr>
          <p:cNvSpPr/>
          <p:nvPr/>
        </p:nvSpPr>
        <p:spPr>
          <a:xfrm>
            <a:off x="9294312" y="5655500"/>
            <a:ext cx="1991638" cy="688931"/>
          </a:xfrm>
          <a:prstGeom prst="striped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zh-CN" altLang="en-US" b="1">
              <a:ln w="22225">
                <a:solidFill>
                  <a:schemeClr val="accent2"/>
                </a:solidFill>
                <a:prstDash val="solid"/>
              </a:ln>
              <a:solidFill>
                <a:schemeClr val="accent2">
                  <a:lumMod val="40000"/>
                  <a:lumOff val="60000"/>
                </a:schemeClr>
              </a:solidFill>
            </a:endParaRPr>
          </a:p>
        </p:txBody>
      </p:sp>
    </p:spTree>
  </p:cSld>
  <p:clrMapOvr>
    <a:masterClrMapping/>
  </p:clrMapOvr>
  <p:transition>
    <p:split dir="in"/>
  </p:transition>
</p:sld>
</file>

<file path=ppt/tags/tag1.xml><?xml version="1.0" encoding="utf-8"?>
<p:tagLst xmlns:a="http://schemas.openxmlformats.org/drawingml/2006/main" xmlns:r="http://schemas.openxmlformats.org/officeDocument/2006/relationships" xmlns:p="http://schemas.openxmlformats.org/presentationml/2006/main">
  <p:tag name="KSO_WPP_MARK_KEY" val="5c2a410e-55b0-45b3-8079-5d97cf93ee1e"/>
  <p:tag name="COMMONDATA" val="eyJoZGlkIjoiMzdlZWUyOGQzM2RiNDY5ODA3MmYyMGM2NmJiOWJjM2EifQ=="/>
</p:tagLst>
</file>

<file path=ppt/tags/tag10.xml><?xml version="1.0" encoding="utf-8"?>
<p:tagLst xmlns:a="http://schemas.openxmlformats.org/drawingml/2006/main" xmlns:r="http://schemas.openxmlformats.org/officeDocument/2006/relationships" xmlns:p="http://schemas.openxmlformats.org/presentationml/2006/main">
  <p:tag name="KSO_WM_UNIT_TABLE_BEAUTIFY" val="smartTable{2894b023-fc0c-4a50-b7e6-1d9d5700b8d3}"/>
  <p:tag name="TABLE_ENDDRAG_ORIGIN_RECT" val="883*359"/>
  <p:tag name="TABLE_ENDDRAG_RECT" val="47*115*883*359"/>
</p:tagLst>
</file>

<file path=ppt/tags/tag11.xml><?xml version="1.0" encoding="utf-8"?>
<p:tagLst xmlns:a="http://schemas.openxmlformats.org/drawingml/2006/main" xmlns:r="http://schemas.openxmlformats.org/officeDocument/2006/relationships" xmlns:p="http://schemas.openxmlformats.org/presentationml/2006/main">
  <p:tag name="KSO_WM_UNIT_TABLE_BEAUTIFY" val="smartTable{215ba6f3-14b8-4df3-8a63-abbe2899c7ef}"/>
  <p:tag name="TABLE_ENDDRAG_ORIGIN_RECT" val="862*394"/>
  <p:tag name="TABLE_ENDDRAG_RECT" val="36*116*862*394"/>
</p:tagLst>
</file>

<file path=ppt/tags/tag12.xml><?xml version="1.0" encoding="utf-8"?>
<p:tagLst xmlns:a="http://schemas.openxmlformats.org/drawingml/2006/main" xmlns:r="http://schemas.openxmlformats.org/officeDocument/2006/relationships" xmlns:p="http://schemas.openxmlformats.org/presentationml/2006/main">
  <p:tag name="KSO_WM_UNIT_TABLE_BEAUTIFY" val="smartTable{215ba6f3-14b8-4df3-8a63-abbe2899c7ef}"/>
  <p:tag name="TABLE_ENDDRAG_ORIGIN_RECT" val="897*320"/>
  <p:tag name="TABLE_ENDDRAG_RECT" val="36*116*897*320"/>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KSO_WM_UNIT_TABLE_BEAUTIFY" val="smartTable{acf8bc90-8964-41ed-b4cc-144a6963836c}"/>
  <p:tag name="TABLE_ENDDRAG_ORIGIN_RECT" val="861*340"/>
  <p:tag name="TABLE_ENDDRAG_RECT" val="53*123*861*340"/>
</p:tagLst>
</file>

<file path=ppt/tags/tag15.xml><?xml version="1.0" encoding="utf-8"?>
<p:tagLst xmlns:a="http://schemas.openxmlformats.org/drawingml/2006/main" xmlns:r="http://schemas.openxmlformats.org/officeDocument/2006/relationships" xmlns:p="http://schemas.openxmlformats.org/presentationml/2006/main">
  <p:tag name="KSO_WM_UNIT_TABLE_BEAUTIFY" val="smartTable{e2f6b5ee-5e54-4a9f-85d8-94b5393ed07c}"/>
  <p:tag name="TABLE_ENDDRAG_ORIGIN_RECT" val="879*310"/>
  <p:tag name="TABLE_ENDDRAG_RECT" val="38*159*879*310"/>
</p:tagLst>
</file>

<file path=ppt/tags/tag16.xml><?xml version="1.0" encoding="utf-8"?>
<p:tagLst xmlns:a="http://schemas.openxmlformats.org/drawingml/2006/main" xmlns:r="http://schemas.openxmlformats.org/officeDocument/2006/relationships" xmlns:p="http://schemas.openxmlformats.org/presentationml/2006/main">
  <p:tag name="KSO_WM_UNIT_TABLE_BEAUTIFY" val="smartTable{e2f6b5ee-5e54-4a9f-85d8-94b5393ed07c}"/>
  <p:tag name="TABLE_ENDDRAG_ORIGIN_RECT" val="903*376"/>
  <p:tag name="TABLE_ENDDRAG_RECT" val="32*115*903*376"/>
</p:tagLst>
</file>

<file path=ppt/tags/tag17.xml><?xml version="1.0" encoding="utf-8"?>
<p:tagLst xmlns:a="http://schemas.openxmlformats.org/drawingml/2006/main" xmlns:r="http://schemas.openxmlformats.org/officeDocument/2006/relationships" xmlns:p="http://schemas.openxmlformats.org/presentationml/2006/main">
  <p:tag name="KSO_WM_UNIT_TABLE_BEAUTIFY" val="smartTable{dbe8483f-0122-4836-9a8d-860e6c47ca19}"/>
  <p:tag name="TABLE_ENDDRAG_ORIGIN_RECT" val="842*203"/>
  <p:tag name="TABLE_ENDDRAG_RECT" val="46*251*842*203"/>
</p:tagLst>
</file>

<file path=ppt/tags/tag18.xml><?xml version="1.0" encoding="utf-8"?>
<p:tagLst xmlns:a="http://schemas.openxmlformats.org/drawingml/2006/main" xmlns:r="http://schemas.openxmlformats.org/officeDocument/2006/relationships" xmlns:p="http://schemas.openxmlformats.org/presentationml/2006/main">
  <p:tag name="KSO_WM_UNIT_TABLE_BEAUTIFY" val="smartTable{dc3109ad-7e2d-47b7-a845-acf656863c06}"/>
  <p:tag name="TABLE_ENDDRAG_ORIGIN_RECT" val="885*299"/>
  <p:tag name="TABLE_ENDDRAG_RECT" val="38*139*885*299"/>
</p:tagLst>
</file>

<file path=ppt/tags/tag19.xml><?xml version="1.0" encoding="utf-8"?>
<p:tagLst xmlns:a="http://schemas.openxmlformats.org/drawingml/2006/main" xmlns:r="http://schemas.openxmlformats.org/officeDocument/2006/relationships" xmlns:p="http://schemas.openxmlformats.org/presentationml/2006/main">
  <p:tag name="KSO_WM_UNIT_TABLE_BEAUTIFY" val="smartTable{dc3109ad-7e2d-47b7-a845-acf656863c06}"/>
  <p:tag name="TABLE_ENDDRAG_ORIGIN_RECT" val="868*411"/>
  <p:tag name="TABLE_ENDDRAG_RECT" val="28*107*868*41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xml><?xml version="1.0" encoding="utf-8"?>
<p:tagLst xmlns:a="http://schemas.openxmlformats.org/drawingml/2006/main" xmlns:r="http://schemas.openxmlformats.org/officeDocument/2006/relationships" xmlns:p="http://schemas.openxmlformats.org/presentationml/2006/main">
  <p:tag name="KSO_WM_UNIT_TABLE_BEAUTIFY" val="smartTable{dc3109ad-7e2d-47b7-a845-acf656863c06}"/>
  <p:tag name="TABLE_ENDDRAG_ORIGIN_RECT" val="900*354"/>
  <p:tag name="TABLE_ENDDRAG_RECT" val="28*114*900*354"/>
</p:tagLst>
</file>

<file path=ppt/tags/tag21.xml><?xml version="1.0" encoding="utf-8"?>
<p:tagLst xmlns:a="http://schemas.openxmlformats.org/drawingml/2006/main" xmlns:r="http://schemas.openxmlformats.org/officeDocument/2006/relationships" xmlns:p="http://schemas.openxmlformats.org/presentationml/2006/main">
  <p:tag name="KSO_WM_UNIT_TABLE_BEAUTIFY" val="smartTable{dc3109ad-7e2d-47b7-a845-acf656863c06}"/>
  <p:tag name="TABLE_ENDDRAG_ORIGIN_RECT" val="903*286"/>
  <p:tag name="TABLE_ENDDRAG_RECT" val="28*114*903*286"/>
</p:tagLst>
</file>

<file path=ppt/tags/tag22.xml><?xml version="1.0" encoding="utf-8"?>
<p:tagLst xmlns:a="http://schemas.openxmlformats.org/drawingml/2006/main" xmlns:r="http://schemas.openxmlformats.org/officeDocument/2006/relationships" xmlns:p="http://schemas.openxmlformats.org/presentationml/2006/main">
  <p:tag name="KSO_WM_UNIT_TABLE_BEAUTIFY" val="smartTable{bcc2a9a3-d4ba-4e51-846d-33ca9873af1f}"/>
  <p:tag name="TABLE_ENDDRAG_ORIGIN_RECT" val="867*311"/>
  <p:tag name="TABLE_ENDDRAG_RECT" val="60*119*867*311"/>
</p:tagLst>
</file>

<file path=ppt/tags/tag23.xml><?xml version="1.0" encoding="utf-8"?>
<p:tagLst xmlns:a="http://schemas.openxmlformats.org/drawingml/2006/main" xmlns:r="http://schemas.openxmlformats.org/officeDocument/2006/relationships" xmlns:p="http://schemas.openxmlformats.org/presentationml/2006/main">
  <p:tag name="KSO_WM_UNIT_TABLE_BEAUTIFY" val="smartTable{bcc2a9a3-d4ba-4e51-846d-33ca9873af1f}"/>
  <p:tag name="TABLE_ENDDRAG_ORIGIN_RECT" val="852*330"/>
  <p:tag name="TABLE_ENDDRAG_RECT" val="66*119*852*330"/>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xml><?xml version="1.0" encoding="utf-8"?>
<p:tagLst xmlns:a="http://schemas.openxmlformats.org/drawingml/2006/main" xmlns:r="http://schemas.openxmlformats.org/officeDocument/2006/relationships" xmlns:p="http://schemas.openxmlformats.org/presentationml/2006/main">
  <p:tag name="KSO_WM_UNIT_TABLE_BEAUTIFY" val="smartTable{0a56b338-0f4d-4916-98d6-0ff005d746a2}"/>
  <p:tag name="TABLE_ENDDRAG_ORIGIN_RECT" val="852*307"/>
  <p:tag name="TABLE_ENDDRAG_RECT" val="59*123*852*307"/>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4b2162dc-1384-4ac5-b822-2a1cba96c21a}"/>
  <p:tag name="TABLE_ENDDRAG_ORIGIN_RECT" val="853*330"/>
  <p:tag name="TABLE_ENDDRAG_RECT" val="41*104*853*330"/>
</p:tagLst>
</file>

<file path=ppt/tags/tag30.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893*407"/>
  <p:tag name="TABLE_ENDDRAG_RECT" val="44*113*893*407"/>
</p:tagLst>
</file>

<file path=ppt/tags/tag31.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911*306"/>
  <p:tag name="TABLE_ENDDRAG_RECT" val="48*123*911*306"/>
</p:tagLst>
</file>

<file path=ppt/tags/tag32.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866*301"/>
  <p:tag name="TABLE_ENDDRAG_RECT" val="38*123*866*30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4b2162dc-1384-4ac5-b822-2a1cba96c21a}"/>
  <p:tag name="TABLE_ENDDRAG_ORIGIN_RECT" val="860*302"/>
  <p:tag name="TABLE_ENDDRAG_RECT" val="22*151*860*302"/>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895*374"/>
  <p:tag name="TABLE_ENDDRAG_RECT" val="21*104*895*374"/>
</p:tagLst>
</file>

<file path=ppt/tags/tag42.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903*362"/>
  <p:tag name="TABLE_ENDDRAG_RECT" val="46*109*903*362"/>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892*315"/>
  <p:tag name="TABLE_ENDDRAG_RECT" val="28*109*892*315"/>
</p:tagLst>
</file>

<file path=ppt/tags/tag45.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893*291"/>
  <p:tag name="TABLE_ENDDRAG_RECT" val="28*109*893*291"/>
</p:tagLst>
</file>

<file path=ppt/tags/tag46.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894*370"/>
  <p:tag name="TABLE_ENDDRAG_RECT" val="27*110*894*370"/>
</p:tagLst>
</file>

<file path=ppt/tags/tag47.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894*370"/>
  <p:tag name="TABLE_ENDDRAG_RECT" val="27*110*894*370"/>
</p:tagLst>
</file>

<file path=ppt/tags/tag48.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894*370"/>
  <p:tag name="TABLE_ENDDRAG_RECT" val="27*110*894*370"/>
</p:tagLst>
</file>

<file path=ppt/tags/tag49.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902*291"/>
  <p:tag name="TABLE_ENDDRAG_RECT" val="38*106*902*29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848*214"/>
  <p:tag name="TABLE_ENDDRAG_RECT" val="38*106*848*214"/>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b2dcb146-1811-41cb-981c-3e2b775403ed}"/>
  <p:tag name="TABLE_ENDDRAG_ORIGIN_RECT" val="870*272"/>
  <p:tag name="TABLE_ENDDRAG_RECT" val="64*164*870*272"/>
</p:tagLst>
</file>

<file path=ppt/tags/tag60.xml><?xml version="1.0" encoding="utf-8"?>
<p:tagLst xmlns:a="http://schemas.openxmlformats.org/drawingml/2006/main" xmlns:r="http://schemas.openxmlformats.org/officeDocument/2006/relationships" xmlns:p="http://schemas.openxmlformats.org/presentationml/2006/main">
  <p:tag name="KSO_WM_UNIT_TABLE_BEAUTIFY" val="smartTable{dbe8483f-0122-4836-9a8d-860e6c47ca19}"/>
  <p:tag name="TABLE_ENDDRAG_ORIGIN_RECT" val="893*166"/>
  <p:tag name="TABLE_ENDDRAG_RECT" val="57*251*893*166"/>
</p:tagLst>
</file>

<file path=ppt/tags/tag61.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897*335"/>
  <p:tag name="TABLE_ENDDRAG_RECT" val="38*106*897*335"/>
</p:tagLst>
</file>

<file path=ppt/tags/tag62.xml><?xml version="1.0" encoding="utf-8"?>
<p:tagLst xmlns:a="http://schemas.openxmlformats.org/drawingml/2006/main" xmlns:r="http://schemas.openxmlformats.org/officeDocument/2006/relationships" xmlns:p="http://schemas.openxmlformats.org/presentationml/2006/main">
  <p:tag name="KSO_WM_UNIT_TABLE_BEAUTIFY" val="smartTable{57ead7d4-fda5-4d18-9ae9-0705dbc825f7}"/>
  <p:tag name="TABLE_ENDDRAG_ORIGIN_RECT" val="754*298"/>
  <p:tag name="TABLE_ENDDRAG_RECT" val="127*168*754*298"/>
</p:tagLst>
</file>

<file path=ppt/tags/tag63.xml><?xml version="1.0" encoding="utf-8"?>
<p:tagLst xmlns:a="http://schemas.openxmlformats.org/drawingml/2006/main" xmlns:r="http://schemas.openxmlformats.org/officeDocument/2006/relationships" xmlns:p="http://schemas.openxmlformats.org/presentationml/2006/main">
  <p:tag name="KSO_WM_UNIT_TABLE_BEAUTIFY" val="smartTable{57ead7d4-fda5-4d18-9ae9-0705dbc825f7}"/>
  <p:tag name="TABLE_ENDDRAG_ORIGIN_RECT" val="839*319"/>
  <p:tag name="TABLE_ENDDRAG_RECT" val="77*136*839*319"/>
</p:tagLst>
</file>

<file path=ppt/tags/tag64.xml><?xml version="1.0" encoding="utf-8"?>
<p:tagLst xmlns:a="http://schemas.openxmlformats.org/drawingml/2006/main" xmlns:r="http://schemas.openxmlformats.org/officeDocument/2006/relationships" xmlns:p="http://schemas.openxmlformats.org/presentationml/2006/main">
  <p:tag name="KSO_WM_UNIT_TABLE_BEAUTIFY" val="smartTable{57ead7d4-fda5-4d18-9ae9-0705dbc825f7}"/>
  <p:tag name="TABLE_ENDDRAG_ORIGIN_RECT" val="866*308"/>
  <p:tag name="TABLE_ENDDRAG_RECT" val="60*136*866*308"/>
</p:tagLst>
</file>

<file path=ppt/tags/tag65.xml><?xml version="1.0" encoding="utf-8"?>
<p:tagLst xmlns:a="http://schemas.openxmlformats.org/drawingml/2006/main" xmlns:r="http://schemas.openxmlformats.org/officeDocument/2006/relationships" xmlns:p="http://schemas.openxmlformats.org/presentationml/2006/main">
  <p:tag name="KSO_WM_UNIT_TABLE_BEAUTIFY" val="smartTable{57ead7d4-fda5-4d18-9ae9-0705dbc825f7}"/>
  <p:tag name="TABLE_ENDDRAG_ORIGIN_RECT" val="881*306"/>
  <p:tag name="TABLE_ENDDRAG_RECT" val="60*136*881*306"/>
</p:tagLst>
</file>

<file path=ppt/tags/tag66.xml><?xml version="1.0" encoding="utf-8"?>
<p:tagLst xmlns:a="http://schemas.openxmlformats.org/drawingml/2006/main" xmlns:r="http://schemas.openxmlformats.org/officeDocument/2006/relationships" xmlns:p="http://schemas.openxmlformats.org/presentationml/2006/main">
  <p:tag name="KSO_WM_UNIT_TABLE_BEAUTIFY" val="smartTable{57ead7d4-fda5-4d18-9ae9-0705dbc825f7}"/>
  <p:tag name="TABLE_ENDDRAG_ORIGIN_RECT" val="839*319"/>
  <p:tag name="TABLE_ENDDRAG_RECT" val="77*136*839*319"/>
</p:tagLst>
</file>

<file path=ppt/tags/tag67.xml><?xml version="1.0" encoding="utf-8"?>
<p:tagLst xmlns:a="http://schemas.openxmlformats.org/drawingml/2006/main" xmlns:r="http://schemas.openxmlformats.org/officeDocument/2006/relationships" xmlns:p="http://schemas.openxmlformats.org/presentationml/2006/main">
  <p:tag name="KSO_WM_UNIT_TABLE_BEAUTIFY" val="smartTable{57ead7d4-fda5-4d18-9ae9-0705dbc825f7}"/>
  <p:tag name="TABLE_ENDDRAG_ORIGIN_RECT" val="839*319"/>
  <p:tag name="TABLE_ENDDRAG_RECT" val="77*136*839*319"/>
</p:tagLst>
</file>

<file path=ppt/tags/tag68.xml><?xml version="1.0" encoding="utf-8"?>
<p:tagLst xmlns:a="http://schemas.openxmlformats.org/drawingml/2006/main" xmlns:r="http://schemas.openxmlformats.org/officeDocument/2006/relationships" xmlns:p="http://schemas.openxmlformats.org/presentationml/2006/main">
  <p:tag name="KSO_WM_UNIT_TABLE_BEAUTIFY" val="smartTable{57ead7d4-fda5-4d18-9ae9-0705dbc825f7}"/>
  <p:tag name="TABLE_ENDDRAG_ORIGIN_RECT" val="839*319"/>
  <p:tag name="TABLE_ENDDRAG_RECT" val="77*136*839*319"/>
</p:tagLst>
</file>

<file path=ppt/tags/tag69.xml><?xml version="1.0" encoding="utf-8"?>
<p:tagLst xmlns:a="http://schemas.openxmlformats.org/drawingml/2006/main" xmlns:r="http://schemas.openxmlformats.org/officeDocument/2006/relationships" xmlns:p="http://schemas.openxmlformats.org/presentationml/2006/main">
  <p:tag name="KSO_WM_UNIT_TABLE_BEAUTIFY" val="smartTable{57ead7d4-fda5-4d18-9ae9-0705dbc825f7}"/>
  <p:tag name="TABLE_ENDDRAG_ORIGIN_RECT" val="839*319"/>
  <p:tag name="TABLE_ENDDRAG_RECT" val="77*136*839*319"/>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b2dcb146-1811-41cb-981c-3e2b775403ed}"/>
  <p:tag name="TABLE_ENDDRAG_ORIGIN_RECT" val="835*335"/>
  <p:tag name="TABLE_ENDDRAG_RECT" val="61*159*835*335"/>
</p:tagLst>
</file>

<file path=ppt/tags/tag70.xml><?xml version="1.0" encoding="utf-8"?>
<p:tagLst xmlns:a="http://schemas.openxmlformats.org/drawingml/2006/main" xmlns:r="http://schemas.openxmlformats.org/officeDocument/2006/relationships" xmlns:p="http://schemas.openxmlformats.org/presentationml/2006/main">
  <p:tag name="KSO_WM_UNIT_TABLE_BEAUTIFY" val="smartTable{57ead7d4-fda5-4d18-9ae9-0705dbc825f7}"/>
  <p:tag name="TABLE_ENDDRAG_ORIGIN_RECT" val="839*319"/>
  <p:tag name="TABLE_ENDDRAG_RECT" val="77*136*839*319"/>
</p:tagLst>
</file>

<file path=ppt/tags/tag71.xml><?xml version="1.0" encoding="utf-8"?>
<p:tagLst xmlns:a="http://schemas.openxmlformats.org/drawingml/2006/main" xmlns:r="http://schemas.openxmlformats.org/officeDocument/2006/relationships" xmlns:p="http://schemas.openxmlformats.org/presentationml/2006/main">
  <p:tag name="KSO_WM_UNIT_TABLE_BEAUTIFY" val="smartTable{57ead7d4-fda5-4d18-9ae9-0705dbc825f7}"/>
  <p:tag name="TABLE_ENDDRAG_ORIGIN_RECT" val="839*319"/>
  <p:tag name="TABLE_ENDDRAG_RECT" val="77*136*839*319"/>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8.xml><?xml version="1.0" encoding="utf-8"?>
<p:tagLst xmlns:a="http://schemas.openxmlformats.org/drawingml/2006/main" xmlns:r="http://schemas.openxmlformats.org/officeDocument/2006/relationships" xmlns:p="http://schemas.openxmlformats.org/presentationml/2006/main">
  <p:tag name="KSO_WM_UNIT_TABLE_BEAUTIFY" val="smartTable{dbe8483f-0122-4836-9a8d-860e6c47ca19}"/>
  <p:tag name="TABLE_ENDDRAG_ORIGIN_RECT" val="893*166"/>
  <p:tag name="TABLE_ENDDRAG_RECT" val="57*251*893*166"/>
</p:tagLst>
</file>

<file path=ppt/tags/tag79.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908*355"/>
  <p:tag name="TABLE_ENDDRAG_RECT" val="25*106*908*355"/>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0.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891*357"/>
  <p:tag name="TABLE_ENDDRAG_RECT" val="28*111*891*357"/>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6.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925*342"/>
  <p:tag name="TABLE_ENDDRAG_RECT" val="28*111*925*342"/>
</p:tagLst>
</file>

<file path=ppt/tags/tag87.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906*342"/>
  <p:tag name="TABLE_ENDDRAG_RECT" val="27*110*906*342"/>
</p:tagLst>
</file>

<file path=ppt/tags/tag88.xml><?xml version="1.0" encoding="utf-8"?>
<p:tagLst xmlns:a="http://schemas.openxmlformats.org/drawingml/2006/main" xmlns:r="http://schemas.openxmlformats.org/officeDocument/2006/relationships" xmlns:p="http://schemas.openxmlformats.org/presentationml/2006/main">
  <p:tag name="KSO_WM_UNIT_TABLE_BEAUTIFY" val="smartTable{44e2fc60-4f48-45a9-b8c9-f404f17e06bc}"/>
  <p:tag name="TABLE_ENDDRAG_ORIGIN_RECT" val="911*340"/>
  <p:tag name="TABLE_ENDDRAG_RECT" val="27*110*911*340"/>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UNIT_TABLE_BEAUTIFY" val="smartTable{e170ac1e-6e76-4ccb-882d-c9d4e98177d2}"/>
  <p:tag name="TABLE_ENDDRAG_ORIGIN_RECT" val="882*408"/>
  <p:tag name="TABLE_ENDDRAG_RECT" val="29*94*882*408"/>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教学课件制作 QQ 425673604">
  <a:themeElements>
    <a:clrScheme na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00"/>
      </a:hlink>
      <a:folHlink>
        <a:srgbClr val="0000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extLst>
      <a:ext uri="{D81B5157-A7B6-4480-A006-42BB1BC3E7BB}">
        <wpsdc:hlinkScheme xmlns:wpsdc="http://www.wps.cn/officeDocument/2017/drawingmlCustomData" xmlns="" underline="false"/>
      </a:ext>
    </a:extLst>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5991</Words>
  <Application>Microsoft Office PowerPoint</Application>
  <PresentationFormat>宽屏</PresentationFormat>
  <Paragraphs>704</Paragraphs>
  <Slides>97</Slides>
  <Notes>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97</vt:i4>
      </vt:variant>
    </vt:vector>
  </HeadingPairs>
  <TitlesOfParts>
    <vt:vector size="106" baseType="lpstr">
      <vt:lpstr>NEU-BZ-S92</vt:lpstr>
      <vt:lpstr>等线</vt:lpstr>
      <vt:lpstr>方正黑体_GBK</vt:lpstr>
      <vt:lpstr>宋体</vt:lpstr>
      <vt:lpstr>微软雅黑</vt:lpstr>
      <vt:lpstr>Arial</vt:lpstr>
      <vt:lpstr>Calibri</vt:lpstr>
      <vt:lpstr>Times New Roman</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启明合心</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教学课件制作服务</dc:title>
  <dc:subject>QQ 425673604</dc:subject>
  <dc:creator>QQ 425673604</dc:creator>
  <cp:lastModifiedBy>振 群</cp:lastModifiedBy>
  <cp:revision>24</cp:revision>
  <dcterms:created xsi:type="dcterms:W3CDTF">2022-01-06T09:00:00Z</dcterms:created>
  <dcterms:modified xsi:type="dcterms:W3CDTF">2023-11-26T14:01:19Z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mondata">
    <vt:lpwstr>eyJoZGlkIjoiYjNmNjIyMGRkN2M2ZmMzN2RkZThlNWRlYjM2YTNmOWQifQ==</vt:lpwstr>
  </property>
  <property fmtid="{D5CDD505-2E9C-101B-9397-08002B2CF9AE}" pid="3" name="ICV">
    <vt:lpwstr>862FB715B967496286626CBC2A892E96</vt:lpwstr>
  </property>
  <property fmtid="{D5CDD505-2E9C-101B-9397-08002B2CF9AE}" pid="4" name="KSOProductBuildVer">
    <vt:lpwstr>2052-11.1.0.13703</vt:lpwstr>
  </property>
</Properties>
</file>