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8" r:id="rId32"/>
    <p:sldId id="289" r:id="rId33"/>
    <p:sldId id="290" r:id="rId34"/>
    <p:sldId id="291" r:id="rId35"/>
  </p:sldIdLst>
  <p:sldSz cx="12188825" cy="6858000"/>
  <p:notesSz cx="6858000" cy="121888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89" d="100"/>
          <a:sy n="89" d="100"/>
        </p:scale>
        <p:origin x="5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" Target="../slides/slide30.xml"/><Relationship Id="rId3" Type="http://schemas.openxmlformats.org/officeDocument/2006/relationships/slide" Target="../slides/slide2.xml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850392" y="2295144"/>
            <a:ext cx="1490472" cy="58521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200" b="1" dirty="0">
                <a:solidFill>
                  <a:srgbClr val="8CADF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2022届</a:t>
            </a:r>
            <a:endParaRPr lang="en-US" sz="3200" dirty="0"/>
          </a:p>
        </p:txBody>
      </p:sp>
      <p:sp>
        <p:nvSpPr>
          <p:cNvPr id="4" name="Object 3"/>
          <p:cNvSpPr/>
          <p:nvPr/>
        </p:nvSpPr>
        <p:spPr>
          <a:xfrm>
            <a:off x="6583680" y="2816352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3680" y="3739896"/>
            <a:ext cx="1335024" cy="13167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Object 2" descr="preencoded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" y="182880"/>
            <a:ext cx="1325880" cy="429768"/>
          </a:xfrm>
          <a:prstGeom prst="rect">
            <a:avLst/>
          </a:prstGeom>
        </p:spPr>
      </p:pic>
      <p:sp>
        <p:nvSpPr>
          <p:cNvPr id="4" name="Object 3">
            <a:hlinkClick r:id="rId3" action="ppaction://hlinksldjump"/>
          </p:cNvPr>
          <p:cNvSpPr/>
          <p:nvPr/>
        </p:nvSpPr>
        <p:spPr>
          <a:xfrm>
            <a:off x="1124712" y="192024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目录</a:t>
            </a:r>
            <a:endParaRPr lang="en-US" sz="2000" dirty="0"/>
          </a:p>
        </p:txBody>
      </p:sp>
      <p:pic>
        <p:nvPicPr>
          <p:cNvPr id="15" name="Object 14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99064" y="137160"/>
            <a:ext cx="521208" cy="512064"/>
          </a:xfrm>
          <a:prstGeom prst="rect">
            <a:avLst/>
          </a:prstGeom>
        </p:spPr>
      </p:pic>
      <p:sp>
        <p:nvSpPr>
          <p:cNvPr id="16" name="Object 15"/>
          <p:cNvSpPr/>
          <p:nvPr/>
        </p:nvSpPr>
        <p:spPr>
          <a:xfrm>
            <a:off x="10799064" y="137160"/>
            <a:ext cx="521208" cy="512064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9437FBD7-47C6-4019-BEAA-F6B53F9F1160}" type="slidenum">
              <a:rPr lang="en-US" sz="2000" b="1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‹#›</a:t>
            </a:fld>
            <a:endParaRPr lang="en-US" sz="2000" dirty="0"/>
          </a:p>
        </p:txBody>
      </p:sp>
      <p:pic>
        <p:nvPicPr>
          <p:cNvPr id="17" name="Object 4" descr="preencoded.png">
            <a:hlinkClick r:id="rId6" action="ppaction://hlinksldjump"/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801254" y="182880"/>
            <a:ext cx="1483941" cy="429768"/>
          </a:xfrm>
          <a:prstGeom prst="rect">
            <a:avLst/>
          </a:prstGeom>
        </p:spPr>
      </p:pic>
      <p:sp>
        <p:nvSpPr>
          <p:cNvPr id="18" name="Object 5">
            <a:hlinkClick r:id="rId6" action="ppaction://hlinksldjump"/>
          </p:cNvPr>
          <p:cNvSpPr/>
          <p:nvPr userDrawn="1"/>
        </p:nvSpPr>
        <p:spPr>
          <a:xfrm>
            <a:off x="5003728" y="192024"/>
            <a:ext cx="107899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zh-CN" altLang="en-US" sz="2000" b="1" dirty="0">
                <a:solidFill>
                  <a:srgbClr val="F02A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指点迷津</a:t>
            </a:r>
            <a:endParaRPr lang="en-US" sz="2000" dirty="0"/>
          </a:p>
        </p:txBody>
      </p:sp>
      <p:pic>
        <p:nvPicPr>
          <p:cNvPr id="19" name="Object 6" descr="preencoded.png">
            <a:hlinkClick r:id="rId8" action="ppaction://hlinksldjump"/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662709" y="182880"/>
            <a:ext cx="1483941" cy="429768"/>
          </a:xfrm>
          <a:prstGeom prst="rect">
            <a:avLst/>
          </a:prstGeom>
        </p:spPr>
      </p:pic>
      <p:sp>
        <p:nvSpPr>
          <p:cNvPr id="20" name="Object 7">
            <a:hlinkClick r:id="rId8" action="ppaction://hlinksldjump"/>
          </p:cNvPr>
          <p:cNvSpPr/>
          <p:nvPr userDrawn="1"/>
        </p:nvSpPr>
        <p:spPr>
          <a:xfrm>
            <a:off x="6849344" y="192024"/>
            <a:ext cx="1110669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zh-CN" altLang="en-US" sz="2000" b="1" dirty="0">
                <a:solidFill>
                  <a:srgbClr val="F02A6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对点精练</a:t>
            </a:r>
            <a:endParaRPr lang="en-US" sz="20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slide" Target="slide30.xml"/><Relationship Id="rId5" Type="http://schemas.openxmlformats.org/officeDocument/2006/relationships/image" Target="../media/image9.png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1_BD"/>
          <p:cNvSpPr/>
          <p:nvPr/>
        </p:nvSpPr>
        <p:spPr>
          <a:xfrm>
            <a:off x="8147304" y="3867912"/>
            <a:ext cx="4041648" cy="58521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l">
              <a:lnSpc>
                <a:spcPct val="120000"/>
              </a:lnSpc>
            </a:pPr>
            <a:r>
              <a:rPr lang="en-US" sz="32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专题八</a:t>
            </a:r>
            <a:endParaRPr lang="en-US" sz="3200" dirty="0"/>
          </a:p>
        </p:txBody>
      </p:sp>
      <p:sp>
        <p:nvSpPr>
          <p:cNvPr id="3" name="C_1_BD"/>
          <p:cNvSpPr/>
          <p:nvPr/>
        </p:nvSpPr>
        <p:spPr>
          <a:xfrm>
            <a:off x="8174736" y="4480560"/>
            <a:ext cx="360273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l">
              <a:lnSpc>
                <a:spcPct val="120000"/>
              </a:lnSpc>
            </a:pPr>
            <a:r>
              <a:rPr lang="en-US" sz="2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正确使用词语（包括熟语）</a:t>
            </a:r>
            <a:endParaRPr lang="en-US" sz="2000" dirty="0"/>
          </a:p>
        </p:txBody>
      </p:sp>
    </p:spTree>
  </p:cSld>
  <p:clrMapOvr>
    <a:masterClrMapping/>
  </p:clrMapOvr>
  <p:transition>
    <p:split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124712"/>
            <a:ext cx="10607040" cy="1361948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（2）找准搭配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一个词语所依据的语法关系，往往有比较固定的搭配方式。做题时，要根据语境正确选择。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060704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例4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经查，大理市违法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（扣押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扣压）征用防疫口罩问题属实，情节恶劣，性质严重，严重干扰了全国防疫工作大局。</a:t>
            </a:r>
            <a:endParaRPr lang="en-US" sz="2400" dirty="0"/>
          </a:p>
        </p:txBody>
      </p:sp>
      <p:sp>
        <p:nvSpPr>
          <p:cNvPr id="3" name="Q_5_AN.7_1"/>
          <p:cNvSpPr/>
          <p:nvPr/>
        </p:nvSpPr>
        <p:spPr>
          <a:xfrm>
            <a:off x="4248341" y="1060704"/>
            <a:ext cx="69691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扣押</a:t>
            </a:r>
            <a:endParaRPr lang="en-US" sz="100" dirty="0"/>
          </a:p>
        </p:txBody>
      </p:sp>
      <p:sp>
        <p:nvSpPr>
          <p:cNvPr id="4" name="Q_5_AS.8_1"/>
          <p:cNvSpPr/>
          <p:nvPr/>
        </p:nvSpPr>
        <p:spPr>
          <a:xfrm>
            <a:off x="795528" y="2524979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[解析]“扣押”指扣留，拘留，其搭配对象是物或人。“扣压”指扣留下来不办理，其搭配对象多指物品，如文件、意见等。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124712"/>
            <a:ext cx="10607040" cy="1361948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（3）明确词性和语法功能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根据词性可以判断某词在句子中充当的成分，确定词的语法功能，从而准确辨析词义。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060705"/>
            <a:ext cx="10607040" cy="8426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例5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如果没有丰富的生活积累与深厚的艺术功底，没有较高的语言文字修养，是很难写出高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（品位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品味）的作品来的。</a:t>
            </a:r>
            <a:endParaRPr lang="en-US" sz="2400" dirty="0"/>
          </a:p>
        </p:txBody>
      </p:sp>
      <p:sp>
        <p:nvSpPr>
          <p:cNvPr id="3" name="Q_5_AN.9_1"/>
          <p:cNvSpPr/>
          <p:nvPr/>
        </p:nvSpPr>
        <p:spPr>
          <a:xfrm>
            <a:off x="2945604" y="1483141"/>
            <a:ext cx="69691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品位</a:t>
            </a:r>
            <a:endParaRPr lang="en-US" sz="100" dirty="0"/>
          </a:p>
        </p:txBody>
      </p:sp>
      <p:sp>
        <p:nvSpPr>
          <p:cNvPr id="4" name="Q_5_AS.10_1"/>
          <p:cNvSpPr/>
          <p:nvPr/>
        </p:nvSpPr>
        <p:spPr>
          <a:xfrm>
            <a:off x="795528" y="2203704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解析]“品位”泛指人或事物的品质、水平，是名词。“品味”指仔细体会、玩味，是动词。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124713"/>
            <a:ext cx="10607040" cy="403733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3.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从色彩方面辨析</a:t>
            </a:r>
            <a:endParaRPr lang="en-US" sz="2400" b="1" dirty="0"/>
          </a:p>
        </p:txBody>
      </p:sp>
      <p:sp>
        <p:nvSpPr>
          <p:cNvPr id="3" name="P_5_BD"/>
          <p:cNvSpPr/>
          <p:nvPr/>
        </p:nvSpPr>
        <p:spPr>
          <a:xfrm>
            <a:off x="795528" y="1792224"/>
            <a:ext cx="10607040" cy="1361948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（1）把握感情色彩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有些词词义基本相同，但是表现的感情色彩不同，有的是褒义词，有的是贬义词，有的是中性词。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060704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例6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“国企巨贪”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国家能源局党组成员王晓林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（大肆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大事）敛财，象牙玉石满屋，人参虫草发霉。</a:t>
            </a:r>
            <a:endParaRPr lang="en-US" sz="2400" dirty="0"/>
          </a:p>
        </p:txBody>
      </p:sp>
      <p:sp>
        <p:nvSpPr>
          <p:cNvPr id="3" name="Q_5_AN.11_1"/>
          <p:cNvSpPr/>
          <p:nvPr/>
        </p:nvSpPr>
        <p:spPr>
          <a:xfrm>
            <a:off x="7238675" y="1052466"/>
            <a:ext cx="70326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大肆</a:t>
            </a:r>
            <a:endParaRPr lang="en-US" sz="100" dirty="0"/>
          </a:p>
        </p:txBody>
      </p:sp>
      <p:sp>
        <p:nvSpPr>
          <p:cNvPr id="4" name="Q_5_AS.12_1"/>
          <p:cNvSpPr/>
          <p:nvPr/>
        </p:nvSpPr>
        <p:spPr>
          <a:xfrm>
            <a:off x="795528" y="2203704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解析]“大肆”指毫无顾忌地（做坏事），贬义词。“大事”指大力从事，中性词。该语境为贬义语境，应用“大肆”。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124712"/>
            <a:ext cx="10607040" cy="18008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（2）区分语体色彩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有一些词语具有语体风格的差异，有的是口语，有的是书面语；有的是政论用语，有的是描写性用语。如果不注意词语的语体色彩，用得不合适，就会使人感到很不协调。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060704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例7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会晤中，两国领导人共同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（商量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磋商）了今后双边经济文化交流中的一系列问题，并就许多国际问题交换了意见。</a:t>
            </a:r>
            <a:endParaRPr lang="en-US" sz="2400" dirty="0"/>
          </a:p>
        </p:txBody>
      </p:sp>
      <p:sp>
        <p:nvSpPr>
          <p:cNvPr id="3" name="Q_5_AN.13_1"/>
          <p:cNvSpPr/>
          <p:nvPr/>
        </p:nvSpPr>
        <p:spPr>
          <a:xfrm>
            <a:off x="5096838" y="1044228"/>
            <a:ext cx="70326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磋商</a:t>
            </a:r>
            <a:endParaRPr lang="en-US" sz="100" dirty="0"/>
          </a:p>
        </p:txBody>
      </p:sp>
      <p:sp>
        <p:nvSpPr>
          <p:cNvPr id="4" name="Q_5_AS.14_1"/>
          <p:cNvSpPr/>
          <p:nvPr/>
        </p:nvSpPr>
        <p:spPr>
          <a:xfrm>
            <a:off x="795528" y="2302557"/>
            <a:ext cx="10607040" cy="992577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[解析]“商量”是口头用语，“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磋商”是书面用语。根据“两国领导人”的语</a:t>
            </a:r>
            <a:endParaRPr 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境，这里应用后者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"/>
          <p:cNvSpPr/>
          <p:nvPr/>
        </p:nvSpPr>
        <p:spPr>
          <a:xfrm>
            <a:off x="795528" y="1133856"/>
            <a:ext cx="10607040" cy="885952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考点2</a:t>
            </a:r>
            <a:r>
              <a:rPr lang="en-US" sz="3200" b="1" dirty="0">
                <a:solidFill>
                  <a:srgbClr val="2255EE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32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正确使用虚词</a:t>
            </a:r>
            <a:endParaRPr lang="en-US" sz="3200" dirty="0"/>
          </a:p>
        </p:txBody>
      </p:sp>
      <p:sp>
        <p:nvSpPr>
          <p:cNvPr id="3" name="P_5_BD"/>
          <p:cNvSpPr/>
          <p:nvPr/>
        </p:nvSpPr>
        <p:spPr>
          <a:xfrm>
            <a:off x="795527" y="1947672"/>
            <a:ext cx="10745683" cy="326999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虚词是指汉语中一般不能单独成句，意义比较抽象，但能起造句功能的词，包括介词、连词、副词、助词、叹词和拟声词六类。高考对虚词的考查主要涉及介词、连词、副词和助词。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虚词使用判断“四角度”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1.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把握词性，辨析异同</a:t>
            </a:r>
            <a:endParaRPr lang="en-US" sz="2400" b="1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虚词的词性不同，其语法特点和功能就不同，考生只有把握了词性，才能做到准确使用。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200747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例1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教育方式的创新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（固然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诚然）重要，但更须警惕为创新而创新的偏执做法。</a:t>
            </a:r>
            <a:endParaRPr lang="en-US" sz="2400" dirty="0"/>
          </a:p>
        </p:txBody>
      </p:sp>
      <p:sp>
        <p:nvSpPr>
          <p:cNvPr id="3" name="Q_5_AN.15_1"/>
          <p:cNvSpPr/>
          <p:nvPr/>
        </p:nvSpPr>
        <p:spPr>
          <a:xfrm>
            <a:off x="3902351" y="1192509"/>
            <a:ext cx="70326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固然</a:t>
            </a:r>
            <a:endParaRPr lang="en-US" sz="100" dirty="0"/>
          </a:p>
        </p:txBody>
      </p:sp>
      <p:sp>
        <p:nvSpPr>
          <p:cNvPr id="4" name="Q_5_AS.16_1"/>
          <p:cNvSpPr/>
          <p:nvPr/>
        </p:nvSpPr>
        <p:spPr>
          <a:xfrm>
            <a:off x="795528" y="2343747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解析]“固然”能做连词，引起下文转折，而“诚然”不能。根据语境，上下句之间有转折的逻辑关系，应用“固然”。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"/>
          <p:cNvSpPr/>
          <p:nvPr/>
        </p:nvSpPr>
        <p:spPr>
          <a:xfrm>
            <a:off x="2249424" y="557784"/>
            <a:ext cx="7095744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3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第2课</a:t>
            </a:r>
            <a:r>
              <a:rPr lang="en-US" sz="3600" b="1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3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正确使用实词、虚词</a:t>
            </a:r>
            <a:endParaRPr lang="en-US" sz="3600" dirty="0"/>
          </a:p>
        </p:txBody>
      </p:sp>
      <p:pic>
        <p:nvPicPr>
          <p:cNvPr id="23" name="C_2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312" y="3064402"/>
            <a:ext cx="411480" cy="411480"/>
          </a:xfrm>
          <a:prstGeom prst="rect">
            <a:avLst/>
          </a:prstGeom>
        </p:spPr>
      </p:pic>
      <p:sp>
        <p:nvSpPr>
          <p:cNvPr id="24" name="C_2"/>
          <p:cNvSpPr/>
          <p:nvPr/>
        </p:nvSpPr>
        <p:spPr>
          <a:xfrm>
            <a:off x="3639312" y="3064402"/>
            <a:ext cx="411480" cy="4114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1</a:t>
            </a:r>
            <a:endParaRPr lang="en-US" sz="2400" dirty="0"/>
          </a:p>
        </p:txBody>
      </p:sp>
      <p:sp>
        <p:nvSpPr>
          <p:cNvPr id="25" name="C_2">
            <a:hlinkClick r:id="rId4" action="ppaction://hlinksldjump"/>
          </p:cNvPr>
          <p:cNvSpPr/>
          <p:nvPr/>
        </p:nvSpPr>
        <p:spPr>
          <a:xfrm>
            <a:off x="4215384" y="3046114"/>
            <a:ext cx="7973568" cy="45720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>
              <a:lnSpc>
                <a:spcPct val="120000"/>
              </a:lnSpc>
            </a:pPr>
            <a:r>
              <a:rPr lang="en-US" altLang="zh-CN" sz="24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指点迷津</a:t>
            </a:r>
            <a:endParaRPr lang="en-US" altLang="zh-CN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</p:txBody>
      </p:sp>
      <p:pic>
        <p:nvPicPr>
          <p:cNvPr id="26" name="C_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3592" y="3567322"/>
            <a:ext cx="8604504" cy="91440"/>
          </a:xfrm>
          <a:prstGeom prst="rect">
            <a:avLst/>
          </a:prstGeom>
        </p:spPr>
      </p:pic>
      <p:pic>
        <p:nvPicPr>
          <p:cNvPr id="27" name="C_2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312" y="3859930"/>
            <a:ext cx="411480" cy="411480"/>
          </a:xfrm>
          <a:prstGeom prst="rect">
            <a:avLst/>
          </a:prstGeom>
        </p:spPr>
      </p:pic>
      <p:sp>
        <p:nvSpPr>
          <p:cNvPr id="28" name="C_2"/>
          <p:cNvSpPr/>
          <p:nvPr/>
        </p:nvSpPr>
        <p:spPr>
          <a:xfrm>
            <a:off x="3639312" y="3859930"/>
            <a:ext cx="411480" cy="4114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2</a:t>
            </a:r>
            <a:endParaRPr lang="en-US" sz="2400" dirty="0"/>
          </a:p>
        </p:txBody>
      </p:sp>
      <p:sp>
        <p:nvSpPr>
          <p:cNvPr id="29" name="C_2">
            <a:hlinkClick r:id="rId6" action="ppaction://hlinksldjump"/>
          </p:cNvPr>
          <p:cNvSpPr/>
          <p:nvPr/>
        </p:nvSpPr>
        <p:spPr>
          <a:xfrm>
            <a:off x="4215384" y="3832498"/>
            <a:ext cx="7973568" cy="45720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>
              <a:lnSpc>
                <a:spcPct val="120000"/>
              </a:lnSpc>
            </a:pPr>
            <a:r>
              <a:rPr lang="en-US" altLang="zh-CN" sz="24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对点精练</a:t>
            </a:r>
            <a:endParaRPr lang="en-US" altLang="zh-CN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</p:txBody>
      </p:sp>
      <p:pic>
        <p:nvPicPr>
          <p:cNvPr id="30" name="C_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3592" y="4353706"/>
            <a:ext cx="8604504" cy="9144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124712"/>
            <a:ext cx="10607040" cy="18008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2.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摆正位置，对应搭配</a:t>
            </a:r>
            <a:endParaRPr lang="en-US" sz="2400" b="1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虚词的位置必须根据句子的语法需要和虚词自身的表意特点来确定，而不能错位。有些虚词需要与实词或者其他虚词搭配使用，在搭配过程中，一定要注意搭配的对应。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7" y="1208985"/>
            <a:ext cx="10688019" cy="932853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例2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如果没有优良的花卉品种、先进的栽培技术、专业规模和品牌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，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（即使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虽然）有再好的气候和再廉价的劳动力，也无法带来产业的快速发展。</a:t>
            </a:r>
            <a:endParaRPr lang="en-US" sz="2400" dirty="0"/>
          </a:p>
        </p:txBody>
      </p:sp>
      <p:sp>
        <p:nvSpPr>
          <p:cNvPr id="3" name="Q_5_AN.17_1"/>
          <p:cNvSpPr/>
          <p:nvPr/>
        </p:nvSpPr>
        <p:spPr>
          <a:xfrm>
            <a:off x="10294913" y="1192509"/>
            <a:ext cx="70326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即使</a:t>
            </a:r>
            <a:endParaRPr lang="en-US" sz="100" dirty="0"/>
          </a:p>
        </p:txBody>
      </p:sp>
      <p:sp>
        <p:nvSpPr>
          <p:cNvPr id="4" name="Q_5_AS.18_1"/>
          <p:cNvSpPr/>
          <p:nvPr/>
        </p:nvSpPr>
        <p:spPr>
          <a:xfrm>
            <a:off x="795528" y="2351985"/>
            <a:ext cx="10688018" cy="17246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解析]“即使”表示假设的让步，其所表示的条件，可以是尚未实现的事情，也可以是与既成事实相反的事情，与下句的“也”属固定搭配。“虽然”往往与“可是、但是”等连用，表示承认甲事为事实，但乙事并不因为甲事而不成立。此处应用“即使”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297706"/>
            <a:ext cx="10803348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关联词语有固定的位置，有的只能用于前一分句，有的只能用于后一分句，如：由于、却、然而、至于、以致。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192509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例3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我把报考师范类院校作为既定方针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，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（由于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至于）将哪所学校放在第一志愿，还没做最后决定。</a:t>
            </a:r>
            <a:endParaRPr lang="en-US" sz="2400" dirty="0"/>
          </a:p>
        </p:txBody>
      </p:sp>
      <p:sp>
        <p:nvSpPr>
          <p:cNvPr id="3" name="Q_5_AN.19_1"/>
          <p:cNvSpPr/>
          <p:nvPr/>
        </p:nvSpPr>
        <p:spPr>
          <a:xfrm>
            <a:off x="6662027" y="1184271"/>
            <a:ext cx="70326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至于</a:t>
            </a:r>
            <a:endParaRPr lang="en-US" sz="100" dirty="0"/>
          </a:p>
        </p:txBody>
      </p:sp>
      <p:sp>
        <p:nvSpPr>
          <p:cNvPr id="4" name="Q_5_AS.20_1"/>
          <p:cNvSpPr/>
          <p:nvPr/>
        </p:nvSpPr>
        <p:spPr>
          <a:xfrm>
            <a:off x="795528" y="2335508"/>
            <a:ext cx="10607040" cy="1099669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[解析]“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至于”表示另提一事，用在后一分句开头，应该放在“将哪所”前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。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“由于”只能用于前一分句。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124712"/>
            <a:ext cx="10607040" cy="18008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3.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辨明关系，有机衔接</a:t>
            </a:r>
            <a:endParaRPr lang="en-US" sz="2400" b="1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为了表明或强化词语之间、短语之间、句子之间的关系，常常需要使用虚词，在使用之前，考生首先必须辨明关系，否则，就会出现关系混淆、关系颠倒、强加关系等错误。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060704"/>
            <a:ext cx="10607040" cy="1285748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例4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最近热播综艺《你怎么这么好看》在网上引起不小的争议，节目的内容就是对普通人进行美妆改造，每个被改造的对象都是年轻单身女性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（和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或）辛勤劳动的职场妈妈。</a:t>
            </a:r>
            <a:endParaRPr lang="en-US" sz="2400" dirty="0"/>
          </a:p>
        </p:txBody>
      </p:sp>
      <p:sp>
        <p:nvSpPr>
          <p:cNvPr id="3" name="Q_5_AN.21_1"/>
          <p:cNvSpPr/>
          <p:nvPr/>
        </p:nvSpPr>
        <p:spPr>
          <a:xfrm>
            <a:off x="9634728" y="1499616"/>
            <a:ext cx="39846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或</a:t>
            </a:r>
            <a:endParaRPr lang="en-US" sz="100" dirty="0"/>
          </a:p>
        </p:txBody>
      </p:sp>
      <p:sp>
        <p:nvSpPr>
          <p:cNvPr id="4" name="Q_5_AS.22_1"/>
          <p:cNvSpPr/>
          <p:nvPr/>
        </p:nvSpPr>
        <p:spPr>
          <a:xfrm>
            <a:off x="795528" y="2569464"/>
            <a:ext cx="10607040" cy="1285748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解析]“和”指二者同时出现；“或”指二者中只能出现一种。句中“年轻单身女性”“辛勤劳动的职场妈妈”两种条件不可能同时具备，所以不能使用表并列关系的“和”，只能用表选择关系的“或”。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198853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虚词作为语意连接的纽带，必须准确地显现出句意之间的逻辑联系，以做到有机衔接，而不能与语意逻辑相悖。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_BD.23_1"/>
          <p:cNvSpPr/>
          <p:nvPr/>
        </p:nvSpPr>
        <p:spPr>
          <a:xfrm>
            <a:off x="795528" y="1124713"/>
            <a:ext cx="10607040" cy="1872869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例5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下面这句话中虚词使用有误，请对其加以修改。</a:t>
            </a:r>
            <a:endParaRPr lang="en-US" sz="2400" dirty="0"/>
          </a:p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因为作者没有很好地把握主题，单凭主观想象加入了许多不必要的情节和人物，反而大大削弱了作品的思想性和艺术性。</a:t>
            </a:r>
            <a:endParaRPr lang="en-US" sz="2400" dirty="0"/>
          </a:p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答：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</a:t>
            </a:r>
            <a:endParaRPr lang="en-US" sz="2400" dirty="0"/>
          </a:p>
        </p:txBody>
      </p:sp>
      <p:sp>
        <p:nvSpPr>
          <p:cNvPr id="3" name="Q_5_AN.24_1"/>
          <p:cNvSpPr/>
          <p:nvPr/>
        </p:nvSpPr>
        <p:spPr>
          <a:xfrm>
            <a:off x="1709928" y="2593849"/>
            <a:ext cx="222726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删去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“反而”。</a:t>
            </a:r>
            <a:endParaRPr lang="en-US" sz="100" dirty="0"/>
          </a:p>
        </p:txBody>
      </p:sp>
      <p:sp>
        <p:nvSpPr>
          <p:cNvPr id="4" name="Q_5_AS.25_1"/>
          <p:cNvSpPr/>
          <p:nvPr/>
        </p:nvSpPr>
        <p:spPr>
          <a:xfrm>
            <a:off x="795528" y="3520439"/>
            <a:ext cx="10607040" cy="1504641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[解析]句中“没有很好地把握……，单凭……”</a:t>
            </a: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导致的必然结果是“大大削</a:t>
            </a:r>
            <a:endParaRPr 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弱……”，前后语意之间的逻辑关系应该是“顺承”，用了“反而”就变成了“反承”，应删去。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240042"/>
            <a:ext cx="10704494" cy="1898574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4.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避免重复，谨防脱漏</a:t>
            </a:r>
            <a:endParaRPr lang="en-US" sz="2400" b="1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虚词的使用应切合语境的需求。如果滥用，往往会造成语意的累赘、重复，甚至破坏句子的结构；如果脱漏，会直接导致成分的残缺，甚至影响语意的表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达。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060705"/>
            <a:ext cx="10607040" cy="403733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例6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请修改下列句子中虚词使用的不当之处。</a:t>
            </a:r>
            <a:endParaRPr lang="en-US" sz="2400" dirty="0"/>
          </a:p>
        </p:txBody>
      </p:sp>
      <p:sp>
        <p:nvSpPr>
          <p:cNvPr id="3" name="Q_6"/>
          <p:cNvSpPr/>
          <p:nvPr/>
        </p:nvSpPr>
        <p:spPr>
          <a:xfrm>
            <a:off x="795528" y="1600200"/>
            <a:ext cx="10607040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①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消费者权益保护法深受广大消费者所欢迎，因为它强化了人们的自我保护意识，使消费者的权益得到最大限度的保护。</a:t>
            </a:r>
            <a:endParaRPr lang="en-US" sz="2400" dirty="0"/>
          </a:p>
        </p:txBody>
      </p:sp>
      <p:sp>
        <p:nvSpPr>
          <p:cNvPr id="4" name="Q_6_AN.26_1"/>
          <p:cNvSpPr/>
          <p:nvPr/>
        </p:nvSpPr>
        <p:spPr>
          <a:xfrm>
            <a:off x="795528" y="2612020"/>
            <a:ext cx="10607040" cy="407924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[答案]删掉“所”字。</a:t>
            </a:r>
            <a:endParaRPr lang="en-US" sz="100" dirty="0"/>
          </a:p>
        </p:txBody>
      </p:sp>
      <p:sp>
        <p:nvSpPr>
          <p:cNvPr id="5" name="Q_6_BD.27_1"/>
          <p:cNvSpPr/>
          <p:nvPr/>
        </p:nvSpPr>
        <p:spPr>
          <a:xfrm>
            <a:off x="795528" y="3291841"/>
            <a:ext cx="10607040" cy="1357757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②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科学工作者需要有开阔的心胸，就是和自己学术观点不一样的同行也应坦诚相待，精诚合作。</a:t>
            </a:r>
            <a:endParaRPr lang="en-US" sz="2400" dirty="0"/>
          </a:p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答：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________________________________</a:t>
            </a:r>
            <a:endParaRPr lang="en-US" sz="2400" dirty="0"/>
          </a:p>
        </p:txBody>
      </p:sp>
      <p:sp>
        <p:nvSpPr>
          <p:cNvPr id="6" name="Q_6_AN.28_1"/>
          <p:cNvSpPr/>
          <p:nvPr/>
        </p:nvSpPr>
        <p:spPr>
          <a:xfrm>
            <a:off x="1709928" y="4245865"/>
            <a:ext cx="436086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在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“自己”前加一个“与”字。</a:t>
            </a:r>
            <a:endParaRPr lang="en-US" sz="100" dirty="0"/>
          </a:p>
        </p:txBody>
      </p:sp>
      <p:sp>
        <p:nvSpPr>
          <p:cNvPr id="7" name="Q_5_AS.29_1"/>
          <p:cNvSpPr/>
          <p:nvPr/>
        </p:nvSpPr>
        <p:spPr>
          <a:xfrm>
            <a:off x="795528" y="5194204"/>
            <a:ext cx="10607040" cy="1357757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[解析]①</a:t>
            </a:r>
            <a:r>
              <a:rPr 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句中“受……欢迎”是一个完整的表意结构，再用“所”就显得累赘。</a:t>
            </a:r>
            <a:endParaRPr lang="en-US" sz="1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②</a:t>
            </a:r>
            <a:r>
              <a:rPr 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句中“自己”前漏一介词“与”，造成语意不连贯。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"/>
          <p:cNvSpPr/>
          <p:nvPr/>
        </p:nvSpPr>
        <p:spPr>
          <a:xfrm>
            <a:off x="0" y="1371600"/>
            <a:ext cx="12188952" cy="411480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指点迷津</a:t>
            </a:r>
            <a:endParaRPr lang="en-US" sz="4000" dirty="0"/>
          </a:p>
        </p:txBody>
      </p:sp>
    </p:spTree>
  </p:cSld>
  <p:clrMapOvr>
    <a:masterClrMapping/>
  </p:clrMapOvr>
  <p:transition>
    <p:split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"/>
          <p:cNvSpPr/>
          <p:nvPr/>
        </p:nvSpPr>
        <p:spPr>
          <a:xfrm>
            <a:off x="0" y="1371600"/>
            <a:ext cx="12188952" cy="411480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>
              <a:lnSpc>
                <a:spcPct val="120000"/>
              </a:lnSpc>
            </a:pPr>
            <a:r>
              <a:rPr lang="en-US" sz="40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对点精练</a:t>
            </a:r>
            <a:endParaRPr lang="en-US" sz="4000" dirty="0"/>
          </a:p>
        </p:txBody>
      </p:sp>
    </p:spTree>
  </p:cSld>
  <p:clrMapOvr>
    <a:masterClrMapping/>
  </p:clrMapOvr>
  <p:transition>
    <p:split dir="in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4_BD.30_1"/>
          <p:cNvSpPr/>
          <p:nvPr/>
        </p:nvSpPr>
        <p:spPr>
          <a:xfrm>
            <a:off x="795528" y="1124713"/>
            <a:ext cx="10688018" cy="3704717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1.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（正确使用实词）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下列填入文段中横线处的词语，正确的一项是(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)。</a:t>
            </a:r>
            <a:endParaRPr lang="en-US" sz="2400" dirty="0"/>
          </a:p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传说的生长，就同滚雪球一样，越滚越大；最初只有一个简单的故事做个中心的“母题”，你添一枝，他添一叶，便像个样子了。后来经过众口的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，经过平话家的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，经过戏曲家的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结构，经过小说家的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，这个故事便一天一天地改变面目：内容更丰富了，情节更精细圆满了，曲折更多了，人物更有生气了。</a:t>
            </a:r>
            <a:endParaRPr lang="en-US" sz="2400" dirty="0"/>
          </a:p>
          <a:p>
            <a:pPr marL="0" algn="l">
              <a:lnSpc>
                <a:spcPct val="120000"/>
              </a:lnSpc>
              <a:spcAft>
                <a:spcPts val="600"/>
              </a:spcAft>
              <a:tabLst>
                <a:tab pos="5302250" algn="l"/>
              </a:tabLs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A.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传说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敷衍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剪裁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修饰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B.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宣扬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扮演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推敲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润色</a:t>
            </a:r>
            <a:endParaRPr lang="en-US" sz="2400" dirty="0"/>
          </a:p>
          <a:p>
            <a:pPr marL="0" algn="l">
              <a:lnSpc>
                <a:spcPct val="120000"/>
              </a:lnSpc>
              <a:spcAft>
                <a:spcPts val="600"/>
              </a:spcAft>
              <a:tabLst>
                <a:tab pos="5302250" algn="l"/>
              </a:tabLs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C.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阐发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排演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增删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归纳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D.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传播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演义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虚拟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节制</a:t>
            </a:r>
            <a:endParaRPr lang="en-US" sz="2400" dirty="0"/>
          </a:p>
        </p:txBody>
      </p:sp>
      <p:sp>
        <p:nvSpPr>
          <p:cNvPr id="3" name="Q_4_AN.31_1"/>
          <p:cNvSpPr/>
          <p:nvPr/>
        </p:nvSpPr>
        <p:spPr>
          <a:xfrm>
            <a:off x="10141141" y="1124713"/>
            <a:ext cx="307975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A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4_AS.32_1"/>
          <p:cNvSpPr/>
          <p:nvPr/>
        </p:nvSpPr>
        <p:spPr>
          <a:xfrm>
            <a:off x="795528" y="1124712"/>
            <a:ext cx="10607040" cy="304139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解析]“传说”有辗转述说之义，能符合“众口”传述的意思。第一处应填“传说”，可确定A正确。再看“平话家”意近于说书人。“敷衍”有叙述并发挥之义。指说书人把简单的梗概编成精彩的篇幅较长的故事。这样第二处应填“敷衍”。“剪裁”比喻做文章时对材料的取舍安排，根据语境“经过戏曲家的……结构”，第三处应填“剪裁”。“修饰”有修改润饰，使语言文字明确生动之义，符合语境中“小说家”修改润色的意思，且根据后面文字，可确定第四处应填“修饰”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4_BD.33_1"/>
          <p:cNvSpPr/>
          <p:nvPr/>
        </p:nvSpPr>
        <p:spPr>
          <a:xfrm>
            <a:off x="795528" y="1124712"/>
            <a:ext cx="10607040" cy="3552317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2.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（正确使用虚词）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填入下面文段空白处的词语，最恰当的一组是(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)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。</a:t>
            </a:r>
            <a:endParaRPr lang="en-US" sz="2400" dirty="0"/>
          </a:p>
          <a:p>
            <a:pPr marL="0" algn="l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寒门多出贤，并非说只要是出身“寒门”，就可自然而然地为“贤”了。贤，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①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要有“德”，能替别人着想，勇为天下谋利，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②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要有“才”，有本事，能成事。这就离不开学习。有言道：人不吃饭，饥；人不学习，愚。生活就是这样，唯有好学，才近智；唯有知学，才给力。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③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努力用知识武装自己，不断增进自己的道德修为，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④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离“贤”更近一步。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⑤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有了比常人更多的付出、更强的求知欲、更开阔的思维、更远大的志向，无论出身多么贫苦，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u="sng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⑥</a:t>
            </a:r>
            <a:r>
              <a:rPr lang="en-US" sz="2400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将成就一番不凡的事业。</a:t>
            </a:r>
            <a:endParaRPr lang="en-US" sz="2400" dirty="0"/>
          </a:p>
        </p:txBody>
      </p:sp>
      <p:graphicFrame>
        <p:nvGraphicFramePr>
          <p:cNvPr id="36" name="Q_4_BD.33_2"/>
          <p:cNvGraphicFramePr>
            <a:graphicFrameLocks noGrp="1"/>
          </p:cNvGraphicFramePr>
          <p:nvPr/>
        </p:nvGraphicFramePr>
        <p:xfrm>
          <a:off x="795528" y="4400983"/>
          <a:ext cx="10607040" cy="205740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①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②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③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④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⑤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⑥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A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不仅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也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只要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就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无论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/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B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不但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还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只要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/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如果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也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C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不仅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而且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只有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才能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/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都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D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/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也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如果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就能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如果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0"/>
                        </a:rPr>
                        <a:t>就</a:t>
                      </a:r>
                      <a:endParaRPr lang="en-US" sz="1200" dirty="0"/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Q_4_AN.34_1"/>
          <p:cNvSpPr/>
          <p:nvPr/>
        </p:nvSpPr>
        <p:spPr>
          <a:xfrm>
            <a:off x="10141141" y="1091760"/>
            <a:ext cx="29686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C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4_AS.35_1"/>
          <p:cNvSpPr/>
          <p:nvPr/>
        </p:nvSpPr>
        <p:spPr>
          <a:xfrm>
            <a:off x="795528" y="1124712"/>
            <a:ext cx="10607040" cy="17246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</a:t>
            </a: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解析]全段的意思是通过学习培养“德”“才”，在肯定“德”的同时，要突出“才”，因此①与②应是递进关系，并且“不仅……也……”不能搭配；另外，③④是必要条件关系，而不是充分条件关系。故可排除A、B两项。“无论……就……”不能搭配，故可排除D项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"/>
          <p:cNvSpPr/>
          <p:nvPr/>
        </p:nvSpPr>
        <p:spPr>
          <a:xfrm>
            <a:off x="795528" y="1133856"/>
            <a:ext cx="10607040" cy="885952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>
              <a:lnSpc>
                <a:spcPct val="120000"/>
              </a:lnSpc>
            </a:pPr>
            <a:r>
              <a:rPr lang="en-US" sz="32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考点1</a:t>
            </a:r>
            <a:r>
              <a:rPr lang="en-US" sz="3200" b="1" dirty="0">
                <a:solidFill>
                  <a:srgbClr val="2255EE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3200" b="1" dirty="0">
                <a:solidFill>
                  <a:srgbClr val="2255E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正确使用实词</a:t>
            </a:r>
            <a:endParaRPr lang="en-US" sz="3200" dirty="0"/>
          </a:p>
        </p:txBody>
      </p:sp>
      <p:sp>
        <p:nvSpPr>
          <p:cNvPr id="3" name="P_5_BD"/>
          <p:cNvSpPr/>
          <p:nvPr/>
        </p:nvSpPr>
        <p:spPr>
          <a:xfrm>
            <a:off x="795528" y="1947672"/>
            <a:ext cx="10607040" cy="18770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实词是有实在意义的词，可以独立充当句子成分，一般可以用来单独回答问题。每一个实词都可以详细解说其词义。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实词使用辨析“三角度”</a:t>
            </a:r>
            <a:endParaRPr lang="en-US" sz="2400" b="1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1.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从意义方面辨析</a:t>
            </a:r>
            <a:endParaRPr lang="en-US" sz="2400" b="1" dirty="0"/>
          </a:p>
        </p:txBody>
      </p:sp>
      <p:sp>
        <p:nvSpPr>
          <p:cNvPr id="4" name="P_5_BD"/>
          <p:cNvSpPr/>
          <p:nvPr/>
        </p:nvSpPr>
        <p:spPr>
          <a:xfrm>
            <a:off x="795528" y="3915348"/>
            <a:ext cx="10607040" cy="2678684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（1）辨明范围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有很多近义词适用范围的大小是不同的，只有准确把握词语的适用范围，才能正确地辨别并使用。如“事件”和“事情”都表示人类生活中的活动和社会现象，但“事件”限于指历史上或社会上发生的不平常的大事情，适用的范围小；“事情”可指人类生活中的一切活动和所遇到的一切社会现象，适用的范围广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7" y="1060704"/>
            <a:ext cx="10712731" cy="1285748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例1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在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（边疆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边境）禁区整片范围内，如果没有政府颁发的通行证，任何人不得在这里活动，通行证有效期1天至2年不等，取决于进入该禁区的人士的目的。</a:t>
            </a:r>
            <a:endParaRPr lang="en-US" sz="2400" dirty="0"/>
          </a:p>
        </p:txBody>
      </p:sp>
      <p:sp>
        <p:nvSpPr>
          <p:cNvPr id="3" name="Q_5_AN.1_1"/>
          <p:cNvSpPr/>
          <p:nvPr/>
        </p:nvSpPr>
        <p:spPr>
          <a:xfrm>
            <a:off x="2040601" y="1052466"/>
            <a:ext cx="69691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边境</a:t>
            </a:r>
            <a:endParaRPr lang="en-US" sz="100" dirty="0"/>
          </a:p>
        </p:txBody>
      </p:sp>
      <p:sp>
        <p:nvSpPr>
          <p:cNvPr id="4" name="Q_5_AS.2_1"/>
          <p:cNvSpPr/>
          <p:nvPr/>
        </p:nvSpPr>
        <p:spPr>
          <a:xfrm>
            <a:off x="795527" y="2783647"/>
            <a:ext cx="10607040" cy="1285748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[解析]“边疆”和“边境”，前者指靠近国界的领土，范围较大；而后者指靠近边界的地方，所指范围较小。如果不注意它们的使用范围和搭配习惯，就会用错。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124712"/>
            <a:ext cx="10416169" cy="3348434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（2）把握轻重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词义轻重不同，用法也不同。一组词，意义基本相同，但有的适用于重</a:t>
            </a:r>
            <a:endParaRPr 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要的、较大的事物，有的适用于一般的事物；有的表示程度深、性质重，有的表示程度浅、性质轻。如“妨碍”和“妨害”。“妨碍”指使事情不能顺利进行，词义较轻。如：这么晚了还放录音机，会妨碍别人休息。“妨害”指有害于，使人或事物受到损害，词义较重。如：在瓜果蔬菜上喷洒农药，会直接妨害人们的健康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060703"/>
            <a:ext cx="10607040" cy="1946107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例2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欧盟委员会负责环境事务的委员亚内兹·波托奇尼克近日在接受专访时表</a:t>
            </a:r>
            <a:endParaRPr lang="en-US" sz="2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0"/>
            </a:endParaRPr>
          </a:p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示，欧洲许多政策正朝着循环经济的方向努力。在全球环境与气候合作中，中国是值得欧盟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（信任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信赖）的实力伙伴，中欧应携手致力于全球可持续发展。</a:t>
            </a:r>
            <a:endParaRPr lang="en-US" sz="2400" dirty="0"/>
          </a:p>
        </p:txBody>
      </p:sp>
      <p:sp>
        <p:nvSpPr>
          <p:cNvPr id="3" name="Q_5_AN.3_1"/>
          <p:cNvSpPr/>
          <p:nvPr/>
        </p:nvSpPr>
        <p:spPr>
          <a:xfrm>
            <a:off x="2871463" y="1992566"/>
            <a:ext cx="69691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信赖</a:t>
            </a:r>
            <a:endParaRPr lang="en-US" sz="100" dirty="0"/>
          </a:p>
        </p:txBody>
      </p:sp>
      <p:sp>
        <p:nvSpPr>
          <p:cNvPr id="4" name="Q_5_AS.4_1"/>
          <p:cNvSpPr/>
          <p:nvPr/>
        </p:nvSpPr>
        <p:spPr>
          <a:xfrm>
            <a:off x="795528" y="3239770"/>
            <a:ext cx="10531499" cy="846836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[解析]“信任”指相信而敢于托付。“信赖”指信任并依靠，词义比“信任”重。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5_BD"/>
          <p:cNvSpPr/>
          <p:nvPr/>
        </p:nvSpPr>
        <p:spPr>
          <a:xfrm>
            <a:off x="795528" y="1124713"/>
            <a:ext cx="10607040" cy="403733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2.</a:t>
            </a:r>
            <a:r>
              <a:rPr 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从用法方面辨析</a:t>
            </a:r>
            <a:endParaRPr lang="en-US" sz="2400" b="1" dirty="0"/>
          </a:p>
        </p:txBody>
      </p:sp>
      <p:sp>
        <p:nvSpPr>
          <p:cNvPr id="3" name="P_5_BD"/>
          <p:cNvSpPr/>
          <p:nvPr/>
        </p:nvSpPr>
        <p:spPr>
          <a:xfrm>
            <a:off x="795528" y="1792224"/>
            <a:ext cx="10607040" cy="1361948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（1）分清对象</a:t>
            </a:r>
            <a:endParaRPr lang="en-US" sz="2400" dirty="0"/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有些近义词有特定的使用对象，有的对人，有的对事，有的对物。分清所指对象，可以直接区分词语的细微差异。</a:t>
            </a:r>
            <a:endParaRPr lang="en-US" sz="2400" dirty="0"/>
          </a:p>
        </p:txBody>
      </p:sp>
    </p:spTree>
  </p:cSld>
  <p:clrMapOvr>
    <a:masterClrMapping/>
  </p:clrMapOvr>
  <p:transition>
    <p:split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_5"/>
          <p:cNvSpPr/>
          <p:nvPr/>
        </p:nvSpPr>
        <p:spPr>
          <a:xfrm>
            <a:off x="795528" y="1217222"/>
            <a:ext cx="10607040" cy="669242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例3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经反复研究，校方决定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（启用</a:t>
            </a: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起用）本校精通业务的退休教师。</a:t>
            </a:r>
            <a:endParaRPr lang="en-US" sz="2400" dirty="0"/>
          </a:p>
        </p:txBody>
      </p:sp>
      <p:sp>
        <p:nvSpPr>
          <p:cNvPr id="3" name="Q_5_AN.5_1"/>
          <p:cNvSpPr/>
          <p:nvPr/>
        </p:nvSpPr>
        <p:spPr>
          <a:xfrm>
            <a:off x="4792039" y="1192508"/>
            <a:ext cx="696913" cy="40792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ct val="120000"/>
              </a:lnSpc>
            </a:pPr>
            <a:r>
              <a:rPr lang="en-US" sz="2400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起用</a:t>
            </a:r>
            <a:endParaRPr lang="en-US" sz="100" dirty="0"/>
          </a:p>
        </p:txBody>
      </p:sp>
      <p:sp>
        <p:nvSpPr>
          <p:cNvPr id="4" name="Q_5_AS.6_1"/>
          <p:cNvSpPr/>
          <p:nvPr/>
        </p:nvSpPr>
        <p:spPr>
          <a:xfrm>
            <a:off x="795528" y="2349596"/>
            <a:ext cx="10712731" cy="10773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[解析]“启用”指开始使用，对象是物。“起用”指重新任用已退职或免职的官员，也指提拔使用，对象是人。句中对象是“退休教师”，所以应选“起用”。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1272</Words>
  <Application>Microsoft Office PowerPoint</Application>
  <PresentationFormat>自定义</PresentationFormat>
  <Paragraphs>172</Paragraphs>
  <Slides>34</Slides>
  <Notes>34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0" baseType="lpstr">
      <vt:lpstr>等线</vt:lpstr>
      <vt:lpstr>宋体</vt:lpstr>
      <vt:lpstr>微软雅黑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启明合心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启明合心</dc:creator>
  <cp:lastModifiedBy>群 振</cp:lastModifiedBy>
  <cp:revision>5</cp:revision>
  <dcterms:created xsi:type="dcterms:W3CDTF">2021-01-28T09:50:00Z</dcterms:created>
  <dcterms:modified xsi:type="dcterms:W3CDTF">2023-11-09T22:56:23Z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