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5"/>
  </p:notesMasterIdLst>
  <p:sldIdLst>
    <p:sldId id="257" r:id="rId4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8" r:id="rId33"/>
    <p:sldId id="286" r:id="rId34"/>
    <p:sldId id="299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12192000" cy="6858000"/>
  <p:notesSz cx="6858000" cy="914400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0" Type="http://schemas.openxmlformats.org/officeDocument/2006/relationships/tags" Target="tags/tag75.xml"/><Relationship Id="rId5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sterShapeName?linknodeid="/>
          <p:cNvSpPr/>
          <p:nvPr userDrawn="1"/>
        </p:nvSpPr>
        <p:spPr>
          <a:xfrm>
            <a:off x="850392" y="3858768"/>
            <a:ext cx="379476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algn="ctr"/>
            <a:r>
              <a:rPr 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高考第一轮复习</a:t>
            </a:r>
            <a:endParaRPr lang="en-US" sz="36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chinese#pid=61cee0cd2f6b727a3c817f68#tid=61d6a50223790e08a39c6a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sterShapeName?linknodeid="/>
          <p:cNvSpPr/>
          <p:nvPr userDrawn="1"/>
        </p:nvSpPr>
        <p:spPr>
          <a:xfrm>
            <a:off x="850392" y="3858768"/>
            <a:ext cx="3794760" cy="640080"/>
          </a:xfrm>
          <a:prstGeom prst="rect">
            <a:avLst/>
          </a:prstGeom>
          <a:noFill/>
        </p:spPr>
        <p:txBody>
          <a:bodyPr wrap="square" lIns="0" tIns="0" rIns="0" bIns="0" rtlCol="0" anchor="ctr"/>
          <a:p>
            <a:pPr algn="ctr"/>
            <a:r>
              <a:rPr lang="en-US" sz="36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高考第一轮复习</a:t>
            </a:r>
            <a:endParaRPr lang="en-US" sz="36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888" y="164592"/>
            <a:ext cx="1325880" cy="429768"/>
          </a:xfrm>
          <a:prstGeom prst="rect">
            <a:avLst/>
          </a:prstGeom>
        </p:spPr>
      </p:pic>
      <p:sp>
        <p:nvSpPr>
          <p:cNvPr id="4" name="MasterShapeName?linknodeid=back_to_first_catalog">
            <a:hlinkClick r:id="" action="ppaction://noaction"/>
          </p:cNvPr>
          <p:cNvSpPr/>
          <p:nvPr/>
        </p:nvSpPr>
        <p:spPr>
          <a:xfrm>
            <a:off x="10835640" y="182880"/>
            <a:ext cx="713232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2255E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目录</a:t>
            </a:r>
            <a:endParaRPr lang="en-US" sz="2000" dirty="0"/>
          </a:p>
        </p:txBody>
      </p:sp>
      <p:pic>
        <p:nvPicPr>
          <p:cNvPr id="5" name="MasterShapeName?linknodeid=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8560" y="6080760"/>
            <a:ext cx="521208" cy="521208"/>
          </a:xfrm>
          <a:prstGeom prst="rect">
            <a:avLst/>
          </a:prstGeom>
        </p:spPr>
      </p:pic>
      <p:sp>
        <p:nvSpPr>
          <p:cNvPr id="6" name="MasterShapeName?linknodeid="/>
          <p:cNvSpPr/>
          <p:nvPr/>
        </p:nvSpPr>
        <p:spPr>
          <a:xfrm>
            <a:off x="11375136" y="6144768"/>
            <a:ext cx="493776" cy="4023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fld id="{70C90A28-778A-4587-8B40-C2A3785DFDBB}" type="slidenum">
              <a:rPr lang="en-US" sz="2000" b="1" smtClean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</a:fld>
            <a:endParaRPr lang="en-US" sz="20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62.xml"/><Relationship Id="rId20" Type="http://schemas.openxmlformats.org/officeDocument/2006/relationships/tags" Target="../tags/tag6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0.xml"/><Relationship Id="rId18" Type="http://schemas.openxmlformats.org/officeDocument/2006/relationships/tags" Target="../tags/tag59.xml"/><Relationship Id="rId17" Type="http://schemas.openxmlformats.org/officeDocument/2006/relationships/tags" Target="../tags/tag58.xml"/><Relationship Id="rId16" Type="http://schemas.openxmlformats.org/officeDocument/2006/relationships/tags" Target="../tags/tag57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9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13.jpeg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048" y="882001"/>
            <a:ext cx="11423904" cy="43108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ts val="432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五、分析散文思路“三步骤”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pic>
        <p:nvPicPr>
          <p:cNvPr id="263" name="24YWXKAXGKZT3T5.eps" descr="id:2147511246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8380" y="1459865"/>
            <a:ext cx="5669915" cy="500189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048" y="941833"/>
            <a:ext cx="11423904" cy="43108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ts val="432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endParaRPr 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687705" y="941705"/>
            <a:ext cx="10610215" cy="5151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(2020年全国Ⅲ卷)阅读下面的文字,完成后面的题目。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ctr">
              <a:lnSpc>
                <a:spcPct val="19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记忆里的光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ctr">
              <a:lnSpc>
                <a:spcPct val="190000"/>
              </a:lnSpc>
            </a:pPr>
            <a:r>
              <a:rPr lang="en-US" sz="2400" dirty="0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Times New Roman" panose="02020603050405020304" pitchFamily="34" charset="-120"/>
              </a:rPr>
              <a:t>蒋子龙</a:t>
            </a:r>
            <a:endParaRPr lang="en-US" sz="2400" dirty="0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Times New Roman" panose="02020603050405020304" pitchFamily="34" charset="-120"/>
            </a:endParaRPr>
          </a:p>
          <a:p>
            <a:pPr>
              <a:lnSpc>
                <a:spcPct val="19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我八岁才第一次见到火车。1949年初冬,我正式走进学校,在班上算年龄小的。一位见多识广的大同学,炫耀他见过火车的经历,说火车是世界上最神奇、最巨大的怪物,特别是在夜晚,头顶放射着万丈光芒,喘气像打雷,如天神下界,轰轰隆隆,地动山摇,令人胆战心惊。许多同学都萌生了夜晚去看火车的念头。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64" name="例1.eps" descr="id:2147511253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205" y="1318895"/>
            <a:ext cx="542290" cy="25019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141730"/>
            <a:ext cx="11423650" cy="45085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天晚上,真要付诸行动了,却只集合起我和三个大一点的同学。离我们村最近的火车站叫姚官屯,十来里地,当时对我来说,就像天边儿一样远。最恐怖的是要穿过村西一大片浓密的森林,里面长满奇形怪状的参天大树。森林中间还有一片凶恶的坟场,曾经听的所有鬼故事,几乎都发生在那里面,即便大白天我一个人也不敢从里面穿过。进了林子以后我们都不敢出声了,我怕被落下,不得不一路小跑,我跑他们也跑,越跑就越瘆得慌,只觉得每根头发梢都竖了起来。当时天气已经很凉,跑出林子后却浑身都湿透了。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好不容易奔到铁道边上,强烈的兴奋和好奇立刻赶跑了心里的恐惧,我们迫不及待地将耳朵贴在道轨上。大同学说有火车过来会先从道轨上听到。我屏住气听了好半天,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156970"/>
            <a:ext cx="11423650" cy="48164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却什么动静也听不到,甚至连虫子的叫声都没有,四野漆黑而安静。一只耳朵被铁轨冰得太疼了,就换另一只耳朵贴上去,生怕错过火车开过来的讯息。铁轨上终于有了动静,嘎登嘎登……由轻到重,由弱到强,响声越来越大,直到半个脸都感觉到了它的震动,领头的同学一声吆喝,我们都跑到路基下面去等着。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渐渐看到从远处投射过来一股强大的光束,穿透了无边无际的黑暗,向我们扫过来。光束越来越刺眼,轰隆声也越来越震耳,从黑暗中冲出一个通亮的庞然大物,喷吐着白汽,呼啸着逼过来。我赶紧捂紧耳朵睁大双眼,猛然间看到在火车头的上端,就像脑门的部位,挂着一个光芒闪烁的图标:一把镰刀和一个大锤头。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领头的同学却大声说是镰刀斧头。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156970"/>
            <a:ext cx="11423650" cy="49688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且不管它是锤是斧,那把镰刀让我感到亲近,特别地高兴。农村的孩子从会走路就得学着使用镰刀,一把磨得飞快、使着顺手的好镰,那可是宝贝。火车头上还顶着镰刀锤头的图标,让我感到很特别,仿佛这火车跟家乡、跟我有了点关联,或者预示着还会有别的我不懂的事情将要发生……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十年后,我以第一名的成绩入伍,进入海军制图学校,毕业后成为海军制图员,接受的第一批任务就是绘制中国领海图,并由此结识了负责海洋测量的贾队长。贾队长有个破旧的土灰色挎包,缝了又缝,补了又补,唯一醒目的是用红线绣的镰刀锤头图案。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既然已经站在了军旗下,自然也希望有一天能站在镰刀锤头下,我对这个图案有一种特殊的亲近和敬意,于是就想用自己的新挎包跟他换。不料贾队长断然拒绝,他说这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156970"/>
            <a:ext cx="11423650" cy="496887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个挎包对他有特殊的纪念意义,目前还有很重要的用途,绝不能送人。有一次他在测量一个荒岛时遇上了大风暴,在没有淡水没有干粮的情况下硬是坚持了十三天,另外的两个测绘兵却都牺牲了。他用绳子把自己连同图纸资料和测量仪器牢牢地捆在礁石上,接雨水喝,抓住一切被海浪打到身边的活物充饥……后来一位老首长把这个挎包奖给了他。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贾队长答应在我回家探亲的时候可以把挎包借给我,但回队时必须带来一挎包当地的土和菜籽、瓜子或粮食种子。原来他每次出海测量都要带一挎包土和各样的种子,有些岛礁最缺的就是泥土。黄海最外边有个黑熊礁,礁上只驻扎着一个雷达兵,一个气象兵,一个潮汐兵,他们就是用贾队长带去的土和种子养活了一棵西瓜苗,心肝宝贝般地呵护到秋后,果真还结了个小西瓜,三个人却说什么也舍不得吃……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869950"/>
            <a:ext cx="11423650" cy="51746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</a:t>
            </a: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又过了几年,我复员回到工厂干锻工。锻工就是打铁,过去叫“铁匠”。虽然大锤换成了水压机和蒸汽锤,但往产品上打钢号、印序号,还都要靠人来抡大锤。我很快就喜欢上了打铁,越干越有味道,一干就是十年。在锻钢打铁的同时,也锻造了自己,改变了人生,甚至成全了我的文学创作。我成了民间所说的“全科人”:少年时代拿镰刀,青年当兵,中年以后握大锤,对镰刀锤头有了一种说不出的特殊感情。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(有删改)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作者对儿时看火车经历的叙述很有层次感,请结合作品具体分析。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  <a:sym typeface="+mn-ea"/>
              </a:rPr>
              <a:t> 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  <a:sym typeface="+mn-ea"/>
              </a:rPr>
              <a:t>答案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  <a:sym typeface="+mn-ea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  <a:sym typeface="+mn-ea"/>
              </a:rPr>
              <a:t>①萌生念头,大同学对火车的形象描述,让“我”萌生看火车的念头;②付诸行动,夜间穿过坟场、森林以及把耳朵贴在铁轨上,写出“我”看火车时的兴奋与好奇;③抒发感受,火车头上挂着光芒闪烁的镰刀锤头图案,让“我”感到特别,也感到亲切。</a:t>
            </a:r>
            <a:endParaRPr lang="en-US" sz="2400" dirty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5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887730"/>
            <a:ext cx="11423650" cy="40995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4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　　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第一步:审读题干,把握要求。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4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题干要求分析作者叙述儿时看火车经历的层次感,这实际上是要求分析结构思路。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4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第二步:通读全文,梳理结构。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4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先根据题干要求,找到答题区间;再依据叙述顺序、方式和内容概括情节大意,分别从事件、情感等角度来分析层次。文章第1段先写看火车的缘起:在听到同学的炫耀后,“我”兴起了对看火车的期待之情。第2段写去看火车的途中,夜晚的阴森树林带给“我们”的恐惧害怕之情,“我们”为了看火车穿过了林子,克服了恐惧。第3段写“我们”终于到达铁道旁,感到“兴奋和好奇”,并贴在道轨上听火车运行的声音,可谓“未见火车,先闻其声”,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  <a:sym typeface="+mn-ea"/>
              </a:rPr>
              <a:t>火车通过的声音越来越大,“半个脸都感觉到了它的震动”,把“看火车”的期待情绪提到了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pic>
        <p:nvPicPr>
          <p:cNvPr id="265" name="技法演示.EPS" descr="id:2147511260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640" y="961390"/>
            <a:ext cx="1685290" cy="55562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887730"/>
            <a:ext cx="11423650" cy="58115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最高。第4段写看到火车的过程:最先看到的是“一股强大的光束”,以光束和声音渲染火车到来时的震撼与激动的心情,同时又通过“我”“捂紧耳朵睁大双眼”看到的“镰刀”“锤头”,呼应标题《记忆里的光》,勾连起下文对镰刀锤头的情感体验与相关事件的叙述。第6段写看过火车之后的内心情感,因火车上的“镰刀”而感到自己与火车有了“亲近”“关联”的特别感觉,引起后文。事件层次是按时间顺序依次展开,以期待看火车、夜行看火车途中、贴近铁轨听火车声、看到火车强烈的光束与火车头上的图标的顺序,层层递进地写了看火车的经过。情感层次是“向往—惧怕—兴奋好奇—激动震撼—感到亲近与特别”;通过情绪的起伏波澜,层层渲染,描绘出孩子们第一次看火车的真实心理感受,同时在结构上也为后文的情感体验与相关事件叙述做铺垫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第三步:分条陈述,规范作答。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作答时,可先把作者的思路顺序梳理清楚,再结合文本分层作答,要注意点明每个层次所写的内容。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021080"/>
            <a:ext cx="11423650" cy="43961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题型2:线索及其作用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《荷塘月色》中有两条线索:游踪线索和情感变化线索。作用:①结构上,外部的游踪线索和内部的情感变化线索交织,使文章结构严谨,形成一种圆形结构;②内容上,两线交织,有力地揭示了作者心情不平静的原因。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一、线索的含义及类别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(一)含义:线索是散文组织材料的“纲”,贯穿全文,连缀人物和事件。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pic>
        <p:nvPicPr>
          <p:cNvPr id="266" name="教材引入.eps" descr="id:2147511267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585" y="1822450"/>
            <a:ext cx="2072005" cy="37846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31ca67ec3.fixed?vbadefaultcenterpage=1&amp;parentnodeid=1fe3f7219"/>
          <p:cNvSpPr/>
          <p:nvPr/>
        </p:nvSpPr>
        <p:spPr>
          <a:xfrm>
            <a:off x="1097280" y="4819015"/>
            <a:ext cx="8816975" cy="107886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l" latinLnBrk="1">
              <a:lnSpc>
                <a:spcPts val="5105"/>
              </a:lnSpc>
            </a:pPr>
            <a:r>
              <a:rPr lang="en-US" sz="3200" b="1" dirty="0">
                <a:solidFill>
                  <a:srgbClr val="0C3BD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专题</a:t>
            </a:r>
            <a:r>
              <a:rPr lang="zh-CN" altLang="en-US" sz="3200" b="1" dirty="0">
                <a:solidFill>
                  <a:srgbClr val="0C3BD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三</a:t>
            </a:r>
            <a:r>
              <a:rPr lang="en-US" altLang="zh-CN" sz="3200" b="1" dirty="0">
                <a:solidFill>
                  <a:srgbClr val="0C3BD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 </a:t>
            </a:r>
            <a:r>
              <a:rPr lang="en-US" sz="3200" b="1" dirty="0">
                <a:solidFill>
                  <a:srgbClr val="0C3BD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现代文阅读Ⅱ——文学类文本阅读(散文)</a:t>
            </a:r>
            <a:endParaRPr lang="en-US" sz="3200" b="1" dirty="0">
              <a:solidFill>
                <a:srgbClr val="0C3BD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pitchFamily="34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021080"/>
            <a:ext cx="11423650" cy="43961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(二)类别: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pic>
        <p:nvPicPr>
          <p:cNvPr id="267" name="24YWXKAXGKZT3T6.eps" descr="id:2147511274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985" y="2129790"/>
            <a:ext cx="6954520" cy="356235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021080"/>
            <a:ext cx="11423650" cy="43961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二、线索作用题设问形式及审题定向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75360" y="2327275"/>
          <a:ext cx="10214610" cy="2800985"/>
        </p:xfrm>
        <a:graphic>
          <a:graphicData uri="http://schemas.openxmlformats.org/drawingml/2006/table">
            <a:tbl>
              <a:tblPr/>
              <a:tblGrid>
                <a:gridCol w="901065"/>
                <a:gridCol w="9313545"/>
              </a:tblGrid>
              <a:tr h="19227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设问形式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1.(2020年新高考Ⅰ卷)本文采用空间和时间两条线索行文,请分别加以简析。　　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        2.(2015年江苏卷)文章的叙述线索是什么?设置这一线索有什么作用?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82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审题定向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题干中往往有“分析”“说明”等作答动词和“线索”“作用”等表答题方向的词语。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021080"/>
            <a:ext cx="11423650" cy="43961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三、线索作用分析“两步骤”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第一步:找出线索——“六方法”识线索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753745" y="2053590"/>
          <a:ext cx="10685145" cy="3755390"/>
        </p:xfrm>
        <a:graphic>
          <a:graphicData uri="http://schemas.openxmlformats.org/drawingml/2006/table">
            <a:tbl>
              <a:tblPr/>
              <a:tblGrid>
                <a:gridCol w="992505"/>
                <a:gridCol w="9692640"/>
              </a:tblGrid>
              <a:tr h="375285"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方法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释义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标题判“线”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有些散文以景、物命名,标题即线索。如《白杨礼赞》,对白杨树的赞美就是文章的情感线索。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6490"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时空缀“线”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文中有一些表示时空转换的词语,阅读时把这些词语连接起来看,就有可能找到“时间线索”或“空间线索”。如《荷塘月色》就以空间为线索。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6490"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以物求“线”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        不少托物言志、叙事类散文,常用一个具体事物或象征事物贯串全文,这个事物常作为标题或在文中反复出现,作为行文线索以突出主旨。如《记一辆纺车》就是以“一辆纺车”这一常出现的物件作为线索的。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021080"/>
            <a:ext cx="11423650" cy="43961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18490" y="1315085"/>
          <a:ext cx="10739755" cy="4023360"/>
        </p:xfrm>
        <a:graphic>
          <a:graphicData uri="http://schemas.openxmlformats.org/drawingml/2006/table">
            <a:tbl>
              <a:tblPr/>
              <a:tblGrid>
                <a:gridCol w="1039495"/>
                <a:gridCol w="9700260"/>
              </a:tblGrid>
              <a:tr h="39497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方法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释义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390"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体裁猜“线”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在确定散文体裁类型后,考生可以大致推断线索。写景散文多以游踪或某一景物为线索,状物散文多以某物或对该物的理解、情感为线索,写人散文多以与人物有关的事为线索,叙事散文多以时间顺序为线索,议论抒情散文多以情、理(认识)为线索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715"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反复寻“线”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可以通过反复出现的、具有丰富内涵的事物或抒情议论的语句去把握线索。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660"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以情导“线”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2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文中的议论、抒情句子中蕴含的“情”往往就是文章的线索。考生在阅读时要细心分析材料之间的内在联系,厘清感情发展变化的轨迹,以此推导出文章的线索。如《记念刘和珍君》中表达作者悲愤情感的议论抒情句,表明了文章的线索是悲愤之情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618490" y="87439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续表</a:t>
            </a:r>
            <a:endParaRPr lang="zh-CN" alt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145540"/>
            <a:ext cx="11423650" cy="45586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第二步:分析线索作用——“两方面”析作用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另外,要注意不同性质的线索有不同的作用,如物象线索有象征、呼应作用,情感线索有使情感浓厚、不断深化的作用等。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894080" y="1851025"/>
          <a:ext cx="10467340" cy="2425700"/>
        </p:xfrm>
        <a:graphic>
          <a:graphicData uri="http://schemas.openxmlformats.org/drawingml/2006/table">
            <a:tbl>
              <a:tblPr/>
              <a:tblGrid>
                <a:gridCol w="831850"/>
                <a:gridCol w="9635490"/>
              </a:tblGrid>
              <a:tr h="8070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方面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作用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结构方面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①组织材料,贯穿全文。②使结构清晰,情节集中。③使行文富于变化。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9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内容方面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①表达某种情感或思想。②揭示主题。③呈现某种情景或状态。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921385"/>
            <a:ext cx="11423650" cy="57778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(2020年新高考Ⅰ卷)(文本见学习任务1)本文采用空间和时间两条线索行文,请分别加以简析。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答案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①文章以空间的转换为行文结构,展开对建水的描写,从城外的临安车站开始,依次写穿过城门,经过街道、市场、胡同小巷,最后进入家庭院落;②文章以时间的延续为思想线索,将建水同时置于历史文化传承与当下日常生活中来描写,表现这座古城经久不衰的生命活力。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第一步:找出线索。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根据题干可知,考生需要结合具体的内容,阐述空间线索和时间线索分别指什么。空间线索主要体现在作者的行踪转换上。可以从前到后梳理文中表示地点或处所的词语,如临安车站、城门、街面等,指出作者从哪里开始,到哪里结束。关于时间线索,作者        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pic>
        <p:nvPicPr>
          <p:cNvPr id="268" name="例2.eps" descr="id:2147511313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1050925"/>
            <a:ext cx="580390" cy="267970"/>
          </a:xfrm>
          <a:prstGeom prst="rect">
            <a:avLst/>
          </a:prstGeom>
        </p:spPr>
      </p:pic>
      <p:pic>
        <p:nvPicPr>
          <p:cNvPr id="269" name="技法演示.EPS" descr="id:2147511320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25" y="3732530"/>
            <a:ext cx="1477010" cy="48704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921385"/>
            <a:ext cx="11423650" cy="57778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注重大的时间概念之间的转换。文中提到了两个大的时间点,一是古代,一是当下,呈现出时间的延续。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第二步:分析线索作用。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分别简析空间线索和时间线索的作用。文章以空间的转换为行文结构,对建水展开描写,结构脉络清晰;文章以时间的延续为线索,表现这座古城经久不衰的生命活力。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921385"/>
            <a:ext cx="11423650" cy="38588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ctr" latinLnBrk="1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题型3:分析句段作用</a:t>
            </a:r>
            <a:endParaRPr lang="en-US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《荷塘月色》一文中,作者追忆六朝采莲热闹、美丽、富有生命活力的场景(内容上);作者借助这些描写,表达了对自由无忧的生活的向往(主旨上);同时,这种追忆也与现实生活的苦闷形成鲜明的对比(结构上),突出了作者的失落与孤寂(情感上)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pic>
        <p:nvPicPr>
          <p:cNvPr id="270" name="教材引入.eps" descr="id:2147511327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0315" y="2191385"/>
            <a:ext cx="2072005" cy="37846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270000"/>
            <a:ext cx="11423650" cy="35102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一、散文常考六类句段的作用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84175" y="1805305"/>
          <a:ext cx="11148060" cy="4646930"/>
        </p:xfrm>
        <a:graphic>
          <a:graphicData uri="http://schemas.openxmlformats.org/drawingml/2006/table">
            <a:tbl>
              <a:tblPr/>
              <a:tblGrid>
                <a:gridCol w="786765"/>
                <a:gridCol w="10361295"/>
              </a:tblGrid>
              <a:tr h="39433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类型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作用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965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开头句段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①开篇点题,其作用往往是总领全文,点明主旨,或表达与主旨相关的某种情感(奠定感情基调)。②开篇不点题,其作用或引出下文,或与下文形成对照,或为下文做铺垫。③开篇描写景物,其作用从结构上看可能是做铺垫;从景物描写上看可能是勾勒环境、提供背景、营造(渲染)某种气氛等。④开篇设置悬念,其作用是吸引读者。⑤开篇抒情,其作用是引起读者共鸣。⑥开篇抑扬,其作用是加深读者的印象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270635"/>
            <a:ext cx="11423650" cy="350964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续表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84175" y="1783080"/>
          <a:ext cx="11148060" cy="3727450"/>
        </p:xfrm>
        <a:graphic>
          <a:graphicData uri="http://schemas.openxmlformats.org/drawingml/2006/table">
            <a:tbl>
              <a:tblPr/>
              <a:tblGrid>
                <a:gridCol w="786765"/>
                <a:gridCol w="10361295"/>
              </a:tblGrid>
              <a:tr h="58674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类型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作用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723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中间句段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①承上启下的过渡作用;②前后呼应作用,或照应开头,或照应结尾;③转换作用,包含了全文内容、思路的转换(由写景转向抒情、由叙述转向议论、由正面转向反面等);④为下文……的情节做铺垫,引起下文。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348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结尾句段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①总结全文,点明题旨,深化主题,呼应开头,或兼而有之;②委婉含蓄,意在言外,发人深省;③暗示主题或强化作者感情。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3de1bbd86.fixed?vbadefaultcenterpage=1&amp;parentnodeid=62da1db03"/>
          <p:cNvSpPr/>
          <p:nvPr/>
        </p:nvSpPr>
        <p:spPr>
          <a:xfrm>
            <a:off x="1033145" y="3275965"/>
            <a:ext cx="7196455" cy="1505585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ts val="6435"/>
              </a:lnSpc>
            </a:pPr>
            <a:r>
              <a:rPr lang="zh-CN" altLang="en-US" sz="4000" b="1" dirty="0">
                <a:solidFill>
                  <a:srgbClr val="0072E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</a:rPr>
              <a:t>学习任务2</a:t>
            </a:r>
            <a:r>
              <a:rPr lang="zh-CN" altLang="en-US" sz="4000" b="1" dirty="0">
                <a:solidFill>
                  <a:srgbClr val="0072E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  <a:sym typeface="+mn-ea"/>
              </a:rPr>
              <a:t>:理清散文思路</a:t>
            </a:r>
            <a:endParaRPr lang="zh-CN" altLang="en-US" sz="4000" b="1" dirty="0">
              <a:solidFill>
                <a:srgbClr val="0072E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pitchFamily="34" charset="-120"/>
              <a:sym typeface="+mn-ea"/>
            </a:endParaRPr>
          </a:p>
          <a:p>
            <a:pPr algn="ctr" latinLnBrk="1">
              <a:lnSpc>
                <a:spcPts val="6435"/>
              </a:lnSpc>
            </a:pPr>
            <a:r>
              <a:rPr lang="zh-CN" altLang="en-US" sz="4000" b="1" dirty="0">
                <a:solidFill>
                  <a:srgbClr val="0072E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pitchFamily="34" charset="-120"/>
                <a:sym typeface="+mn-ea"/>
              </a:rPr>
              <a:t>(以教材《荷塘月色》为例)</a:t>
            </a:r>
            <a:endParaRPr lang="zh-CN" altLang="en-US" sz="4000" b="1" dirty="0">
              <a:solidFill>
                <a:srgbClr val="0072E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pitchFamily="34" charset="-120"/>
            </a:endParaRPr>
          </a:p>
          <a:p>
            <a:pPr algn="ctr" latinLnBrk="1">
              <a:lnSpc>
                <a:spcPts val="6435"/>
              </a:lnSpc>
            </a:pPr>
            <a:endParaRPr lang="zh-CN" altLang="en-US" sz="4000" b="1" dirty="0">
              <a:solidFill>
                <a:srgbClr val="0072E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pitchFamily="34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127760"/>
            <a:ext cx="11423650" cy="36525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续表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19125" y="1616710"/>
          <a:ext cx="11188700" cy="5511165"/>
        </p:xfrm>
        <a:graphic>
          <a:graphicData uri="http://schemas.openxmlformats.org/drawingml/2006/table">
            <a:tbl>
              <a:tblPr/>
              <a:tblGrid>
                <a:gridCol w="789305"/>
                <a:gridCol w="10399395"/>
              </a:tblGrid>
              <a:tr h="39052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类型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作用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引用性材料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传说故事:①增强文章的传奇性、神秘性;②丰富文章内容;③引发读者的阅读兴趣;④含蓄地引出或表明……观点。某一事件:①引出下文的议论或抒情,在结构上往往具有承上启下的过渡作用;②在内容上具有深化主旨或给人启迪的作用。史实:反思历史,以古证今或借古讽今,具有例证的作用。诗句:①增加文章的文采,使文章具有意境美;②丰富文章内容;③引发读者的阅读兴趣;④含蓄地引出或表明……观点。名言:①论证……观点,阐明……事理,增强文章的说服力;②丰富文章内容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200150"/>
            <a:ext cx="11423650" cy="35801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续表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65150" y="1783080"/>
          <a:ext cx="11188700" cy="3291840"/>
        </p:xfrm>
        <a:graphic>
          <a:graphicData uri="http://schemas.openxmlformats.org/drawingml/2006/table">
            <a:tbl>
              <a:tblPr/>
              <a:tblGrid>
                <a:gridCol w="959485"/>
                <a:gridCol w="10229215"/>
              </a:tblGrid>
              <a:tr h="39052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类型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作用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插入性材料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①与上下文构成虚实相应、正反对照、递进烘托、总分印证的关系;②对全文中心起强化、突出作用;③在结构上宕开一笔,形成波澜。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040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反复出现的句子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①在内容上,有强调内容(</a:t>
                      </a:r>
                      <a:r>
                        <a:rPr lang="zh-CN" alt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深化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主旨)、强化感情等作用;②在结构上,有交代线索、前后呼应等作用;③在表达上,运用反复的修辞手法,有强化或一唱三叹之效。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831850"/>
            <a:ext cx="11423650" cy="5328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二、句段作用题设问形式及审题定向  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三、句段作用分析“三步骤”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第一步:明确句段位置,读懂句段内容。因为不同位置的句段在文中的作用不同,所以明确句段位置尤为重要,而读懂句段内容又是分析句段作用的前提。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第二步:确定分析角度,结合文本分析。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84175" y="1448435"/>
          <a:ext cx="10869295" cy="2194560"/>
        </p:xfrm>
        <a:graphic>
          <a:graphicData uri="http://schemas.openxmlformats.org/drawingml/2006/table">
            <a:tbl>
              <a:tblPr/>
              <a:tblGrid>
                <a:gridCol w="1327785"/>
                <a:gridCol w="9541510"/>
              </a:tblGrid>
              <a:tr h="13855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设问形式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1.(2020年新高考Ⅰ卷)本文记建水城时,在饮食描写上花费了大量笔墨,对此你如何理解?　　2.(2020年天津卷)文末引入林徽因的故事有何效果?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9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审题定向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题干中往往有“分析”“谈谈”等作答动词和“作用”“效果”“用意”等表答题方向的名词。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831850"/>
            <a:ext cx="11423650" cy="5328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pic>
        <p:nvPicPr>
          <p:cNvPr id="271" name="24YWXKAXGKZT3T7.eps" descr="id:2147511358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0185" y="889000"/>
            <a:ext cx="4822825" cy="590105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831850"/>
            <a:ext cx="11423650" cy="53289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第三步:整合要点,规范作答。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pic>
        <p:nvPicPr>
          <p:cNvPr id="272" name="24YWXKAXGKZT3T7A.eps" descr="id:2147511365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9400" y="1419860"/>
            <a:ext cx="6857365" cy="420560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003300"/>
            <a:ext cx="11423650" cy="51574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(2020年天津卷)阅读下面的文字,完成后面的题目。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ctr" latinLnBrk="1">
              <a:lnSpc>
                <a:spcPct val="13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线 条 之 美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ctr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Times New Roman" panose="02020603050405020304" pitchFamily="34" charset="-120"/>
              </a:rPr>
              <a:t>梁衡</a:t>
            </a:r>
            <a:endParaRPr lang="en-US" sz="2400" dirty="0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我第一次对线条感兴趣,是有人送我一个细长的瓶子,里面装着一种很名贵的牡丹油。但我“买椟还珠”,目不见油,竟被这个瓶子惊呆了。它的设计非常简洁,并没有常见的鼓肚、细腰、高脚、束口等扭扭捏捏的俗套。如果把瓶盖去掉,就剩下左右两条对称的弧线。但这线条的干净,让你觉得是窗前的月光,空明如水;或是草原深处的歌声,直飘来你的心底。我神魂颠倒,在手中把玩、摩挲不停。工作时置于案头,常会忍不住抬头看两眼。  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初中学几何时就知道,空间中先有一个点;点一动,它的轨迹就生成了一条线。所谓轨迹者,只是我们的想象,或者是一物划过之后,在我们的脑海里的视觉驻留。原来这线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pic>
        <p:nvPicPr>
          <p:cNvPr id="273" name="例3.eps" descr="id:2147511372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220" y="1164590"/>
            <a:ext cx="564515" cy="26098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003300"/>
            <a:ext cx="11423650" cy="51574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条的美正在似有似无之间,是自带几分幻美的东西。主客交融,亦幻亦真,天光云影,想象无穷。正是因为它的来无踪,去无影,永不停,却又永无结果,也就让你永不会失望。线条,一种虚幻的、没有穷尽的,可以寄托我们任何理想、情感和审美的美。 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点动生线,线动生面,在大千世界里,这线永处于一种过渡之中。当它静卧于纸面时就含而不露,或如枪戟之威,或如少女之娴;而一旦横空出世,就如羽镝之鸣,星过夜空。这线内藏着无尽的势能与动能。所以中国画的白描,不要颜色,也不要西画的透视、光影,只需一根线,就能表现出人物的喜怒哀乐,山水的磅礴雄浑。那线的起落、走势、轻重、弯曲等,居然能分出几十种手法,灵动地捕捉各种美感。叶落霜天,花开早春,大河狂舞,烈马嘶鸣。确实在大自然中,从天边群山的轮廓,到眼前的一片树叶、一枚花瓣,都是曲线的杰作。无论平面还是立体的艺术,一线便可定格一个美丽的瞬间,同时也吐纳着作者内心的块垒。曹植的《洛神赋》:“翩若惊鸿,婉若游龙……髣髴兮若轻云之蔽月,飘飖兮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003300"/>
            <a:ext cx="11423650" cy="51574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若流风之回雪……秾纤得衷,修短合度。肩若削成,腰如约素。”简直是一幅美人线描图。张岱的名篇《湖心亭看雪》写雪后西湖的风景,“天与云与山与水,上下一白,湖上影子,惟长堤一痕、湖心亭一点、与余舟一芥、舟中人两三粒而已”。你看一痕、一点、一芥、一粒,虽是文字,作者却如画家一般纯熟地运用了点和线的表现手法。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线条既然有这样的魔力,便为所有艺术之不可或缺,或者算是艺术之母了吧。最典型的是书法艺术,洗尽铅华,只剩了白纸上一丝黑线的游走。那飞扬狂舞的草书,漏痕、飞白、悬针、垂露等等,恨不能将人间所有的线条式样收来,再融入作者的情感,飞墨于纸。或如晴空霹雳,或如灯下细语。就这样牵着人的神经,几千年来书不完、变无穷、说不够、赏不尽。再如舞蹈,一个舞蹈家的表演实际上是无数条曲线在空间做着力与势、虚与实、有与无的曼妙组合,不停地在我们的脑海里形成视觉的叠加。正如纸上绝不会有两幅相同的草书,台上也绝不会有两个相同的舞姿。这永不休止的奇幻变化,怎么能</a:t>
            </a: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不让你的神</a:t>
            </a:r>
            <a:endParaRPr 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118870"/>
            <a:ext cx="11423650" cy="5041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经止不住地兴奋呢?至于音乐,那是声音加时间的艺术,是不同声音的线条在不同时间段上的游走,轻轻地按摩着我们的神经,形成听觉上的驻留。所谓余音绕梁,三日不绝。其实那梁上绕着的是些乐谱的彩色线条。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线条最大的魅力体现在我们的人体。人,除作为生产力的第一要素外,还是世间高贵的审美对象。郭兰英唱:“姑娘好像花一样,小伙心胸多宽广。”奚秀兰唱:“阿里山的姑娘美如水呀,阿里山的少年壮如山。”这些都是在说他们身上阴柔至美或阳刚至强的线条。于是就专门产生了美术界的人体绘画、摄影、雕塑,舞台上的舞蹈、戏剧、模特,竞技场上的体操、健美、杂技,等等。这些都是人对自身形体线条的欣赏、开发与利用。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线的魅力不止于具体的人或物,还常常注入主观精神,可囊括一个时代,代表一个地域,成了一个国家或一段历史的符号。秦篆、汉隶、魏碑、唐楷,还有春秋的金文、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868045"/>
            <a:ext cx="11423650" cy="52927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商</a:t>
            </a: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代的甲骨,这每一种字体的线条,就是贴在那个朝代门楣上的标签。新中国成立之初,林徽因受命参与设计国徽与人民英雄纪念碑的浮雕。其时她已重病在身,研究出方案后便让学生去画草图。一周之后交来作业,她只看了一眼,便大声说:“这怎么行?这是康乾线条,你给我到汉唐去找,到霍去病墓上去找。”多年前,当我初读到这段资料时就奇怪,只用铅笔在白纸上勾出的一根细线,就能看出它是康熙、乾隆,还是大汉、盛唐?带着这个疑问,我终于在去年有缘亲自到霍去病墓上走了一趟。那著名的《马踏匈奴》,还有石牛、石马等作品,线条拙朴、雄浑、苍凉,虽时隔两千年,仍然传递着那个时代的辉煌、开放、不拘一格与国家的强盛。康乾时期中国的封建社会已是强弩之末,线条繁缛奢华,怎能表现当时新中国的如日初升呢?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美哉!博大精深的线条。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(有删改)</a:t>
            </a:r>
            <a:endParaRPr lang="en-US" sz="240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941705"/>
            <a:ext cx="11423650" cy="57524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 latinLnBrk="1">
              <a:lnSpc>
                <a:spcPts val="432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学习任务2:理清散文思路(以教材《荷塘月色》为例)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ctr" latinLnBrk="1">
              <a:lnSpc>
                <a:spcPts val="4320"/>
              </a:lnSpc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题型1:分析行文思路</a:t>
            </a:r>
            <a:endParaRPr lang="en-US" sz="2400" b="1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32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endParaRPr lang="en-US" sz="24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34" charset="-120"/>
            </a:endParaRPr>
          </a:p>
          <a:p>
            <a:pPr latinLnBrk="1">
              <a:lnSpc>
                <a:spcPct val="14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从外部结构看,《荷塘月色》写作者出家门经过小径来到荷塘,赏完荷塘月色之景又回到家里,根据空间顺序描绘了一次荷塘夏夜游,呈现圆形结构;从内部结构看,作者的情感思绪从不宁静、寻宁静、得宁静到失宁静,也呈现一个圆形结构形态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ct val="14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行文思路是作者按照一定条理表达思想的路径、脉络,是作品的整体构思布局。分析行文思路就是梳理、分析作品的构思布局。思路分不同层面,对全篇而言是总体思路,对具体段落或层次而言就是局部思路。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ct val="14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分析散文思路题有两种考查方法:一是直接考查,梳理行文思路;二是间接考查,梳理人物心理(感情)变化。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32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pic>
        <p:nvPicPr>
          <p:cNvPr id="261" name="教材引入.eps" descr="id:2147511208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770" y="2145030"/>
            <a:ext cx="2618105" cy="44831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378585"/>
            <a:ext cx="11423650" cy="35540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文末引入林徽因的故事有何效果?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答案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①引入故事可使文章生动有趣,引发读者的阅读兴趣;②借林徽因的事例,有力证明了线条可以体现时代的精神气质;③深化了主题,借“线条”这一象征符号寄托人们对新中国的美好期待。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378585"/>
            <a:ext cx="11423650" cy="48355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第一步:明确句段位置,读懂句段内容。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文章倒数第2段具有议论性质,考生要分析引用林徽因的故事证明了什么;再结合这一故事处于文末这样的特殊位置,分析其在表现主旨上的作用。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第二步:确定分析角度,结合文本分析。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参考“结尾句段作用”的几个角度,主要从内容、主题方面思考,并结合文本进行分析。内容上,引故事为例证,有力地证明了线条可以体现时代的精神气质,使文章生动;主题上,深化了主题,借“线条”这一象征符号寄托对新中国的美好期待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第三步:整合要点,规范作答。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归纳要点,分条作答。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</a:t>
            </a:r>
            <a:endParaRPr lang="en-US" altLang="zh-CN" sz="2400" dirty="0">
              <a:solidFill>
                <a:srgbClr val="FF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      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pic>
        <p:nvPicPr>
          <p:cNvPr id="274" name="技法演示.EPS" descr="id:2147511379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9800" y="1207770"/>
            <a:ext cx="1696085" cy="55943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080770"/>
            <a:ext cx="11423650" cy="42310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ts val="432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一、散文常见的结构思路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320"/>
              </a:lnSpc>
            </a:pPr>
            <a:endParaRPr lang="en-US" sz="2400" spc="-50" dirty="0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67105" y="1877695"/>
          <a:ext cx="10581640" cy="3577590"/>
        </p:xfrm>
        <a:graphic>
          <a:graphicData uri="http://schemas.openxmlformats.org/drawingml/2006/table">
            <a:tbl>
              <a:tblPr/>
              <a:tblGrid>
                <a:gridCol w="1141095"/>
                <a:gridCol w="5257165"/>
                <a:gridCol w="4183380"/>
              </a:tblGrid>
              <a:tr h="74104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分类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特点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思路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2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静赏式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先交代赏景的缘由,暗示主题;多角度地写景;使用联想,用抒情的方式深化主题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景点概述—景点静赏—景点联想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24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参游式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移步换景,随空间转换而变换景色,情感因之而变化;有时虚实相间,适当联想;篇末暗示主旨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进入景点—依次欣赏—赏景联想—离开景点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080770"/>
            <a:ext cx="11423650" cy="42310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latinLnBrk="1">
              <a:lnSpc>
                <a:spcPts val="432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latinLnBrk="1">
              <a:lnSpc>
                <a:spcPts val="4320"/>
              </a:lnSpc>
            </a:pPr>
            <a:endParaRPr lang="en-US" sz="2400" spc="-50" dirty="0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37515" y="1433830"/>
          <a:ext cx="11370310" cy="5081905"/>
        </p:xfrm>
        <a:graphic>
          <a:graphicData uri="http://schemas.openxmlformats.org/drawingml/2006/table">
            <a:tbl>
              <a:tblPr/>
              <a:tblGrid>
                <a:gridCol w="1153795"/>
                <a:gridCol w="6593205"/>
                <a:gridCol w="3623310"/>
              </a:tblGrid>
              <a:tr h="7169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分类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特点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思路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象征式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详细描写物,目的是用物来象征人;卒章显志,篇末深化(升华)主题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物的描述—物的特征—由物及人—表达志向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40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怀念式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借联想和想象写怀念之物,表达寄托的情思。抓住景物的主要特征,从一景联想到相关的另一景,且另一景中寄托着作者的主要情感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睹眼前景—思从前景(人、事)—抒怀念情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46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叙史式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追叙史实,侧重与现实有某种程度上的契合;联系现实,追昔是为了抚今,表达对现实社会的思考。这类散文大多被称为文化散文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追述史实—抚今而感慨、抒情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37515" y="9734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续表</a:t>
            </a:r>
            <a:endParaRPr lang="en-US" sz="240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308735"/>
            <a:ext cx="11423650" cy="43694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ts val="4320"/>
              </a:lnSpc>
            </a:pPr>
            <a:r>
              <a:rPr lang="en-US" sz="2400" spc="-5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</a:t>
            </a:r>
            <a:r>
              <a:rPr lang="en-US" sz="2800" b="1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2400" b="1" spc="-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二、散文材料组织形式</a:t>
            </a:r>
            <a:endParaRPr lang="en-US" sz="2000" spc="-5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ts val="4320"/>
              </a:lnSpc>
            </a:pPr>
            <a:r>
              <a:rPr lang="en-US" sz="240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1.组织方式</a:t>
            </a:r>
            <a:endParaRPr lang="en-US" sz="2400" spc="-5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ts val="4320"/>
              </a:lnSpc>
            </a:pPr>
            <a:r>
              <a:rPr lang="en-US" sz="240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①按时间顺序组织材料;②按空间位置变化组织材料;③以物件(观察点)为中心组织材料;④以情感(或认识)过程组织材料;⑤由实到虚,层层深入组织材料。</a:t>
            </a:r>
            <a:endParaRPr lang="en-US" sz="2400" spc="-5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ts val="4320"/>
              </a:lnSpc>
            </a:pPr>
            <a:r>
              <a:rPr lang="en-US" sz="240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2.结构技巧</a:t>
            </a:r>
            <a:endParaRPr lang="en-US" sz="2400" spc="-5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  <a:p>
            <a:pPr algn="l" latinLnBrk="1">
              <a:lnSpc>
                <a:spcPts val="4320"/>
              </a:lnSpc>
            </a:pPr>
            <a:r>
              <a:rPr lang="en-US" sz="2400" spc="-50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        开门见山、首尾呼应、卒章显志、伏笔照应、层层深入、过渡铺垫、设置线索、烘托映衬、前后照应、设置悬念、制造波澜、起承转合等。</a:t>
            </a:r>
            <a:endParaRPr lang="en-US" sz="2400" spc="-50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175" y="1528445"/>
            <a:ext cx="11423650" cy="32372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ts val="4320"/>
              </a:lnSpc>
            </a:pP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ea typeface="微软雅黑" panose="020B0503020204020204" charset="-122"/>
                <a:cs typeface="Times New Roman" panose="02020603050405020304" pitchFamily="34" charset="-120"/>
              </a:rPr>
              <a:t>   </a:t>
            </a:r>
            <a:r>
              <a:rPr 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三、分析散文思路题设问形式及审题定向</a:t>
            </a:r>
            <a:endParaRPr lang="en-US" sz="2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32790" y="2446020"/>
          <a:ext cx="10636250" cy="3070860"/>
        </p:xfrm>
        <a:graphic>
          <a:graphicData uri="http://schemas.openxmlformats.org/drawingml/2006/table">
            <a:tbl>
              <a:tblPr/>
              <a:tblGrid>
                <a:gridCol w="750570"/>
                <a:gridCol w="9885680"/>
              </a:tblGrid>
              <a:tr h="15354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spc="-5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设问形式</a:t>
                      </a:r>
                      <a:endParaRPr lang="en-US" sz="2400" b="0" spc="-5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spc="-5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1.(2020年全国Ⅲ卷)作者对儿时看火车经历的叙述很有层次感,请结合作品具体分析。2.(2018年浙江卷)从结构上分析作品为什么先写街、再写人、后写灯。</a:t>
                      </a:r>
                      <a:endParaRPr lang="en-US" sz="2400" b="0" spc="-5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54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0" spc="-5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审题定向</a:t>
                      </a:r>
                      <a:endParaRPr lang="en-US" sz="2400" b="0" spc="-5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0" spc="-50" dirty="0">
                          <a:solidFill>
                            <a:srgbClr val="000000"/>
                          </a:solidFill>
                          <a:latin typeface="Times New Roman" panose="02020603050405020304" pitchFamily="34" charset="0"/>
                          <a:ea typeface="微软雅黑" panose="020B0503020204020204" charset="-122"/>
                          <a:cs typeface="Times New Roman" panose="02020603050405020304" pitchFamily="34" charset="-120"/>
                        </a:rPr>
                        <a:t>　　题干中往往有“梳理”“分析”等作答动词和“写作思路”“构思”“心理变化”“心理感受”“感情发展脉络”等表答题方向的词语。</a:t>
                      </a:r>
                      <a:endParaRPr lang="en-US" sz="2400" b="0" spc="-50" dirty="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charset="-122"/>
                        <a:cs typeface="Times New Roman" panose="02020603050405020304" pitchFamily="34" charset="-120"/>
                      </a:endParaRPr>
                    </a:p>
                  </a:txBody>
                  <a:tcPr marL="66675" marR="66675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6_BD#10dc35271?segpoint=1&amp;vbadefaultcenterpage=1&amp;parentnodeid=32a5afe07"/>
          <p:cNvSpPr/>
          <p:nvPr/>
        </p:nvSpPr>
        <p:spPr>
          <a:xfrm>
            <a:off x="384048" y="941833"/>
            <a:ext cx="11423904" cy="48569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ts val="432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34" charset="0"/>
                <a:ea typeface="微软雅黑" panose="020B0503020204020204" charset="-122"/>
                <a:cs typeface="Times New Roman" panose="02020603050405020304" pitchFamily="34" charset="-120"/>
              </a:rPr>
              <a:t>四、分析散文思路“三方法”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34" charset="0"/>
              <a:ea typeface="微软雅黑" panose="020B0503020204020204" charset="-122"/>
              <a:cs typeface="Times New Roman" panose="02020603050405020304" pitchFamily="34" charset="-120"/>
            </a:endParaRPr>
          </a:p>
        </p:txBody>
      </p:sp>
      <p:pic>
        <p:nvPicPr>
          <p:cNvPr id="262" name="24YWXKAXGKZT3T4.eps" descr="id:2147511239;FounderCE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5370" y="1560195"/>
            <a:ext cx="5917565" cy="493077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dd88c8d4-ad86-435c-9ab7-66e733e7ef28}"/>
  <p:tag name="TABLE_ENDDRAG_ORIGIN_RECT" val="833*304"/>
  <p:tag name="TABLE_ENDDRAG_RECT" val="76*147*833*304"/>
</p:tagLst>
</file>

<file path=ppt/tags/tag64.xml><?xml version="1.0" encoding="utf-8"?>
<p:tagLst xmlns:p="http://schemas.openxmlformats.org/presentationml/2006/main">
  <p:tag name="KSO_WM_UNIT_TABLE_BEAUTIFY" val="smartTable{9ab07cf1-27b8-4028-b93c-8c7d5dd75a2f}"/>
  <p:tag name="TABLE_ENDDRAG_ORIGIN_RECT" val="895*400"/>
  <p:tag name="TABLE_ENDDRAG_RECT" val="39*79*895*400"/>
</p:tagLst>
</file>

<file path=ppt/tags/tag65.xml><?xml version="1.0" encoding="utf-8"?>
<p:tagLst xmlns:p="http://schemas.openxmlformats.org/presentationml/2006/main">
  <p:tag name="KSO_WM_UNIT_TABLE_BEAUTIFY" val="smartTable{a2495725-7323-4b27-9385-18c1a6cc1931}"/>
  <p:tag name="TABLE_ENDDRAG_ORIGIN_RECT" val="837*241"/>
  <p:tag name="TABLE_ENDDRAG_RECT" val="57*192*837*241"/>
</p:tagLst>
</file>

<file path=ppt/tags/tag66.xml><?xml version="1.0" encoding="utf-8"?>
<p:tagLst xmlns:p="http://schemas.openxmlformats.org/presentationml/2006/main">
  <p:tag name="KSO_WM_UNIT_TABLE_BEAUTIFY" val="smartTable{0aa22a05-88b6-42aa-bf8a-ac9031eca83d}"/>
  <p:tag name="TABLE_ENDDRAG_ORIGIN_RECT" val="804*220"/>
  <p:tag name="TABLE_ENDDRAG_RECT" val="76*207*804*220"/>
</p:tagLst>
</file>

<file path=ppt/tags/tag67.xml><?xml version="1.0" encoding="utf-8"?>
<p:tagLst xmlns:p="http://schemas.openxmlformats.org/presentationml/2006/main">
  <p:tag name="KSO_WM_UNIT_TABLE_BEAUTIFY" val="smartTable{3750fd90-4cda-4c5f-b216-c60494eebd6c}"/>
  <p:tag name="TABLE_ENDDRAG_ORIGIN_RECT" val="841*295"/>
  <p:tag name="TABLE_ENDDRAG_RECT" val="72*170*841*295"/>
</p:tagLst>
</file>

<file path=ppt/tags/tag68.xml><?xml version="1.0" encoding="utf-8"?>
<p:tagLst xmlns:p="http://schemas.openxmlformats.org/presentationml/2006/main">
  <p:tag name="KSO_WM_UNIT_TABLE_BEAUTIFY" val="smartTable{92fba3ef-efb3-4042-bf78-0e54bc687a9a}"/>
  <p:tag name="TABLE_ENDDRAG_ORIGIN_RECT" val="845*227"/>
  <p:tag name="TABLE_ENDDRAG_RECT" val="70*199*845*227"/>
</p:tagLst>
</file>

<file path=ppt/tags/tag69.xml><?xml version="1.0" encoding="utf-8"?>
<p:tagLst xmlns:p="http://schemas.openxmlformats.org/presentationml/2006/main">
  <p:tag name="KSO_WM_UNIT_TABLE_BEAUTIFY" val="smartTable{8e7e391b-ed17-447f-9f7f-cb86d01f8f93}"/>
  <p:tag name="TABLE_ENDDRAG_ORIGIN_RECT" val="824*190"/>
  <p:tag name="TABLE_ENDDRAG_RECT" val="70*145*824*19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e015b954-5729-4209-b758-ee37a530a029}"/>
  <p:tag name="TABLE_ENDDRAG_ORIGIN_RECT" val="877*365"/>
  <p:tag name="TABLE_ENDDRAG_RECT" val="29*162*877*365"/>
</p:tagLst>
</file>

<file path=ppt/tags/tag71.xml><?xml version="1.0" encoding="utf-8"?>
<p:tagLst xmlns:p="http://schemas.openxmlformats.org/presentationml/2006/main">
  <p:tag name="KSO_WM_UNIT_TABLE_BEAUTIFY" val="smartTable{e015b954-5729-4209-b758-ee37a530a029}"/>
  <p:tag name="TABLE_ENDDRAG_ORIGIN_RECT" val="877*293"/>
  <p:tag name="TABLE_ENDDRAG_RECT" val="30*140*877*293"/>
</p:tagLst>
</file>

<file path=ppt/tags/tag72.xml><?xml version="1.0" encoding="utf-8"?>
<p:tagLst xmlns:p="http://schemas.openxmlformats.org/presentationml/2006/main">
  <p:tag name="KSO_WM_UNIT_TABLE_BEAUTIFY" val="smartTable{48a981d3-971f-4b25-b5a8-9fa644e70f35}"/>
  <p:tag name="TABLE_ENDDRAG_ORIGIN_RECT" val="881*425"/>
  <p:tag name="TABLE_ENDDRAG_RECT" val="48*101*881*425"/>
</p:tagLst>
</file>

<file path=ppt/tags/tag73.xml><?xml version="1.0" encoding="utf-8"?>
<p:tagLst xmlns:p="http://schemas.openxmlformats.org/presentationml/2006/main">
  <p:tag name="KSO_WM_UNIT_TABLE_BEAUTIFY" val="smartTable{48a981d3-971f-4b25-b5a8-9fa644e70f35}"/>
  <p:tag name="TABLE_ENDDRAG_ORIGIN_RECT" val="881*425"/>
  <p:tag name="TABLE_ENDDRAG_RECT" val="48*101*881*425"/>
</p:tagLst>
</file>

<file path=ppt/tags/tag74.xml><?xml version="1.0" encoding="utf-8"?>
<p:tagLst xmlns:p="http://schemas.openxmlformats.org/presentationml/2006/main">
  <p:tag name="KSO_WM_UNIT_TABLE_BEAUTIFY" val="smartTable{c498de22-9152-4c04-9cec-1f582f4e7c16}"/>
  <p:tag name="TABLE_ENDDRAG_ORIGIN_RECT" val="855*191"/>
  <p:tag name="TABLE_ENDDRAG_RECT" val="30*148*855*191"/>
</p:tagLst>
</file>

<file path=ppt/tags/tag75.xml><?xml version="1.0" encoding="utf-8"?>
<p:tagLst xmlns:p="http://schemas.openxmlformats.org/presentationml/2006/main">
  <p:tag name="COMMONDATA" val="eyJoZGlkIjoiOTNiYjQzYjU3MGM5MGFlYjdlYzFiMzY2YmE2MTlmNTMifQ=="/>
  <p:tag name="KSO_WPP_MARK_KEY" val="ce32eaa2-9918-4211-b32a-bda889f4b257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教学课件制作 QQ 42567360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9086</Words>
  <Application>WPS 演示</Application>
  <PresentationFormat>宽屏</PresentationFormat>
  <Paragraphs>420</Paragraphs>
  <Slides>42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61" baseType="lpstr">
      <vt:lpstr>Arial</vt:lpstr>
      <vt:lpstr>宋体</vt:lpstr>
      <vt:lpstr>Wingdings</vt:lpstr>
      <vt:lpstr>Wingdings</vt:lpstr>
      <vt:lpstr>微软雅黑</vt:lpstr>
      <vt:lpstr>微软雅黑</vt:lpstr>
      <vt:lpstr>Arial</vt:lpstr>
      <vt:lpstr>Arial</vt:lpstr>
      <vt:lpstr>Times New Roman</vt:lpstr>
      <vt:lpstr>Times New Roman</vt:lpstr>
      <vt:lpstr>宋体</vt:lpstr>
      <vt:lpstr>Arial Unicode MS</vt:lpstr>
      <vt:lpstr>Calibri</vt:lpstr>
      <vt:lpstr>等线</vt:lpstr>
      <vt:lpstr>华文仿宋</vt:lpstr>
      <vt:lpstr>华文楷体</vt:lpstr>
      <vt:lpstr>楷体</vt:lpstr>
      <vt:lpstr>1_Office 主题​​</vt:lpstr>
      <vt:lpstr>教学课件制作 QQ 425673604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陈春娇</cp:lastModifiedBy>
  <cp:revision>180</cp:revision>
  <dcterms:created xsi:type="dcterms:W3CDTF">2019-06-19T02:08:00Z</dcterms:created>
  <dcterms:modified xsi:type="dcterms:W3CDTF">2023-02-01T01:28:04Z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CFE8167B695E4CDC923B7B4E9067356D</vt:lpwstr>
  </property>
</Properties>
</file>