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57" r:id="rId4"/>
    <p:sldId id="258" r:id="rId6"/>
    <p:sldId id="260" r:id="rId7"/>
    <p:sldId id="261" r:id="rId8"/>
    <p:sldId id="262" r:id="rId9"/>
    <p:sldId id="263" r:id="rId10"/>
    <p:sldId id="264" r:id="rId11"/>
    <p:sldId id="265" r:id="rId12"/>
    <p:sldId id="3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64"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409" r:id="rId56"/>
    <p:sldId id="360" r:id="rId57"/>
    <p:sldId id="307" r:id="rId58"/>
    <p:sldId id="308" r:id="rId59"/>
  </p:sldIdLst>
  <p:sldSz cx="12192000"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79.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0" y="0"/>
            <a:ext cx="12192000" cy="6858000"/>
          </a:xfrm>
          <a:prstGeom prst="rect">
            <a:avLst/>
          </a:prstGeom>
        </p:spPr>
      </p:pic>
      <p:sp>
        <p:nvSpPr>
          <p:cNvPr id="5" name="MasterShapeName?linknodeid="/>
          <p:cNvSpPr/>
          <p:nvPr userDrawn="1"/>
        </p:nvSpPr>
        <p:spPr>
          <a:xfrm>
            <a:off x="850392" y="3858768"/>
            <a:ext cx="3794760" cy="640080"/>
          </a:xfrm>
          <a:prstGeom prst="rect">
            <a:avLst/>
          </a:prstGeom>
          <a:noFill/>
        </p:spPr>
        <p:txBody>
          <a:bodyPr wrap="square" lIns="0" tIns="0" rIns="0" bIns="0" rtlCol="0" anchor="ctr"/>
          <a:p>
            <a:pPr algn="ctr"/>
            <a:r>
              <a:rPr lang="en-US" sz="3600" b="1" dirty="0">
                <a:solidFill>
                  <a:srgbClr val="000000"/>
                </a:solidFill>
                <a:latin typeface="微软雅黑" panose="020B0503020204020204" charset="-122"/>
                <a:ea typeface="微软雅黑" panose="020B0503020204020204" charset="-122"/>
                <a:cs typeface="微软雅黑" panose="020B0503020204020204" pitchFamily="34" charset="-120"/>
              </a:rPr>
              <a:t>高考第一轮复习</a:t>
            </a:r>
            <a:endParaRPr lang="en-US" sz="36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0" y="0"/>
            <a:ext cx="12192000" cy="6858000"/>
          </a:xfrm>
          <a:prstGeom prst="rect">
            <a:avLst/>
          </a:prstGeom>
        </p:spPr>
      </p:pic>
      <p:sp>
        <p:nvSpPr>
          <p:cNvPr id="5" name="MasterShapeName?linknodeid="/>
          <p:cNvSpPr/>
          <p:nvPr userDrawn="1"/>
        </p:nvSpPr>
        <p:spPr>
          <a:xfrm>
            <a:off x="850392" y="3858768"/>
            <a:ext cx="3794760" cy="640080"/>
          </a:xfrm>
          <a:prstGeom prst="rect">
            <a:avLst/>
          </a:prstGeom>
          <a:noFill/>
        </p:spPr>
        <p:txBody>
          <a:bodyPr wrap="square" lIns="0" tIns="0" rIns="0" bIns="0" rtlCol="0" anchor="ctr"/>
          <a:p>
            <a:pPr algn="ctr"/>
            <a:r>
              <a:rPr lang="en-US" sz="3600" b="1" dirty="0">
                <a:solidFill>
                  <a:srgbClr val="000000"/>
                </a:solidFill>
                <a:latin typeface="微软雅黑" panose="020B0503020204020204" charset="-122"/>
                <a:ea typeface="微软雅黑" panose="020B0503020204020204" charset="-122"/>
                <a:cs typeface="微软雅黑" panose="020B0503020204020204" pitchFamily="34" charset="-120"/>
              </a:rPr>
              <a:t>高考第一轮复习</a:t>
            </a:r>
            <a:endParaRPr lang="en-US" sz="36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微软雅黑" panose="020B0503020204020204" charset="-122"/>
                <a:ea typeface="微软雅黑" panose="020B0503020204020204" charset="-122"/>
                <a:cs typeface="微软雅黑" panose="020B0503020204020204" pitchFamily="34" charset="-120"/>
              </a:rPr>
              <a:t>目录</a:t>
            </a:r>
            <a:endParaRPr lang="en-US" sz="2000" dirty="0"/>
          </a:p>
        </p:txBody>
      </p:sp>
      <p:pic>
        <p:nvPicPr>
          <p:cNvPr id="5" name="MasterShapeName?linknodeid=" descr="preencoded.png"/>
          <p:cNvPicPr>
            <a:picLocks noChangeAspect="1"/>
          </p:cNvPicPr>
          <p:nvPr/>
        </p:nvPicPr>
        <p:blipFill>
          <a:blip r:embed="rId4"/>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Arial" panose="020B0604020202020204" pitchFamily="34" charset="0"/>
                <a:ea typeface="Arial" panose="020B0604020202020204" pitchFamily="34" charset="-122"/>
                <a:cs typeface="Arial" panose="020B0604020202020204" pitchFamily="34" charset="-120"/>
              </a:rPr>
            </a:fld>
            <a:endParaRPr lang="en-US" sz="20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7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7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2.xml"/><Relationship Id="rId1"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xml"/><Relationship Id="rId1"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7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7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2.xml"/><Relationship Id="rId1" Type="http://schemas.openxmlformats.org/officeDocument/2006/relationships/image" Target="../media/image1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6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2.xml"/><Relationship Id="rId1" Type="http://schemas.openxmlformats.org/officeDocument/2006/relationships/tags" Target="../tags/tag7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32510"/>
            <a:ext cx="11423650" cy="5019675"/>
          </a:xfrm>
          <a:prstGeom prst="rect">
            <a:avLst/>
          </a:prstGeom>
          <a:noFill/>
        </p:spPr>
        <p:txBody>
          <a:bodyPr wrap="square" lIns="0" tIns="0" rIns="0" bIns="0" rtlCol="0" anchor="t"/>
          <a:lstStyle/>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(2017年全国Ⅱ卷)阅读下面的文字,完成后面的题目。</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窗 子 以 外</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50000"/>
              </a:lnSpc>
            </a:pPr>
            <a:r>
              <a:rPr lang="en-US" sz="2400" dirty="0">
                <a:latin typeface="华文仿宋" panose="02010600040101010101" charset="-122"/>
                <a:ea typeface="华文仿宋" panose="02010600040101010101" charset="-122"/>
                <a:cs typeface="Times New Roman" panose="02020603050405020304" pitchFamily="34" charset="-120"/>
              </a:rPr>
              <a:t>林徽因</a:t>
            </a:r>
            <a:endParaRPr lang="en-US" sz="2400" dirty="0">
              <a:latin typeface="华文仿宋" panose="02010600040101010101" charset="-122"/>
              <a:ea typeface="华文仿宋" panose="02010600040101010101"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话从哪里说起?等到你要说话,什么话都是那样渺茫地找不到个源头。</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此刻,就在我眼帘底下坐着,是四个乡下人的背影:一个头上包着黯黑的白布,两个褪色的蓝布,还有一个光头。他们支起膝盖,半蹲半坐的,在溪沿的短墙上休息。每人手里一件简单的东西:一个是白木棒,一个篮子,那两个在树荫底下我看不清楚。无疑地他们已经走了许多路,再过一刻,抽完一筒旱烟以后,是还要走许多路的。兰花烟的香味频频随着微风,袭到我官觉上来,模糊中还有几段山西梆子的声调,虽然他们坐的地方是在我廊子的铁纱窗以外。</a:t>
            </a:r>
            <a:endParaRPr lang="en-US" sz="2400" dirty="0">
              <a:latin typeface="楷体" panose="02010609060101010101" charset="-122"/>
              <a:ea typeface="楷体" panose="02010609060101010101" charset="-122"/>
              <a:cs typeface="楷体" panose="02010609060101010101" charset="-122"/>
            </a:endParaRPr>
          </a:p>
          <a:p>
            <a:pPr algn="l" latinLnBrk="1">
              <a:lnSpc>
                <a:spcPct val="130000"/>
              </a:lnSpc>
            </a:pPr>
            <a:r>
              <a:rPr lang="en-US" altLang="zh-CN" sz="2400" dirty="0">
                <a:latin typeface="楷体" panose="02010609060101010101" charset="-122"/>
                <a:ea typeface="楷体" panose="02010609060101010101" charset="-122"/>
                <a:cs typeface="楷体" panose="02010609060101010101" charset="-122"/>
              </a:rPr>
              <a:t>        </a:t>
            </a:r>
            <a:endParaRPr lang="en-US" sz="2400" dirty="0">
              <a:latin typeface="楷体" panose="02010609060101010101" charset="-122"/>
              <a:ea typeface="楷体" panose="02010609060101010101" charset="-122"/>
              <a:cs typeface="楷体" panose="02010609060101010101" charset="-122"/>
            </a:endParaRPr>
          </a:p>
        </p:txBody>
      </p:sp>
      <p:pic>
        <p:nvPicPr>
          <p:cNvPr id="285" name="例1.eps" descr="id:2147511520;FounderCES"/>
          <p:cNvPicPr>
            <a:picLocks noChangeAspect="1"/>
          </p:cNvPicPr>
          <p:nvPr/>
        </p:nvPicPr>
        <p:blipFill>
          <a:blip r:embed="rId1"/>
          <a:stretch>
            <a:fillRect/>
          </a:stretch>
        </p:blipFill>
        <p:spPr>
          <a:xfrm>
            <a:off x="384175" y="1200785"/>
            <a:ext cx="572135" cy="264160"/>
          </a:xfrm>
          <a:prstGeom prst="rect">
            <a:avLst/>
          </a:prstGeom>
        </p:spPr>
      </p:pic>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00760"/>
            <a:ext cx="11423650" cy="5051425"/>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永远是窗子以外,不是铁纱窗就是玻璃窗,总而言之,窗子以外!</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所有的活动的颜色、声音、生的滋味,全在那里的,你并不是不能看到,只不过是永远地在你窗子以外罢了。多少百里的平原土地,多少区域的起伏的山峦,昨天由窗子外映进你的眼帘,那是多少生命日夜在活动着的所在;每一根青的什么麦黍,都有人流过汗;每一粒黄的什么米粟,都有人吃去;其间还有的是周折,是热闹,是紧张!可是你则并不一定能看见,因为那所有的周折,热闹,紧张,全都在你窗子以外展演着。</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在家里罢,你坐在书房里,窗子以外的景物本就有限。那里两树马缨,几棵丁香;榆叶梅横出疯杈的一大枝;海棠因为缺乏阳光,每年只开个两三朵——叶子上满是虫蚁吃的创痕,还卷着一点焦黄的边;廊子幽秀地开着扇子式,六边形的格子窗,透过外院的日光,外院的杂音。什么送煤的来了,偶然你</a:t>
            </a:r>
            <a:r>
              <a:rPr lang="en-US" altLang="zh-CN" sz="2400" dirty="0">
                <a:latin typeface="楷体" panose="02010609060101010101" charset="-122"/>
                <a:ea typeface="楷体" panose="02010609060101010101" charset="-122"/>
                <a:cs typeface="楷体" panose="02010609060101010101" charset="-122"/>
              </a:rPr>
              <a:t>  看到一个两个被煤炭染成黔黑的脸;什么</a:t>
            </a: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48715"/>
            <a:ext cx="11423650" cy="490347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latin typeface="楷体" panose="02010609060101010101" charset="-122"/>
                <a:ea typeface="楷体" panose="02010609060101010101" charset="-122"/>
                <a:cs typeface="楷体" panose="02010609060101010101" charset="-122"/>
                <a:sym typeface="+mn-ea"/>
              </a:rPr>
              <a:t>米送到了, </a:t>
            </a:r>
            <a:r>
              <a:rPr lang="en-US" sz="2400" dirty="0">
                <a:latin typeface="楷体" panose="02010609060101010101" charset="-122"/>
                <a:ea typeface="楷体" panose="02010609060101010101" charset="-122"/>
                <a:cs typeface="楷体" panose="02010609060101010101" charset="-122"/>
              </a:rPr>
              <a:t>一个人掮着一大口袋在背上,慢慢踱过屏门;还有自来水、电灯、电话公司来收账的,胸口斜挂着皮口袋,手里推着一辆自行车;更有时厨子来个朋友了,满脸的笑容,“好呀,好呀!”地走进门房;什么赵妈的丈夫来拿钱了,那是每月一号一点都不差的,早来了你就听到两个人唧唧哝哝争吵的声浪。那里不是没有颜色、声音、生的一切活动,只是他们和你总隔个窗子,——扇子式的,六边形的,纱的,玻璃的!</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你气闷了,把笔一搁说,这叫作什么生活!检点行装说,走了,走了,这沉闷没有生气的生活,实在受不了,我要换个样子过活去。健康的旅行既可以看看山水古刹的名胜,又可以知道点内地纯朴的人情风俗。走了,走了,天气还不算太坏,就是走他一个月六礼拜也是值得的。</a:t>
            </a:r>
            <a:r>
              <a:rPr lang="en-US" altLang="zh-CN" sz="2400" dirty="0">
                <a:latin typeface="楷体" panose="02010609060101010101" charset="-122"/>
                <a:ea typeface="楷体" panose="02010609060101010101" charset="-122"/>
                <a:cs typeface="楷体" panose="02010609060101010101" charset="-122"/>
              </a:rPr>
              <a:t>      </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48715"/>
            <a:ext cx="11423650" cy="490347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没想到不管你走到哪里,你永远免不了坐在窗子以内的。不错,许多时髦的学者常常骄傲地带上“考察”的神气,架上科学的眼镜,偶然走到哪里一个陌生的地方瞭望,但那无形中的窗子是仍然存在的。不信,你检查他们的行李,有谁不带着罐头食品、帆布床,以及别的证明你还在你窗子以内的种种零星用品,你再摸一摸他们的皮包,那里短不了有些钞票;一到一个地方,你有的是一个提梁的小小世界。不管你的窗子朝向哪里望,所看到的多半则仍是在你窗子以外,隔层玻璃,或是铁纱!隐隐约约你看到一些颜色,听到一些声音,如果你私下满足了,那也没有什么,只是千万别高兴起来说什么接触了,认识了若干事物人情,天知道那是罪过!</a:t>
            </a:r>
            <a:endParaRPr lang="en-US" sz="2400" dirty="0">
              <a:latin typeface="楷体" panose="02010609060101010101" charset="-122"/>
              <a:ea typeface="楷体" panose="02010609060101010101" charset="-122"/>
              <a:cs typeface="楷体" panose="02010609060101010101" charset="-122"/>
            </a:endParaRPr>
          </a:p>
          <a:p>
            <a:pPr algn="r" latinLnBrk="1">
              <a:lnSpc>
                <a:spcPct val="140000"/>
              </a:lnSpc>
            </a:pPr>
            <a:r>
              <a:rPr lang="en-US" sz="2400" dirty="0">
                <a:latin typeface="楷体" panose="02010609060101010101" charset="-122"/>
                <a:ea typeface="楷体" panose="02010609060101010101" charset="-122"/>
                <a:cs typeface="楷体" panose="02010609060101010101" charset="-122"/>
              </a:rPr>
              <a:t>(有删改)</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85850"/>
            <a:ext cx="11423650" cy="4966335"/>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结合全文,说明文中“窗子”的含义。</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①指具体的窗子,如铁纱窗、玻璃窗,分隔出不同的生活场景;②指“无形的窗子”,即心态与观念的限制,造成了自我与外部世界的隔膜。</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en-US" altLang="zh-CN" sz="2400" b="1" dirty="0">
                <a:solidFill>
                  <a:schemeClr val="tx1"/>
                </a:solidFill>
                <a:latin typeface="Times New Roman" panose="02020603050405020304" pitchFamily="34" charset="0"/>
                <a:ea typeface="微软雅黑" panose="020B0503020204020204" charset="-122"/>
                <a:cs typeface="Times New Roman" panose="02020603050405020304" pitchFamily="34" charset="-120"/>
              </a:rPr>
              <a:t>一联:</a:t>
            </a:r>
            <a:endParaRPr lang="en-US" altLang="zh-CN" sz="2400" b="1"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联系词语所在句子的内容及语境。阅读原文可以发现,第2段写“我”看到铁纱窗外面有四个乡下人的背影,第3段提到铁纱窗、玻璃窗,第4段写“所有的活动的颜色、声音、生的滋味”全都在窗子以外,第6段写书房窗外的情形:这几段提到的窗子都是具体的。第7段写即便是出门旅行,也“免不了坐在窗子以内的”,“无形中的窗子是仍然存在的”,这里说的是心里的“窗子”。</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286" name="技法演示.EPS" descr="id:2147511527;FounderCES"/>
          <p:cNvPicPr>
            <a:picLocks noChangeAspect="1"/>
          </p:cNvPicPr>
          <p:nvPr/>
        </p:nvPicPr>
        <p:blipFill>
          <a:blip r:embed="rId1"/>
          <a:stretch>
            <a:fillRect/>
          </a:stretch>
        </p:blipFill>
        <p:spPr>
          <a:xfrm>
            <a:off x="5005705" y="2778125"/>
            <a:ext cx="1750060" cy="57658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470660"/>
            <a:ext cx="11423650" cy="4581525"/>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二联:</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联系文章的主题或作者的情感态度揣摩词语的含义。结合全文来看,心里的“窗子”是人的内心与外在世界的隔膜。</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三联:</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联系手法揣摩。文中的“窗子”既指实际生活中具体的窗子,又象征着人们心里的“窗子”,即人的内心与外在世界的隔膜。</a:t>
            </a: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49020"/>
            <a:ext cx="11423650" cy="5003165"/>
          </a:xfrm>
          <a:prstGeom prst="rect">
            <a:avLst/>
          </a:prstGeom>
          <a:noFill/>
        </p:spPr>
        <p:txBody>
          <a:bodyPr wrap="square" lIns="0" tIns="0" rIns="0" bIns="0" rtlCol="0" anchor="t"/>
          <a:lstStyle/>
          <a:p>
            <a:pPr algn="ctr"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题型2:理解重要语句含意(以教材《记念刘和珍君》为例)</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在《记念刘和珍君》一文中,鲁迅先生在评价刘和珍等爱国青年的义勇行为时说:“真的猛士,敢于直面惨淡的人生,敢于正视淋漓的鲜血。这是怎样的哀痛者和幸福者?”理解这些句子的含意,先要抓关键信息“惨淡的人生”“淋漓的鲜血”“哀痛者”“幸福者”,理解表层意:真正勇猛的革命志士,能勇敢面对反动统治者的血腥屠杀,毫不回避,愤然而起,前仆后继,为推翻黑暗的反动统治而英勇斗争。再结合“三一八”惨案的背景和文章主旨分析其深层意:赞颂那些勇敢面对统治者的血腥屠杀,为国家和民族的前途、人民的悲惨命运而哀痛,以英勇斗争、献身革命为最大幸福的革命志士。</a:t>
            </a: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287" name="教材引入.eps" descr="id:2147511534;FounderCES"/>
          <p:cNvPicPr>
            <a:picLocks noChangeAspect="1"/>
          </p:cNvPicPr>
          <p:nvPr/>
        </p:nvPicPr>
        <p:blipFill>
          <a:blip r:embed="rId1"/>
          <a:stretch>
            <a:fillRect/>
          </a:stretch>
        </p:blipFill>
        <p:spPr>
          <a:xfrm>
            <a:off x="4815205" y="1607820"/>
            <a:ext cx="2561590" cy="467995"/>
          </a:xfrm>
          <a:prstGeom prst="rect">
            <a:avLst/>
          </a:prstGeom>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一、重要句子类别及理解方法    </a:t>
            </a: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903605" y="1553845"/>
          <a:ext cx="10760710" cy="4531360"/>
        </p:xfrm>
        <a:graphic>
          <a:graphicData uri="http://schemas.openxmlformats.org/drawingml/2006/table">
            <a:tbl>
              <a:tblPr/>
              <a:tblGrid>
                <a:gridCol w="759460"/>
                <a:gridCol w="2414905"/>
                <a:gridCol w="7586345"/>
              </a:tblGrid>
              <a:tr h="377825">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特点</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方法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32840">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含蓄句</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表达含蓄,含意丰富,有警示作用,富含哲理。</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由表及里法。理解这类语句要从三个层面入手:①句表意,即表层意;②句内意,即深层意;③句外意,即引申出来的意义。高考题重点考查句外意。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32840">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修辞句</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运用比喻、拟人、夸张、反语等修辞手法。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还原法。先确定句子运用的修辞手法,再将句子还原成没有运用修辞手法的、意思明白的句子。</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32840">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结构句</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总领句、总结句、过渡句、照应句等。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抓住位置法。判断句子在文中所处的位置,结合内容来确定句子含意。总领句要从它所领起的内容去找,总结句要从其上文中去找,过渡句要从它的上下文中去找。</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5015">
                <a:tc>
                  <a:txBody>
                    <a:bodyPr/>
                    <a:p>
                      <a:pPr indent="0" algn="ctr">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主旨句</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能体现文章的中心。</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立足全文法。既要把握本句的字面意思,又要注意对文中其他观点句、态度句及情感句的把握。</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二、理解语句含意题设问形式及审题定向 </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832485" y="2175510"/>
          <a:ext cx="10546080" cy="3527425"/>
        </p:xfrm>
        <a:graphic>
          <a:graphicData uri="http://schemas.openxmlformats.org/drawingml/2006/table">
            <a:tbl>
              <a:tblPr/>
              <a:tblGrid>
                <a:gridCol w="1557020"/>
                <a:gridCol w="8989060"/>
              </a:tblGrid>
              <a:tr h="243014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1.(2019年北京卷)作者为什么说“你在没有走进这些胡同人家之前,关于北京文化的理解,是不便言深的”?请结合上下文具体说明。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2.(2017年全国Ⅲ卷)结合上下文,分析文中画横线的句子的含意。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题干中往往有“说明”“分析”“解释”“理解”等作答动词和“含意”“意思”等表答题方向的名词。</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11885"/>
            <a:ext cx="11423650" cy="494030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 三、“多看”+“多联”答好理解语句含意题     </a:t>
            </a: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288" name="24YWXKAXGKZT3T10.eps" descr="id:2147511557;FounderCES"/>
          <p:cNvPicPr>
            <a:picLocks noChangeAspect="1"/>
          </p:cNvPicPr>
          <p:nvPr/>
        </p:nvPicPr>
        <p:blipFill>
          <a:blip r:embed="rId1"/>
          <a:stretch>
            <a:fillRect/>
          </a:stretch>
        </p:blipFill>
        <p:spPr>
          <a:xfrm>
            <a:off x="2796540" y="1787525"/>
            <a:ext cx="6670675" cy="4314825"/>
          </a:xfrm>
          <a:prstGeom prst="rect">
            <a:avLst/>
          </a:prstGeom>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_BD#31ca67ec3.fixed?vbadefaultcenterpage=1&amp;parentnodeid=1fe3f7219"/>
          <p:cNvSpPr/>
          <p:nvPr/>
        </p:nvSpPr>
        <p:spPr>
          <a:xfrm>
            <a:off x="1097280" y="4819015"/>
            <a:ext cx="8816975" cy="1078865"/>
          </a:xfrm>
          <a:prstGeom prst="rect">
            <a:avLst/>
          </a:prstGeom>
          <a:noFill/>
        </p:spPr>
        <p:txBody>
          <a:bodyPr wrap="none" lIns="0" tIns="0" rIns="0" bIns="0" rtlCol="0" anchor="ctr"/>
          <a:lstStyle/>
          <a:p>
            <a:pPr algn="l" latinLnBrk="1">
              <a:lnSpc>
                <a:spcPts val="5105"/>
              </a:lnSpc>
            </a:pPr>
            <a:r>
              <a:rPr 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专题</a:t>
            </a:r>
            <a:r>
              <a:rPr lang="zh-CN" alt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三</a:t>
            </a:r>
            <a:r>
              <a:rPr lang="en-US" altLang="zh-CN" sz="3200" b="1" dirty="0">
                <a:solidFill>
                  <a:srgbClr val="0C3BD2"/>
                </a:solidFill>
                <a:latin typeface="微软雅黑" panose="020B0503020204020204" charset="-122"/>
                <a:ea typeface="微软雅黑" panose="020B0503020204020204" charset="-122"/>
                <a:cs typeface="微软雅黑" panose="020B0503020204020204" pitchFamily="34" charset="-120"/>
              </a:rPr>
              <a:t> </a:t>
            </a:r>
            <a:r>
              <a:rPr 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现代文阅读Ⅱ——文学类文本阅读(散文)</a:t>
            </a:r>
            <a:endParaRPr lang="en-US" sz="3200" b="1" dirty="0">
              <a:solidFill>
                <a:srgbClr val="0C3BD2"/>
              </a:solidFill>
              <a:latin typeface="微软雅黑" panose="020B0503020204020204" charset="-122"/>
              <a:ea typeface="微软雅黑" panose="020B0503020204020204" charset="-122"/>
              <a:cs typeface="微软雅黑" panose="020B0503020204020204" pitchFamily="34" charset="-120"/>
            </a:endParaRPr>
          </a:p>
        </p:txBody>
      </p:sp>
    </p:spTree>
  </p:cSld>
  <p:clrMapOvr>
    <a:masterClrMapping/>
  </p:clrMapOvr>
  <p:transition>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(2017年全国Ⅲ卷)阅读下面的文字,完成后面的题目。</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4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我们的裁缝店</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40000"/>
              </a:lnSpc>
            </a:pPr>
            <a:r>
              <a:rPr lang="en-US" sz="2400" dirty="0">
                <a:latin typeface="华文仿宋" panose="02010600040101010101" charset="-122"/>
                <a:ea typeface="华文仿宋" panose="02010600040101010101" charset="-122"/>
                <a:cs typeface="Times New Roman" panose="02020603050405020304" pitchFamily="34" charset="-120"/>
              </a:rPr>
              <a:t>李　娟</a:t>
            </a:r>
            <a:endParaRPr lang="en-US" sz="2400" dirty="0">
              <a:latin typeface="华文仿宋" panose="02010600040101010101" charset="-122"/>
              <a:ea typeface="华文仿宋" panose="02010600040101010101" charset="-122"/>
              <a:cs typeface="Times New Roman" panose="02020603050405020304" pitchFamily="34" charset="-120"/>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在城市里,裁缝和裁缝店越来越少了。但在喀吾图,生活迥然不同。这是游牧地区,人们体格普遍高大宽厚,再加上常年的繁重劳动,很多人身体都有着不同程度的变形,只有量身定做的衣服才能穿得平展。</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我们租的店面实在太小了,十来个平方米,中间拉块布帘子,前半截做生意,后半截睡觉、做饭。但这样的房间一烧起炉子来便会特别暖和。很多个那样的日子,狂风呼啸,昏天暗地,小碎石子和冰雹砸在玻璃窗上,“啪啪啪啪”响个没完没了……但我们的房子里却温暖和平,锅里炖的风干羊肉溢出的香气一波一波地滚动,墙皮似乎都给香得酥掉了。</a:t>
            </a:r>
            <a:endParaRPr lang="en-US" sz="2400" dirty="0">
              <a:latin typeface="楷体" panose="02010609060101010101" charset="-122"/>
              <a:ea typeface="楷体" panose="02010609060101010101" charset="-122"/>
              <a:cs typeface="楷体" panose="02010609060101010101" charset="-122"/>
            </a:endParaRPr>
          </a:p>
        </p:txBody>
      </p:sp>
      <p:pic>
        <p:nvPicPr>
          <p:cNvPr id="289" name="例2.eps" descr="id:2147511564;FounderCES"/>
          <p:cNvPicPr>
            <a:picLocks noChangeAspect="1"/>
          </p:cNvPicPr>
          <p:nvPr/>
        </p:nvPicPr>
        <p:blipFill>
          <a:blip r:embed="rId1"/>
          <a:stretch>
            <a:fillRect/>
          </a:stretch>
        </p:blipFill>
        <p:spPr>
          <a:xfrm>
            <a:off x="384175" y="1022985"/>
            <a:ext cx="663575" cy="306705"/>
          </a:xfrm>
          <a:prstGeom prst="rect">
            <a:avLst/>
          </a:prstGeom>
        </p:spPr>
      </p:pic>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我们还养了金鱼,每当和顾客讨价还价相持不下时,我们就请他们看金鱼。这样的精灵实在是这偏远荒寒地带最不可思议的尤物——清洁的水和清洁的美艳在清洁的玻璃缸里曼妙地闪动,透明的尾翼和双鳍缓缓在水中张开、收拢,携着音乐一般……</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这样,等他们回过神来,再谈价钱,口气往往会软下去许多。</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当地男人们很少进店。最固执的是一些老头儿,偶尔来一次,取了衣服却死活不愿试穿,即使试了也死活不肯照镜子,你开玩笑地拽着他往镜子跟前拖,让他亲眼看一看这身衣服多“拍兹”(漂亮),可越这样他越害羞,双手死死捂着脸,快要哭出来似的。</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女人们就热闹多了,三三两两,不做衣服也时常过来瞅一瞅,看我们有没有进新的布料。如果有了中意的一块布,未来三个月就一边努力攒钱,一边再三提醒我们,一定要给她留一块够做一条裙子的。</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 库尔马罕的儿媳妇也来做裙子了,她的婆婆拎只编织袋跟在后面。量完尺寸我们让她先付订金,这个漂亮女人二话不说,从婆婆拎着的袋子里抓出三只鸡来——“三只鸡嘛,换条裙子,够不够?”</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她订的是我们最新进的晃着金色碎点的布料,这块布料一挂出来,村子里几乎所有的年轻媳妇都跑来做了一条裙子。</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她说:“不要让公公知道啊!公公嘛,小气嘛,给他知道了嘛,要当当(唠叨、责怪)嘛!”</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“婆婆知道就没事了?”</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“婆婆嘛,好得很嘛!”她说着揽过旁边那矮小的老妇人,“叭”地亲一口,“裙子做好了嘛</a:t>
            </a:r>
            <a:r>
              <a:rPr lang="zh-CN" altLang="en-US" sz="2400" dirty="0">
                <a:latin typeface="楷体" panose="02010609060101010101" charset="-122"/>
                <a:ea typeface="楷体" panose="02010609060101010101" charset="-122"/>
                <a:cs typeface="楷体" panose="02010609060101010101" charset="-122"/>
              </a:rPr>
              <a:t>，</a:t>
            </a:r>
            <a:r>
              <a:rPr lang="en-US" sz="2400" dirty="0">
                <a:latin typeface="楷体" panose="02010609060101010101" charset="-122"/>
                <a:ea typeface="楷体" panose="02010609060101010101" charset="-122"/>
                <a:cs typeface="楷体" panose="02010609060101010101" charset="-122"/>
              </a:rPr>
              <a:t>我们两个嘛,你一天我一天,轮流换着穿嘛!”</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她的婆婆轻轻嘟囔一句什么,露出长辈才有的笑容。</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81710"/>
            <a:ext cx="11423650" cy="5070475"/>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但是我们要鸡干什么?但是我们还是要了。</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还有的人自己送布来做,衣服做好后却凑不够现钱来取,只好挂在我家店里,一有空就来看一看,试穿一下,再叹着气脱下来挂回原处。</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有个小姑娘的一件小花衬衣也在我们这儿挂着,加工费也就八元钱,可她妈妈始终凑不出来。小姑娘每天放学路过我家店,都会进来捏着新衣服摸了又摸,不厌其烦地给同伴介绍:“这就是我的!”穿衬衣的季节都快过去了,可它还在我们店里挂着!最后,我们先受不了了。有一天,这孩子再来看望她的衣服时,我们就取下来让她拿走。小姑娘惊喜得不敢相信,在那儿不知所措地站了好一会儿,才慢吞吞挪出房子,然后转身飞快跑掉。</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裁缝的活不算劳累,就是太麻烦。量体、排料、剪裁、锁边、配零料、烫粘合衬、</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楷体" panose="02010609060101010101" charset="-122"/>
                <a:ea typeface="楷体" panose="02010609060101010101" charset="-122"/>
                <a:cs typeface="楷体" panose="02010609060101010101" charset="-122"/>
                <a:sym typeface="+mn-ea"/>
              </a:rPr>
              <a:t>合缝……做成后,还得开扣眼、钉扣子、缝垫肩、缲裤边。浅色衣服还得洗一洗,缝纫</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机经常加油,难免会染脏一点。而且烙铁也没有电熨斗那么干净,一不小心,黑黑的煤灰就从气孔漾出来,沾得到处都是。</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是呀,从我们当裁缝的第一天起,就发誓一旦有别的出路,死也不会再干这个了。但假如有一天不做裁缝,我们还是得想办法赚钱过日子,过同样辛苦的生活。——可能干什么都一样的吧?</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是这样的,帕孜依拉来做衬衣,我们给她弄得漂漂亮亮的,她穿上以后高兴得在镜子面前转来转去地看。但是我立刻发现袖子那里有一点不平,就殷勤地劝她脱下来,烧好烙铁,“滋——”地一家伙下去……烫煳一大片……</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怎么办呢?我们商量了半天,把煳的地方裁掉,用同样的布接了一截子,将袖口做大,呈小喇叭的样式敞开,还钉上了漂亮的扣子。最后又给它取了个名字:“马蹄袖”。</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   但是后来……几乎全村的年轻女人都把衬衣袖子裁掉一截,跑来要求我们给她们加工“马蹄袖”。</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rPr>
              <a:t>    干裁缝真的很辛苦,但那么多事情,一针一线的,不是说拆就能拆得掉的。当我再一次把一股线平稳准确地穿进一个针孔,总会在一刹那想通很多事情。</a:t>
            </a:r>
            <a:endParaRPr lang="en-US" sz="2400" dirty="0">
              <a:latin typeface="楷体" panose="02010609060101010101" charset="-122"/>
              <a:ea typeface="楷体" panose="02010609060101010101" charset="-122"/>
              <a:cs typeface="楷体" panose="02010609060101010101" charset="-122"/>
            </a:endParaRPr>
          </a:p>
          <a:p>
            <a:pPr algn="r" latinLnBrk="1">
              <a:lnSpc>
                <a:spcPct val="140000"/>
              </a:lnSpc>
            </a:pPr>
            <a:r>
              <a:rPr lang="en-US" sz="2400" dirty="0">
                <a:latin typeface="楷体" panose="02010609060101010101" charset="-122"/>
                <a:ea typeface="楷体" panose="02010609060101010101" charset="-122"/>
                <a:cs typeface="楷体" panose="02010609060101010101" charset="-122"/>
              </a:rPr>
              <a:t>(有删改)</a:t>
            </a: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endParaRPr lang="en-US" sz="2400" dirty="0">
              <a:latin typeface="楷体" panose="02010609060101010101" charset="-122"/>
              <a:ea typeface="楷体" panose="02010609060101010101" charset="-122"/>
              <a:cs typeface="楷体" panose="02010609060101010101" charset="-122"/>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结合上下文,分析文中画横线的句子的含意。</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en-US" altLang="zh-CN" sz="2400" b="1"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①裁缝作为辛苦的谋生行当,看起来与其他行当一样;②但“我”但在做裁缝的过程中,对生活有了难忘的经历和体会,不由得对这一行当产生了特殊感情,感受到它的独特意义。</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“多看”,理解表层意:</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句子的关键内容是“干什么”“一样”。“干什么”是指干任何行业,“一样”是“一样辛苦”的意思,句子的字面意思是“干任何行业都一样辛苦”。</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  “多联”,挖掘深层意:</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①联系句子位置,这句话是文中的过渡句,起承上启下的作用。承接上文描写的行业辛苦,引出结尾处裁缝行业给“我”带来的人生启示。②联系相邻句子及文中关键语句,根据原文“过同样辛苦的生活”“干裁缝真的很辛苦”可知,裁缝是辛苦的谋生行当,而“在一刹那想通很多事情”则含蓄地表达了“我”对这一行业的深厚情感和对辛苦踏实劳作、平稳真切生活的肯定。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290" name="技法演示.EPS" descr="id:2147511571;FounderCES"/>
          <p:cNvPicPr>
            <a:picLocks noChangeAspect="1"/>
          </p:cNvPicPr>
          <p:nvPr/>
        </p:nvPicPr>
        <p:blipFill>
          <a:blip r:embed="rId1"/>
          <a:stretch>
            <a:fillRect/>
          </a:stretch>
        </p:blipFill>
        <p:spPr>
          <a:xfrm>
            <a:off x="4962525" y="913765"/>
            <a:ext cx="1694815" cy="558800"/>
          </a:xfrm>
          <a:prstGeom prst="rect">
            <a:avLst/>
          </a:prstGeom>
        </p:spPr>
      </p:pic>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ctr"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题型3:局部分析概括(以教材《为了忘却的记念》为例)</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鲁迅《为了忘却的记念》中柔石的“迂”指两个方面:一是对社会的黑暗、人心的险恶,缺乏清醒和深刻认识,因而不免碰钉子;二是受“男女授受不亲”思想的影响,和女性在一起难为情,表现不自然,连一同走路都不敢,后来就是敢了,也还要拉开距离。鲁迅说他“迂”,一方面是对其性格的客观记叙;另一方面也暗示其品行端正,表达对他的深切悼念,对他的被杀感到悲愤以及对国民党反动派的痛恨。</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局部分析概括题包括层段意思分析概括题、特点分析概括题(以概括散文中的人、物、环境、某种类型、某一方面等的特点为中心)和因果探寻题。</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pic>
        <p:nvPicPr>
          <p:cNvPr id="291" name="教材引入.eps" descr="id:2147511578;FounderCES"/>
          <p:cNvPicPr>
            <a:picLocks noChangeAspect="1"/>
          </p:cNvPicPr>
          <p:nvPr/>
        </p:nvPicPr>
        <p:blipFill>
          <a:blip r:embed="rId1"/>
          <a:stretch>
            <a:fillRect/>
          </a:stretch>
        </p:blipFill>
        <p:spPr>
          <a:xfrm>
            <a:off x="4656455" y="1492250"/>
            <a:ext cx="2367280" cy="432435"/>
          </a:xfrm>
          <a:prstGeom prst="rect">
            <a:avLst/>
          </a:prstGeom>
        </p:spPr>
      </p:pic>
    </p:spTree>
  </p:cSld>
  <p:clrMapOvr>
    <a:masterClrMapping/>
  </p:clrMapOvr>
  <p:transition>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30605"/>
            <a:ext cx="11423650" cy="4726305"/>
          </a:xfrm>
          <a:prstGeom prst="rect">
            <a:avLst/>
          </a:prstGeom>
          <a:noFill/>
        </p:spPr>
        <p:txBody>
          <a:bodyPr wrap="square" lIns="0" tIns="0" rIns="0" bIns="0" rtlCol="0" anchor="t"/>
          <a:lstStyle/>
          <a:p>
            <a:pPr algn="l" latinLnBrk="1">
              <a:lnSpc>
                <a:spcPct val="140000"/>
              </a:lnSpc>
            </a:pP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 一、局部分析概括题设问形式及审题定向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741680" y="2075815"/>
          <a:ext cx="10053320" cy="2713990"/>
        </p:xfrm>
        <a:graphic>
          <a:graphicData uri="http://schemas.openxmlformats.org/drawingml/2006/table">
            <a:tbl>
              <a:tblPr/>
              <a:tblGrid>
                <a:gridCol w="709295"/>
                <a:gridCol w="9344025"/>
              </a:tblGrid>
              <a:tr h="180911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1.(2022年全国乙卷)这封信情真意切,“恍恍惚惚”的情感状态更是一再呈现。请分析这种恍惚感的由来。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2.(2021年全国甲卷)作者访问米哈伊洛夫斯克村,为什么会联想到达吉雅娜?请谈谈你的看法。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487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题干中往往有“概括”“分析”等作答动词和“意义”“原因”“特点”“精神”等表答题方向的词语。</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405890"/>
            <a:ext cx="11423650" cy="4646295"/>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二、局部分析概括题的前提和关键    </a:t>
            </a: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813435" y="2234565"/>
          <a:ext cx="10260330" cy="3291840"/>
        </p:xfrm>
        <a:graphic>
          <a:graphicData uri="http://schemas.openxmlformats.org/drawingml/2006/table">
            <a:tbl>
              <a:tblPr/>
              <a:tblGrid>
                <a:gridCol w="1083945"/>
                <a:gridCol w="9176385"/>
              </a:tblGrid>
              <a:tr h="134175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前提(读懂文章)</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①概括每段段意。要理解各句所写内容,抓住每段的关键词句,分析句间关系。如果是递进、转折关系的,既要重后者,又不忘前者;如果是总分(分总)关系的,要抓住总说部分概括。②理清思路。分析段与段、句与句之间的关系,理清文章思路,找准方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940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关键(学会归纳)</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①寻找区间,锁定信息句。②整合信息,要点要齐全,不能有遗漏、交叉、重复,更不能无中生有。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de1bbd86.fixed?vbadefaultcenterpage=1&amp;parentnodeid=62da1db03"/>
          <p:cNvSpPr/>
          <p:nvPr/>
        </p:nvSpPr>
        <p:spPr>
          <a:xfrm>
            <a:off x="1033272" y="2962656"/>
            <a:ext cx="7196328" cy="923544"/>
          </a:xfrm>
          <a:prstGeom prst="rect">
            <a:avLst/>
          </a:prstGeom>
          <a:noFill/>
        </p:spPr>
        <p:txBody>
          <a:bodyPr wrap="none" lIns="0" tIns="0" rIns="0" bIns="0" rtlCol="0" anchor="ctr"/>
          <a:lstStyle/>
          <a:p>
            <a:pPr algn="ctr" latinLnBrk="1">
              <a:lnSpc>
                <a:spcPts val="6435"/>
              </a:lnSpc>
            </a:pP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学习任务</a:t>
            </a:r>
            <a:r>
              <a:rPr lang="en-US" altLang="zh-CN" sz="4000" b="1" dirty="0">
                <a:solidFill>
                  <a:srgbClr val="0072E2"/>
                </a:solidFill>
                <a:latin typeface="微软雅黑" panose="020B0503020204020204" charset="-122"/>
                <a:ea typeface="微软雅黑" panose="020B0503020204020204" charset="-122"/>
                <a:cs typeface="微软雅黑" panose="020B0503020204020204" pitchFamily="34" charset="-120"/>
              </a:rPr>
              <a:t>4</a:t>
            </a: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a:t>
            </a: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sym typeface="+mn-ea"/>
              </a:rPr>
              <a:t>深析词义句意,</a:t>
            </a:r>
            <a:endPar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sym typeface="+mn-ea"/>
            </a:endParaRPr>
          </a:p>
          <a:p>
            <a:pPr algn="ctr" latinLnBrk="1">
              <a:lnSpc>
                <a:spcPts val="6435"/>
              </a:lnSpc>
            </a:pP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sym typeface="+mn-ea"/>
              </a:rPr>
              <a:t>概括思想内容</a:t>
            </a:r>
            <a:endPar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endParaRPr>
          </a:p>
          <a:p>
            <a:pPr algn="ctr" latinLnBrk="1">
              <a:lnSpc>
                <a:spcPts val="6435"/>
              </a:lnSpc>
            </a:pPr>
            <a:endParaRPr lang="en-US" altLang="zh-CN" sz="4000" b="1" dirty="0">
              <a:solidFill>
                <a:srgbClr val="0072E2"/>
              </a:solidFill>
              <a:latin typeface="微软雅黑" panose="020B0503020204020204" charset="-122"/>
              <a:ea typeface="微软雅黑" panose="020B0503020204020204" charset="-122"/>
              <a:cs typeface="微软雅黑" panose="020B0503020204020204" pitchFamily="34" charset="-120"/>
            </a:endParaRPr>
          </a:p>
        </p:txBody>
      </p:sp>
    </p:spTree>
  </p:cSld>
  <p:clrMapOvr>
    <a:masterClrMapping/>
  </p:clrMapOvr>
  <p:transition>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09040"/>
            <a:ext cx="11423650" cy="4843145"/>
          </a:xfrm>
          <a:prstGeom prst="rect">
            <a:avLst/>
          </a:prstGeom>
          <a:noFill/>
        </p:spPr>
        <p:txBody>
          <a:bodyPr wrap="square" lIns="0" tIns="0" rIns="0" bIns="0" rtlCol="0" anchor="t"/>
          <a:lstStyle/>
          <a:p>
            <a:pPr algn="l" latinLnBrk="1">
              <a:lnSpc>
                <a:spcPct val="14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三、特点分析概括题的三个解题方法</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384175" y="1810385"/>
          <a:ext cx="11272520" cy="4958080"/>
        </p:xfrm>
        <a:graphic>
          <a:graphicData uri="http://schemas.openxmlformats.org/drawingml/2006/table">
            <a:tbl>
              <a:tblPr/>
              <a:tblGrid>
                <a:gridCol w="1092835"/>
                <a:gridCol w="10179685"/>
              </a:tblGrid>
              <a:tr h="123952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直接摘录词句法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是摘录原文词句进行作答的一种方法。解题时应抓住文中与答案有关的关键词句,确定题目的答案在文中的具体呈现,其答案一般是文中的原句或从文中摘取的重要词语的组合。</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3952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拼接改写法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是提取文中的一些关键词句,通过拼接并改写的方式重新组合进行作答的一种方法。解题时一般根据题干要求,从文中筛选信息要点,但不能直接作答,其答案一般是文中的词句意思的组合变换。</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63650"/>
            <a:ext cx="11423650" cy="4788535"/>
          </a:xfrm>
          <a:prstGeom prst="rect">
            <a:avLst/>
          </a:prstGeom>
          <a:noFill/>
        </p:spPr>
        <p:txBody>
          <a:bodyPr wrap="square" lIns="0" tIns="0" rIns="0" bIns="0" rtlCol="0" anchor="t"/>
          <a:lstStyle/>
          <a:p>
            <a:pPr algn="l" latinLnBrk="1">
              <a:lnSpc>
                <a:spcPct val="140000"/>
              </a:lnSpc>
            </a:pPr>
            <a:r>
              <a:rPr lang="zh-CN" altLang="en-US" sz="2400" dirty="0">
                <a:latin typeface="Times New Roman" panose="02020603050405020304" pitchFamily="34" charset="0"/>
                <a:ea typeface="微软雅黑" panose="020B0503020204020204" charset="-122"/>
                <a:cs typeface="Times New Roman" panose="02020603050405020304" pitchFamily="34" charset="-120"/>
              </a:rPr>
              <a:t>续表</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384175" y="1894840"/>
          <a:ext cx="11272520" cy="4958080"/>
        </p:xfrm>
        <a:graphic>
          <a:graphicData uri="http://schemas.openxmlformats.org/drawingml/2006/table">
            <a:tbl>
              <a:tblPr/>
              <a:tblGrid>
                <a:gridCol w="1092835"/>
                <a:gridCol w="10179685"/>
              </a:tblGrid>
              <a:tr h="247904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综合句意(层意)法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有些文段(章),没有明显的中心句(段),必须对每个独立句的句意或几个相对重要的句子的意义进行综合归纳,提取内在“公因式”,概括出内容要点。①分析句子的关系,理出答案要点。在确定答题的大致区间之后,对相关内容的句子的关系进行分析综合,按要求从中提取出答案的要点。②研读意义(象)组合,概括文段大意。研究段落内容的意义(象)组成,对文段(章)的信息进行抽象归纳。</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b="1" dirty="0">
                <a:latin typeface="Times New Roman" panose="02020603050405020304" pitchFamily="34" charset="0"/>
                <a:ea typeface="微软雅黑" panose="020B0503020204020204" charset="-122"/>
                <a:cs typeface="Times New Roman" panose="02020603050405020304" pitchFamily="34" charset="-120"/>
              </a:rPr>
              <a:t>四、层段意思分析概括题的三个解题方法      </a:t>
            </a: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565150" y="1405890"/>
          <a:ext cx="10845800" cy="5100955"/>
        </p:xfrm>
        <a:graphic>
          <a:graphicData uri="http://schemas.openxmlformats.org/drawingml/2006/table">
            <a:tbl>
              <a:tblPr/>
              <a:tblGrid>
                <a:gridCol w="962660"/>
                <a:gridCol w="9883140"/>
              </a:tblGrid>
              <a:tr h="2047240">
                <a:tc>
                  <a:txBody>
                    <a:bodyPr/>
                    <a:p>
                      <a:pPr indent="0" algn="ctr">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摘取法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需要归纳的内容往往是段落中的重要词语和句子。这些重要的词语往往嵌在主要语句中,重要的句子又常常出现在文章或段落的开头或末尾或中间。尤其要注意其中抒情性或议论性(表明作者观点、态度、倾向)的句子。归纳时需把这些词语或句子摘录出来。</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6475">
                <a:tc>
                  <a:txBody>
                    <a:bodyPr/>
                    <a:p>
                      <a:pPr indent="0" algn="ctr">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合并法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把每层大意综合起来加以概括,就是整篇文章或整个段落的主要内容。</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240">
                <a:tc>
                  <a:txBody>
                    <a:bodyPr/>
                    <a:p>
                      <a:pPr indent="0" algn="ctr">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舍取法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①需要归纳的内容本身有主次之分,而命题者只要求概括回答其要点,故考生需要对次要信息和同类信息进行舍弃。②文段中所说的内容复杂,而命题者只要求考生回答某一方面,故考生需要对符合题干要求的信息进行提取。</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  五、因果探寻题的三个解题方法     </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571500" y="1663065"/>
          <a:ext cx="10942320" cy="3274695"/>
        </p:xfrm>
        <a:graphic>
          <a:graphicData uri="http://schemas.openxmlformats.org/drawingml/2006/table">
            <a:tbl>
              <a:tblPr/>
              <a:tblGrid>
                <a:gridCol w="1313180"/>
                <a:gridCol w="9629140"/>
              </a:tblGrid>
              <a:tr h="71945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辨明因果关系</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在很多文章中,作家总是阐发某种生活感悟,明晰某种道理,这些感悟、道理就是命题者命题的“果”。这个“果”从何而来?就是文章前后的叙事、描写、回忆等。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945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近远结合原则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即就近原则和分散原则相结合。凡是题干语句出现的地方,往往是答案要点密集的地方,所以要“就近”。其他一两点分散在离题干语句较远的上下文,这时就要适当扩大搜索范围。</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8013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“显”“隐”</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既要注意显性要点,又要注意挖掘隐性要点。隐性要点往往隐含在较含蓄的叙述和描写中。</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六、答好局部分析概括题“三步骤”</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p:txBody>
      </p:sp>
      <p:pic>
        <p:nvPicPr>
          <p:cNvPr id="292" name="24YWXKAXGKZT3T15.eps" descr="id:2147511633;FounderCES"/>
          <p:cNvPicPr>
            <a:picLocks noChangeAspect="1"/>
          </p:cNvPicPr>
          <p:nvPr/>
        </p:nvPicPr>
        <p:blipFill>
          <a:blip r:embed="rId1"/>
          <a:stretch>
            <a:fillRect/>
          </a:stretch>
        </p:blipFill>
        <p:spPr>
          <a:xfrm>
            <a:off x="3420110" y="1504950"/>
            <a:ext cx="5502275" cy="4973320"/>
          </a:xfrm>
          <a:prstGeom prst="rect">
            <a:avLst/>
          </a:prstGeom>
        </p:spPr>
      </p:pic>
    </p:spTree>
  </p:cSld>
  <p:clrMapOvr>
    <a:masterClrMapping/>
  </p:clrMapOvr>
  <p:transition>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19176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(2022年全国乙卷)阅读下面的文字,完成后面的题目。</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“九一八”致弟弟书</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50000"/>
              </a:lnSpc>
            </a:pPr>
            <a:r>
              <a:rPr lang="en-US" sz="2400" dirty="0">
                <a:latin typeface="华文仿宋" panose="02010600040101010101" charset="-122"/>
                <a:ea typeface="华文仿宋" panose="02010600040101010101" charset="-122"/>
                <a:cs typeface="Times New Roman" panose="02020603050405020304" pitchFamily="34" charset="-120"/>
              </a:rPr>
              <a:t>萧　红</a:t>
            </a:r>
            <a:endParaRPr lang="en-US" sz="2400" dirty="0">
              <a:latin typeface="华文仿宋" panose="02010600040101010101" charset="-122"/>
              <a:ea typeface="华文仿宋" panose="02010600040101010101"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①可弟:小战士,你也做了战士了,这是我想不到的。</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②世事恍恍惚惚地就过了;记得这十年中只有那么一个短促的时间是与你相处的,现在想起就像连你的面孔还没有来得及记住,而你就去了。</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③记得当我们都是小孩子的时候,当我离开家的时候,那一天的早晨你还在大门外和一群孩子玩着,那时你才十三四岁,你看着我离开家,向着那白银似的满铺着雪的无边的大地奔去。你恋着玩,对于我的出走,你连看我也不看。</a:t>
            </a:r>
            <a:endParaRPr lang="en-US" sz="2400" dirty="0">
              <a:latin typeface="楷体" panose="02010609060101010101" charset="-122"/>
              <a:ea typeface="楷体" panose="02010609060101010101" charset="-122"/>
              <a:cs typeface="楷体" panose="02010609060101010101" charset="-122"/>
            </a:endParaRPr>
          </a:p>
        </p:txBody>
      </p:sp>
      <p:pic>
        <p:nvPicPr>
          <p:cNvPr id="293" name="例3.eps" descr="id:2147511640;FounderCES"/>
          <p:cNvPicPr>
            <a:picLocks noChangeAspect="1"/>
          </p:cNvPicPr>
          <p:nvPr/>
        </p:nvPicPr>
        <p:blipFill>
          <a:blip r:embed="rId1"/>
          <a:stretch>
            <a:fillRect/>
          </a:stretch>
        </p:blipFill>
        <p:spPr>
          <a:xfrm>
            <a:off x="384175" y="1075055"/>
            <a:ext cx="561340" cy="259080"/>
          </a:xfrm>
          <a:prstGeom prst="rect">
            <a:avLst/>
          </a:prstGeom>
        </p:spPr>
      </p:pic>
    </p:spTree>
  </p:cSld>
  <p:clrMapOvr>
    <a:masterClrMapping/>
  </p:clrMapOvr>
  <p:transition>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60425"/>
            <a:ext cx="11423650" cy="553212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④而事隔六七年,你也就长大了,有时写信给我,因为我的漂流不定,信有时收到,有时收不到。但我读了之后,竟看不见你,不是因为那信不是你写的,而是在那信里边你所说的话,都不像是你说的。比方说——生活在这边,前途是没有希望的……</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⑤我看了非常的生疏,又非常的新鲜,但心里边都不表示什么同情,因为我总有一个印象,你晓得什么,你小孩子。所以我回信的时候,总是愿意说一些空话,问一问,家里的樱桃树这几年结樱桃多少?红玫瑰依旧开花否?或者是看门的大白狗怎样了?你的回信,说祖父的坟头上长了一棵小树。在这样的话里,我才体味到这信是弟弟写给我的。</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⑥但是没有读过你的几封这样的信,我又走了,越走越离得你远了。</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⑦可弟,我们都是自幼没有见过海的孩子,海是生疏的,我们怕,但是也就上了海船,飘飘荡荡的,前边没有什么一定的目的,也就往前走了。</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20140"/>
            <a:ext cx="11423650" cy="495046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⑨我一到东京就写信给你,约你第三天的下午六点在某某饭馆等我。</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⑩那天,我五点钟就等在那里,一直到了六点钟,没有人来,我又多等了一刻钟,我又多等了半点钟,我想或者你有事情会来晚了的。到最后的几分钟,竟想到,大概你来过了,或者已经不认识我。第二天,我想还是到你住的地方看一趟。有一个老婆婆,说你已经在月初走了,离开了东京了。你那帘子里头静悄悄的,好像你在里边睡午觉的。</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⑪半年之后,我还没有回上海,你又来了信,说你已经到了上海,是到上海找我的。我想这可糟了,又来了一个小吉卜赛。</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⑫这流浪的生活,怕你过不惯,也怕你受不住。但你说:“你可以过得惯,为什么我过不惯?”</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19175"/>
            <a:ext cx="11423650" cy="5051425"/>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rPr>
              <a:t>⑬等我一回到上海,你每天到我的住处来,我看见了你的黑黑的人影,我的心里充满了慌乱。我想这些流浪的年轻人,都将流浪到哪里去。常常在街上碰到你们的一伙,你们都是年轻的,都是北方的粗直的青年,内心充满了力量。你们是被逼着来到这人地生疏的地方,你们都怀着万分的勇敢,只有向前,没有回头。但是你们都充满了饥饿,所以每天到处找工作。你们是可怕的一群,在街上落叶似的被秋风卷着,弯着腰,抱着膀,打着寒战。</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⑭ 那时你不知我心里的忧郁,你总是早上来笑着,晚上来笑着。进到我屋子来,看到可吃的就吃,看到书就翻,累了,躺在床上就休息。</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⑮ 你那种傻里傻气的样子,我看了,有的时候觉得讨厌,有的时候也觉得喜欢,虽是欢喜了,但还是心口不一地说:“快起来吧,看这么懒。”</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96620"/>
            <a:ext cx="11423650" cy="517398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sym typeface="+mn-ea"/>
              </a:rPr>
              <a:t>⑯</a:t>
            </a:r>
            <a:r>
              <a:rPr lang="en-US" sz="2400" dirty="0">
                <a:latin typeface="楷体" panose="02010609060101010101" charset="-122"/>
                <a:ea typeface="楷体" panose="02010609060101010101" charset="-122"/>
                <a:cs typeface="楷体" panose="02010609060101010101" charset="-122"/>
              </a:rPr>
              <a:t>不多时就“七七事变”,很快你就决定了,到西北去,做抗日军去。</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a:t>
            </a:r>
            <a:r>
              <a:rPr lang="en-US" sz="2400" dirty="0">
                <a:latin typeface="楷体" panose="02010609060101010101" charset="-122"/>
                <a:ea typeface="楷体" panose="02010609060101010101" charset="-122"/>
                <a:cs typeface="楷体" panose="02010609060101010101" charset="-122"/>
                <a:sym typeface="+mn-ea"/>
              </a:rPr>
              <a:t>⑰</a:t>
            </a:r>
            <a:r>
              <a:rPr lang="en-US" sz="2400" dirty="0">
                <a:latin typeface="楷体" panose="02010609060101010101" charset="-122"/>
                <a:ea typeface="楷体" panose="02010609060101010101" charset="-122"/>
                <a:cs typeface="楷体" panose="02010609060101010101" charset="-122"/>
              </a:rPr>
              <a:t>你走的那天晚上,满天都是星,就像幼年我们在黄瓜架下捉着虫子的那样的夜,那样黑黑的夜,那样飞着萤虫的夜。</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a:t>
            </a:r>
            <a:r>
              <a:rPr lang="en-US" sz="2400" dirty="0">
                <a:latin typeface="楷体" panose="02010609060101010101" charset="-122"/>
                <a:ea typeface="楷体" panose="02010609060101010101" charset="-122"/>
                <a:cs typeface="楷体" panose="02010609060101010101" charset="-122"/>
                <a:sym typeface="+mn-ea"/>
              </a:rPr>
              <a:t>⑱</a:t>
            </a:r>
            <a:r>
              <a:rPr lang="en-US" sz="2400" dirty="0">
                <a:latin typeface="楷体" panose="02010609060101010101" charset="-122"/>
                <a:ea typeface="楷体" panose="02010609060101010101" charset="-122"/>
                <a:cs typeface="楷体" panose="02010609060101010101" charset="-122"/>
              </a:rPr>
              <a:t>你走了,你的眼睛不大看我,我也没有同你讲什么话。我送你到了台阶上,到了院里,你就走了。那时我心里不知道想什么,不知道愿意让你走,还是不愿意。只觉得恍恍惚惚的,把过去的许多年的生活都翻了一个新,事事都显得特别真切,又都显得特别模糊,真所谓有如梦寐了。</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a:t>
            </a:r>
            <a:r>
              <a:rPr lang="en-US" sz="2400" dirty="0">
                <a:latin typeface="楷体" panose="02010609060101010101" charset="-122"/>
                <a:ea typeface="楷体" panose="02010609060101010101" charset="-122"/>
                <a:cs typeface="楷体" panose="02010609060101010101" charset="-122"/>
                <a:sym typeface="+mn-ea"/>
              </a:rPr>
              <a:t>⑲</a:t>
            </a:r>
            <a:r>
              <a:rPr lang="en-US" sz="2400" dirty="0">
                <a:latin typeface="楷体" panose="02010609060101010101" charset="-122"/>
                <a:ea typeface="楷体" panose="02010609060101010101" charset="-122"/>
                <a:cs typeface="楷体" panose="02010609060101010101" charset="-122"/>
              </a:rPr>
              <a:t>可弟,你从小就苍白,不健康,而今虽然长得很高了,精神是好的,体力仍旧是坏的。我很怕你走到别的地方去,支持不住,可是我又不能劝你回家,因为你的心里充满了诱惑,你的眼里充满了禁果。</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89000"/>
            <a:ext cx="11423650" cy="5324475"/>
          </a:xfrm>
          <a:prstGeom prst="rect">
            <a:avLst/>
          </a:prstGeom>
          <a:noFill/>
        </p:spPr>
        <p:txBody>
          <a:bodyPr wrap="square" lIns="0" tIns="0" rIns="0" bIns="0" rtlCol="0" anchor="t"/>
          <a:lstStyle/>
          <a:p>
            <a:pPr algn="ctr"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学习任务4:深析词义句意,概括思想内容</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题型1:理解重要词语含义(以教材《记念刘和珍君》为例)</a:t>
            </a: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鲁迅在《记念刘和珍君》中写到:“中国军人的屠戮妇婴的伟绩,八国联军的惩创学生的武功,不幸全被这几缕血痕抹杀了。”句中的“伟绩”和“武功”都运用了反语,指段祺瑞执政府的暴行与中外反动派的屠戮一脉相承,也指出了这次暴行是空前的。</a:t>
            </a: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altLang="zh-CN" sz="2400" b="1" dirty="0">
                <a:latin typeface="Times New Roman" panose="02020603050405020304" pitchFamily="34" charset="0"/>
                <a:ea typeface="微软雅黑" panose="020B0503020204020204" charset="-122"/>
                <a:cs typeface="Times New Roman" panose="02020603050405020304" pitchFamily="34" charset="-120"/>
              </a:rPr>
              <a:t>一、常考词语类型及思考方向</a:t>
            </a:r>
            <a:endParaRPr lang="en-US" altLang="zh-CN" sz="2400" b="1"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理解词语的含义,是指理解词语在文中的含义,最重要的是“文中”这两个字。理解词语的含义,要以基本义为基础,参照其他义项,再结合语境揣摩,这是理解词语含义的基本要求。常考词语类型及思考方向如下:        </a:t>
            </a:r>
            <a:endPar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284" name="教材引入.eps" descr="id:2147511489;FounderCES"/>
          <p:cNvPicPr>
            <a:picLocks noChangeAspect="1"/>
          </p:cNvPicPr>
          <p:nvPr/>
        </p:nvPicPr>
        <p:blipFill>
          <a:blip r:embed="rId1"/>
          <a:stretch>
            <a:fillRect/>
          </a:stretch>
        </p:blipFill>
        <p:spPr>
          <a:xfrm>
            <a:off x="4522470" y="1959610"/>
            <a:ext cx="2367280" cy="432435"/>
          </a:xfrm>
          <a:prstGeom prst="rect">
            <a:avLst/>
          </a:prstGeom>
        </p:spPr>
      </p:pic>
    </p:spTree>
  </p:cSld>
  <p:clrMapOvr>
    <a:masterClrMapping/>
  </p:clrMapOvr>
  <p:transition>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92530"/>
            <a:ext cx="11423650" cy="4493260"/>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楷体" panose="02010609060101010101" charset="-122"/>
                <a:ea typeface="楷体" panose="02010609060101010101" charset="-122"/>
                <a:cs typeface="楷体" panose="02010609060101010101" charset="-122"/>
                <a:sym typeface="+mn-ea"/>
              </a:rPr>
              <a:t> ⑳</a:t>
            </a:r>
            <a:r>
              <a:rPr lang="en-US" sz="2400" dirty="0">
                <a:latin typeface="楷体" panose="02010609060101010101" charset="-122"/>
                <a:ea typeface="楷体" panose="02010609060101010101" charset="-122"/>
                <a:cs typeface="楷体" panose="02010609060101010101" charset="-122"/>
              </a:rPr>
              <a:t> 恰巧在</a:t>
            </a:r>
            <a:r>
              <a:rPr lang="zh-CN" altLang="en-US" sz="2400" dirty="0">
                <a:latin typeface="楷体" panose="02010609060101010101" charset="-122"/>
                <a:ea typeface="楷体" panose="02010609060101010101" charset="-122"/>
                <a:cs typeface="楷体" panose="02010609060101010101" charset="-122"/>
              </a:rPr>
              <a:t>全面</a:t>
            </a:r>
            <a:r>
              <a:rPr lang="en-US" sz="2400" dirty="0">
                <a:latin typeface="楷体" panose="02010609060101010101" charset="-122"/>
                <a:ea typeface="楷体" panose="02010609060101010101" charset="-122"/>
                <a:cs typeface="楷体" panose="02010609060101010101" charset="-122"/>
              </a:rPr>
              <a:t>抗战不久,我也到山西去,有人告诉我你在洪洞的前线,离着我很近,我转给你一封信,我想没有两天就可见到你了。那时我心里可开心极了,因为我看到不少和你那样年轻的孩子们,他们快乐而活泼,他们跑着跑着,工作的时候嘴里唱着歌。这一群快乐的小战士,胜利一定属于你们的,你们也拿枪,你们也担水,中国有你们,中国是不会亡的。虽然我给你的信,你没有收到,我也没能看见你,但我不知为什么竟很放心,就像见到了你一样。因为你也是他们之中的一个,于是我就把你忘了。</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㉑但是从那以后,你的音信是一点也没有的。而至今已经四年了,你到底没有信来。我本来不常想你,不过现在想起你来了,你为什么不来信。</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rPr>
              <a:t>       </a:t>
            </a:r>
            <a:endParaRPr 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96620"/>
            <a:ext cx="11423650" cy="5173980"/>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㉒今天又快到“九一八”了,写了以上这些,以遣胸中的忧闷。</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㉓</a:t>
            </a:r>
            <a:r>
              <a:rPr lang="en-US" sz="2400" dirty="0">
                <a:latin typeface="楷体" panose="02010609060101010101" charset="-122"/>
                <a:ea typeface="楷体" panose="02010609060101010101" charset="-122"/>
                <a:cs typeface="楷体" panose="02010609060101010101" charset="-122"/>
                <a:sym typeface="+mn-ea"/>
              </a:rPr>
              <a:t>愿你在远方快乐和健康。</a:t>
            </a:r>
            <a:endParaRPr lang="en-US" sz="2400" dirty="0">
              <a:latin typeface="楷体" panose="02010609060101010101" charset="-122"/>
              <a:ea typeface="楷体" panose="02010609060101010101" charset="-122"/>
              <a:cs typeface="楷体" panose="02010609060101010101" charset="-122"/>
              <a:sym typeface="+mn-ea"/>
            </a:endParaRPr>
          </a:p>
          <a:p>
            <a:pPr algn="r" latinLnBrk="1">
              <a:lnSpc>
                <a:spcPct val="150000"/>
              </a:lnSpc>
            </a:pPr>
            <a:r>
              <a:rPr lang="en-US" sz="2400" dirty="0">
                <a:latin typeface="楷体" panose="02010609060101010101" charset="-122"/>
                <a:ea typeface="楷体" panose="02010609060101010101" charset="-122"/>
                <a:cs typeface="楷体" panose="02010609060101010101" charset="-122"/>
              </a:rPr>
              <a:t>1941年9月</a:t>
            </a:r>
            <a:endParaRPr lang="en-US" sz="2400" dirty="0">
              <a:latin typeface="楷体" panose="02010609060101010101" charset="-122"/>
              <a:ea typeface="楷体" panose="02010609060101010101" charset="-122"/>
              <a:cs typeface="楷体" panose="02010609060101010101" charset="-122"/>
            </a:endParaRPr>
          </a:p>
          <a:p>
            <a:pPr algn="r" latinLnBrk="1">
              <a:lnSpc>
                <a:spcPct val="150000"/>
              </a:lnSpc>
            </a:pPr>
            <a:r>
              <a:rPr lang="en-US" sz="2400" dirty="0">
                <a:latin typeface="楷体" panose="02010609060101010101" charset="-122"/>
                <a:ea typeface="楷体" panose="02010609060101010101" charset="-122"/>
                <a:cs typeface="楷体" panose="02010609060101010101" charset="-122"/>
              </a:rPr>
              <a:t>(有删改)</a:t>
            </a:r>
            <a:endParaRPr lang="en-US" sz="2400" dirty="0">
              <a:latin typeface="楷体" panose="02010609060101010101" charset="-122"/>
              <a:ea typeface="楷体" panose="02010609060101010101" charset="-122"/>
              <a:cs typeface="楷体" panose="02010609060101010101" charset="-122"/>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这封信情真意切,“恍恍惚惚”的情感状态更是一再呈现。请分析这种恍惚感的由来。</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①信件的主要内容是追忆往事,时光流逝带来了恍惚感;②十年间,姐弟俩生活在漂泊中,世事无定带来了恍惚感;③弟弟从不懂事的“小孩子”成长为“小战士”,“我”既牵挂又欣慰,多种感情交织,也产生了恍惚感。</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434465"/>
            <a:ext cx="11423650" cy="4636135"/>
          </a:xfrm>
          <a:prstGeom prst="rect">
            <a:avLst/>
          </a:prstGeom>
          <a:noFill/>
        </p:spPr>
        <p:txBody>
          <a:bodyPr wrap="square" lIns="0" tIns="0" rIns="0" bIns="0" rtlCol="0" anchor="t"/>
          <a:lstStyle/>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第一步:审读题干,明确方向。</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本题的答题范围是“这封信”,答题的关键词是“‘恍恍惚惚’的情感状态”,答题要求是“分析这种恍惚感的由来”。</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第二步:阅读原文,确定区域。</a:t>
            </a:r>
            <a:endParaRPr lang="en-US"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先通读全文,把握文章内容及情感,定位到“一再呈现”的“恍惚感”上,然后结合具体的内容分析这种“恍惚感”的由来。通读全文可知,“恍恍惚惚”这个关键词在文中一共出现了两处:第②段、第段。</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 第三步:根据确定区域内的文字,抓住本质,分类概括。</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第一处:由第②段“世事恍恍惚惚地就过了”可知,书信的主要内容是回忆往事,时光流逝给“我”带来恍惚感。由第③段“你恋着玩,对于我的出走,你连看我也不看”可知,弟弟</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pic>
        <p:nvPicPr>
          <p:cNvPr id="307" name="技法演示.EPS" descr="id:2147511647;FounderCES"/>
          <p:cNvPicPr>
            <a:picLocks noChangeAspect="1"/>
          </p:cNvPicPr>
          <p:nvPr/>
        </p:nvPicPr>
        <p:blipFill>
          <a:blip r:embed="rId1"/>
          <a:stretch>
            <a:fillRect/>
          </a:stretch>
        </p:blipFill>
        <p:spPr>
          <a:xfrm>
            <a:off x="5105400" y="887095"/>
            <a:ext cx="1830070" cy="603250"/>
          </a:xfrm>
          <a:prstGeom prst="rect">
            <a:avLst/>
          </a:prstGeom>
        </p:spPr>
      </p:pic>
    </p:spTree>
  </p:cSld>
  <p:clrMapOvr>
    <a:masterClrMapping/>
  </p:clrMapOvr>
  <p:transition>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36345"/>
            <a:ext cx="11423650" cy="4834255"/>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当时年幼,贪恋玩耍,对“我”的出走没有感觉。由第④段“而是在那信里边你所说的话……前途是没有希望的……”可知,长大后“我”与弟弟通过书信来往,得知弟弟对前途没有信心,“我”认为弟弟和“我”认知中的不一样。由第⑧段“忽然又有信来,是来自东京的”可知,“我”和弟弟分隔两地,聚少离多,漂泊不定,世事不定给“我”带来了恍惚感。</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第二处:由第段“那时我心里不知道想什么……真所谓有如梦寐了”可知,原来的弟弟在“我”眼中是个不成熟的“小孩子”,由第段“很快你就决定了,到西北去,做抗日军去”可知,弟弟要到西北去做抗日军。“我”到山西后,推想弟弟应该成了“快乐的小战士”。弟弟从“小孩子”成长为“小战士”,“我”既牵挂又欣慰,产生了一种恍惚感。</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36345"/>
            <a:ext cx="11423650" cy="4834255"/>
          </a:xfrm>
          <a:prstGeom prst="rect">
            <a:avLst/>
          </a:prstGeom>
          <a:noFill/>
        </p:spPr>
        <p:txBody>
          <a:bodyPr wrap="square" lIns="0" tIns="0" rIns="0" bIns="0" rtlCol="0" anchor="t"/>
          <a:lstStyle/>
          <a:p>
            <a:pPr algn="ctr"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题型4:主旨分析概括(以教材《荷塘月色》为例)</a:t>
            </a:r>
            <a:endParaRPr lang="en-US"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荷塘月色》作为一篇著名的抒情散文,以描写景物为主,主要写“我”夜游荷塘的所见所感,从“带上门出去”写起,到“轻轻地推门进去”收尾,重点写荷塘小路、月下荷塘、荷塘上的月色、荷塘的四面。恬静朦胧的景物与作者淡淡的哀愁相吻合,结合时代背景可知,这种哀愁源于作者不满黑暗现实,向往自由光明,又苦于当时找不到光明之路的彷徨苦闷的心情。</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1" name="教材引入.eps" descr="id:2147511654;FounderCES"/>
          <p:cNvPicPr>
            <a:picLocks noChangeAspect="1"/>
          </p:cNvPicPr>
          <p:nvPr/>
        </p:nvPicPr>
        <p:blipFill>
          <a:blip r:embed="rId1"/>
          <a:stretch>
            <a:fillRect/>
          </a:stretch>
        </p:blipFill>
        <p:spPr>
          <a:xfrm>
            <a:off x="4862195" y="1886585"/>
            <a:ext cx="2416175" cy="441325"/>
          </a:xfrm>
          <a:prstGeom prst="rect">
            <a:avLst/>
          </a:prstGeom>
        </p:spPr>
      </p:pic>
    </p:spTree>
  </p:cSld>
  <p:clrMapOvr>
    <a:masterClrMapping/>
  </p:clrMapOvr>
  <p:transition>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36345"/>
            <a:ext cx="11423650" cy="4834255"/>
          </a:xfrm>
          <a:prstGeom prst="rect">
            <a:avLst/>
          </a:prstGeom>
          <a:noFill/>
        </p:spPr>
        <p:txBody>
          <a:bodyPr wrap="square" lIns="0" tIns="0" rIns="0" bIns="0" rtlCol="0" anchor="t"/>
          <a:lstStyle/>
          <a:p>
            <a:pPr algn="l"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一、主旨分析概括题设问形式及审题定向</a:t>
            </a:r>
            <a:endParaRPr lang="en-US"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655320" y="2082165"/>
          <a:ext cx="10164445" cy="2617470"/>
        </p:xfrm>
        <a:graphic>
          <a:graphicData uri="http://schemas.openxmlformats.org/drawingml/2006/table">
            <a:tbl>
              <a:tblPr/>
              <a:tblGrid>
                <a:gridCol w="897890"/>
                <a:gridCol w="9266555"/>
              </a:tblGrid>
              <a:tr h="157099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1.(2019年上海卷)评析本文所表达的思想意义。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2.(2014年湖南卷)概括全文主旨,并联系现实谈谈你的看法。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464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题干中往往有“概括”“分析”等作答动词和“主旨”“启示”“思想感情”“观点态度”等表答题方向的名词。</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50900"/>
            <a:ext cx="11423650" cy="5219700"/>
          </a:xfrm>
          <a:prstGeom prst="rect">
            <a:avLst/>
          </a:prstGeom>
          <a:noFill/>
        </p:spPr>
        <p:txBody>
          <a:bodyPr wrap="square" lIns="0" tIns="0" rIns="0" bIns="0" rtlCol="0" anchor="t"/>
          <a:lstStyle/>
          <a:p>
            <a:pPr algn="l" latinLnBrk="1">
              <a:lnSpc>
                <a:spcPct val="150000"/>
              </a:lnSpc>
            </a:pP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  二、主旨分析概括“三方法”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530225" y="1371600"/>
          <a:ext cx="10835640" cy="4937760"/>
        </p:xfrm>
        <a:graphic>
          <a:graphicData uri="http://schemas.openxmlformats.org/drawingml/2006/table">
            <a:tbl>
              <a:tblPr/>
              <a:tblGrid>
                <a:gridCol w="1767205"/>
                <a:gridCol w="9068435"/>
              </a:tblGrid>
              <a:tr h="54864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方法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说明</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关键整体结合法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抓住文章的标题、开头、结尾,文中的议论、抒情、文眼等关键信息,同时要把握文章整体,解答时将二者有机结合。</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层意串联法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总结每段的中心句,进而概括出文章的主旨,逐层提炼是分析归纳文章主旨最实在、最有效、最基本的方法。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945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因文而异法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写人</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叙</a:t>
                      </a:r>
                      <a:r>
                        <a:rPr lang="en-US" sz="2400" b="0" dirty="0">
                          <a:latin typeface="Times New Roman" panose="02020603050405020304" pitchFamily="34" charset="0"/>
                          <a:ea typeface="微软雅黑" panose="020B0503020204020204" charset="-122"/>
                          <a:cs typeface="Times New Roman" panose="02020603050405020304" pitchFamily="34" charset="-120"/>
                        </a:rPr>
                        <a:t>事散文应看其写了什么人、记了什么事,表达了什么精神、赞扬了什么品格;写景状物散文一般借景借物抒情,应看其写了什么景、物,抒发了什么感情或阐发了什么哲理;议论说</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理</a:t>
                      </a:r>
                      <a:r>
                        <a:rPr lang="en-US" sz="2400" b="0" dirty="0">
                          <a:latin typeface="Times New Roman" panose="02020603050405020304" pitchFamily="34" charset="0"/>
                          <a:ea typeface="微软雅黑" panose="020B0503020204020204" charset="-122"/>
                          <a:cs typeface="Times New Roman" panose="02020603050405020304" pitchFamily="34" charset="-120"/>
                        </a:rPr>
                        <a:t>散文应看其通过摆事实、讲道理,表明了什么观点等。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51230"/>
            <a:ext cx="11423650" cy="5119370"/>
          </a:xfrm>
          <a:prstGeom prst="rect">
            <a:avLst/>
          </a:prstGeom>
          <a:noFill/>
        </p:spPr>
        <p:txBody>
          <a:bodyPr wrap="square" lIns="0" tIns="0" rIns="0" bIns="0" rtlCol="0" anchor="t"/>
          <a:lstStyle/>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(2020年北京卷)阅读下面的文字,完成后面的题目。</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ctr" latinLnBrk="1">
              <a:lnSpc>
                <a:spcPct val="140000"/>
              </a:lnSpc>
            </a:pP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从音乐和美术认识生命</a:t>
            </a:r>
            <a:endParaRPr lang="en-US"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ctr" latinLnBrk="1">
              <a:lnSpc>
                <a:spcPct val="140000"/>
              </a:lnSpc>
            </a:pPr>
            <a:r>
              <a:rPr lang="en-US" sz="2400" dirty="0">
                <a:latin typeface="华文仿宋" panose="02010600040101010101" charset="-122"/>
                <a:ea typeface="华文仿宋" panose="02010600040101010101" charset="-122"/>
                <a:cs typeface="Times New Roman" panose="02020603050405020304" pitchFamily="34" charset="-120"/>
                <a:sym typeface="+mn-ea"/>
              </a:rPr>
              <a:t>沈从文</a:t>
            </a:r>
            <a:endParaRPr lang="en-US" sz="2400" dirty="0">
              <a:latin typeface="华文仿宋" panose="02010600040101010101" charset="-122"/>
              <a:ea typeface="华文仿宋" panose="02010600040101010101" charset="-122"/>
              <a:cs typeface="Times New Roman" panose="02020603050405020304" pitchFamily="34" charset="-120"/>
              <a:sym typeface="+mn-ea"/>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楷体" panose="02010609060101010101" charset="-122"/>
                <a:ea typeface="楷体" panose="02010609060101010101" charset="-122"/>
                <a:cs typeface="楷体" panose="02010609060101010101" charset="-122"/>
                <a:sym typeface="+mn-ea"/>
              </a:rPr>
              <a:t>我有一点习惯,从小时养成,即对音乐和美术的爱好。从四五岁起始,这两种东西和生命发展,即完全密切吻合。</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40000"/>
              </a:lnSpc>
            </a:pPr>
            <a:r>
              <a:rPr lang="en-US" sz="2400" dirty="0">
                <a:latin typeface="楷体" panose="02010609060101010101" charset="-122"/>
                <a:ea typeface="楷体" panose="02010609060101010101" charset="-122"/>
                <a:cs typeface="楷体" panose="02010609060101010101" charset="-122"/>
                <a:sym typeface="+mn-ea"/>
              </a:rPr>
              <a:t>    初有记忆时,记住黄昏来临一个小乡镇戍卒屯丁的鼓角,在紫煜煜入夜光景中,奏得又悲壮,又凄凉。春天的早晨,睡梦迷糊里,照例可听到高据屋脊和竹园中竹梢百舌、画眉鸟自得其乐的歌呼。此外河边的水车声,天明以前的杀猪声,田中秧鸡、笼中竹鸡、塘中田鸡……以及通常办喜事丧事的乐曲,求神还愿的乐舞,田野山路上的唢呐独奏——一切在自然中与人生中存在的有情感的声音,陆续镶嵌在成长的生命中每一部分。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2" name="例4.eps" descr="id:2147511677;FounderCES"/>
          <p:cNvPicPr>
            <a:picLocks noChangeAspect="1"/>
          </p:cNvPicPr>
          <p:nvPr/>
        </p:nvPicPr>
        <p:blipFill>
          <a:blip r:embed="rId1"/>
          <a:stretch>
            <a:fillRect/>
          </a:stretch>
        </p:blipFill>
        <p:spPr>
          <a:xfrm>
            <a:off x="451485" y="1155065"/>
            <a:ext cx="600075" cy="276860"/>
          </a:xfrm>
          <a:prstGeom prst="rect">
            <a:avLst/>
          </a:prstGeom>
        </p:spPr>
      </p:pic>
    </p:spTree>
  </p:cSld>
  <p:clrMapOvr>
    <a:masterClrMapping/>
  </p:clrMapOvr>
  <p:transition>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12825"/>
            <a:ext cx="11423650" cy="5461000"/>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这个发展影响到成熟的生命,是直觉的容易接受伟大优美乐曲的暗示或启发。</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a:t>
            </a:r>
            <a:r>
              <a:rPr lang="en-US" sz="2400" dirty="0">
                <a:latin typeface="楷体" panose="02010609060101010101" charset="-122"/>
                <a:ea typeface="楷体" panose="02010609060101010101" charset="-122"/>
                <a:cs typeface="楷体" panose="02010609060101010101" charset="-122"/>
                <a:sym typeface="+mn-ea"/>
              </a:rPr>
              <a:t>到都市中来已三十年,在许多问题上,工作方式、生活取舍上,头脑都似乎永远有点格格不入,老是闹别扭。即勉强求适应,终见得顽固呆钝,难于适应,意识中有“承认”与“否定”两种力量永远在争持,显得混乱而无章次。唯有音乐能征服我,驯柔我。一个有生命有性格的乐章在我耳边流注,逐渐浸入脑中襞褶深处时,生命仿佛就有了定向,充满悲哀与善良情感,而表示完全皈依。</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音乐对我的说教,比任何经典教义更具效果。也许我所理解的并不是音乐,只是从乐曲节度中条理出“人的本性”。一切好音乐都能把我引带走向过去,走向未来,而认识当前,乐意于将全生命为当前平凡人生卑微哀乐而服务。笔在手上工作已二十六年,</a:t>
            </a:r>
            <a:endParaRPr lang="en-US" sz="24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12190"/>
            <a:ext cx="11423650" cy="5461635"/>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总似乎为一种召唤而永远向前,任何挫折均无从阻止,从风声、水声、鸟声中,都可以</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得到这</a:t>
            </a:r>
            <a:r>
              <a:rPr lang="en-US" sz="2400" dirty="0">
                <a:latin typeface="楷体" panose="02010609060101010101" charset="-122"/>
                <a:ea typeface="楷体" panose="02010609060101010101" charset="-122"/>
                <a:cs typeface="楷体" panose="02010609060101010101" charset="-122"/>
                <a:sym typeface="+mn-ea"/>
              </a:rPr>
              <a:t>种鼓励与激发。从隔船隔壁他人家常絮语与小小龃龉中,也同样能够得到。即身边耳边</a:t>
            </a:r>
            <a:r>
              <a:rPr lang="en-US" sz="2400" dirty="0">
                <a:latin typeface="楷体" panose="02010609060101010101" charset="-122"/>
                <a:ea typeface="楷体" panose="02010609060101010101" charset="-122"/>
                <a:cs typeface="楷体" panose="02010609060101010101" charset="-122"/>
                <a:sym typeface="+mn-ea"/>
              </a:rPr>
              <a:t>一切静沉沉的,只要生命中有这些回音来复,来自多年以前的远方,我好像也即刻得到一线微光,一点热,于是继续摸索而前。</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一件事给我生命以力量和信心回复,即具启发性的音乐。对于生命的欢欣,死亡的肯定,一个伟大作曲者必然能理解,并理解到这种生命皈依的庄肃,把它当成创造的动力。音乐教育我,实在比任何文字书本意义都重大得多。</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我爱美术有相似而不同情形。认识我自己生命,是从音乐而来;认识其他生命,实由美术而起。就记忆所及,最先启发我教育我的,是黄蜂和蟢子在门户墙壁间的结窠。</a:t>
            </a:r>
            <a:endParaRPr lang="en-US" sz="24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89000"/>
            <a:ext cx="11423650" cy="5163185"/>
          </a:xfrm>
          <a:prstGeom prst="rect">
            <a:avLst/>
          </a:prstGeom>
          <a:noFill/>
        </p:spPr>
        <p:txBody>
          <a:bodyPr wrap="square" lIns="0" tIns="0" rIns="0" bIns="0" rtlCol="0" anchor="t"/>
          <a:lstStyle/>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384175" y="1014730"/>
          <a:ext cx="11609705" cy="5455920"/>
        </p:xfrm>
        <a:graphic>
          <a:graphicData uri="http://schemas.openxmlformats.org/drawingml/2006/table">
            <a:tbl>
              <a:tblPr/>
              <a:tblGrid>
                <a:gridCol w="7028180"/>
                <a:gridCol w="4581525"/>
              </a:tblGrid>
              <a:tr h="530860">
                <a:tc>
                  <a:txBody>
                    <a:bodyPr/>
                    <a:p>
                      <a:pPr indent="0" algn="ctr">
                        <a:lnSpc>
                          <a:spcPct val="140000"/>
                        </a:lnSpc>
                        <a:buNone/>
                      </a:pPr>
                      <a:r>
                        <a:rPr lang="en-US" altLang="zh-CN" sz="2400" b="1" dirty="0">
                          <a:latin typeface="Times New Roman" panose="02020603050405020304" pitchFamily="34" charset="0"/>
                          <a:ea typeface="微软雅黑" panose="020B0503020204020204" charset="-122"/>
                          <a:cs typeface="Times New Roman" panose="02020603050405020304" pitchFamily="34" charset="-120"/>
                        </a:rPr>
                        <a:t>常考词语类型</a:t>
                      </a:r>
                      <a:endParaRPr lang="en-US" altLang="zh-CN" sz="2400" b="1"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altLang="zh-CN" sz="2400" b="1" dirty="0">
                          <a:latin typeface="Times New Roman" panose="02020603050405020304" pitchFamily="34" charset="0"/>
                          <a:ea typeface="微软雅黑" panose="020B0503020204020204" charset="-122"/>
                          <a:cs typeface="Times New Roman" panose="02020603050405020304" pitchFamily="34" charset="-120"/>
                        </a:rPr>
                        <a:t>思考方向</a:t>
                      </a:r>
                      <a:endParaRPr lang="en-US" altLang="zh-CN" sz="2400" b="1"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1495">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体现作者情感态度或主旨的词语。</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联系作者意图,分层次理解。</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35430">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运用修辞手法和写作手法的词语,这样的词语多出现在运用象征、借物喻人、双关等写作手方法的文章中。</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联系手法,挖掘深层含义。</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3425">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特殊指代意义(远指、近指、不定指等)的词语。</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结合语境,明确指代内容。</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24710">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在表情达意方面非常出色的动词、形容词、叠词等。</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有特殊用法的词语,包括贬义褒用、褒义贬用、大词小用、小词大用、词性活用等。</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根据上下文,结合具体内容,分析其表达效果。</a:t>
                      </a:r>
                      <a:endParaRPr lang="en-US" alt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18870"/>
            <a:ext cx="11423650" cy="4756785"/>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工作辛勤结构完整处,使我体会到微小生命的忠诚和巧智。其次看到鸟雀的作窠伏雏,</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花</a:t>
            </a:r>
            <a:r>
              <a:rPr lang="en-US" sz="2400" dirty="0">
                <a:latin typeface="楷体" panose="02010609060101010101" charset="-122"/>
                <a:ea typeface="楷体" panose="02010609060101010101" charset="-122"/>
                <a:cs typeface="楷体" panose="02010609060101010101" charset="-122"/>
                <a:sym typeface="+mn-ea"/>
              </a:rPr>
              <a:t>草在风雨阳光中的长成和新陈代谢,也美丽也严肃的生和死。举凡动植潜跃,生命虽极端渺小,都有它的完整自足性。再其次看到小银匠捶制银锁银鱼,一面因事流泪,一面用</a:t>
            </a:r>
            <a:r>
              <a:rPr lang="en-US" sz="2400" dirty="0">
                <a:latin typeface="楷体" panose="02010609060101010101" charset="-122"/>
                <a:ea typeface="楷体" panose="02010609060101010101" charset="-122"/>
                <a:cs typeface="楷体" panose="02010609060101010101" charset="-122"/>
                <a:sym typeface="+mn-ea"/>
              </a:rPr>
              <a:t>小钢模敲击花纹。看到小木匠和小媳妇作手艺,我发现了工作成果以外工作者的情绪或紧贴,或游离。并明白一件艺术品的制作,除劳动外还有个更多方面的相互依存关系。而尤其重要的,是这些小市民层生产并供给一个较大市民层的工艺美术,色泽与形体,原料及目的,作用和音乐一样,是逐渐浸入寂寞生命中,娱乐我并教育我,和我生命发展严密契合分不开的。</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我对于美术的理解,明显即比普通美术理论大不相同,也容易和一般鉴赏家兴致异</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a:t>
            </a:r>
            <a:endParaRPr lang="en-US" sz="24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pli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08405"/>
            <a:ext cx="11423650" cy="4900930"/>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趣。加上十年流亡转徙生活教育,自然景物与人生万象,复轮流浸润于生命中。个人生</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命在这种错综繁复人生中发育长成,即缺少美术史的严格训练,爱好与理解,自然和普通</a:t>
            </a:r>
            <a:r>
              <a:rPr lang="en-US" sz="2400" dirty="0">
                <a:latin typeface="楷体" panose="02010609060101010101" charset="-122"/>
                <a:ea typeface="楷体" panose="02010609060101010101" charset="-122"/>
                <a:cs typeface="楷体" panose="02010609060101010101" charset="-122"/>
                <a:sym typeface="+mn-ea"/>
              </a:rPr>
              <a:t>人已经大不相同。和音乐关系二而一,我能从多方面对于一件美术品发生兴味。有一点还想特别提出,即爱好的不仅仅是美术,还更爱那个产生动人作品的性格的心,一种真正“人”的素朴的心。</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到都市来,工艺美术扩大了我的眼界。不仅对制作过程充满兴味,对制作者一颗心,如何融会于作品中,他的勤劳、愿望、热情,以及一点切于实际的打算,全收入我的心胸。一切美术品都包含了那个作者生活挣扎形式,以及心智的尺衡,我理解的也就细而深。</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a:t>
            </a:r>
            <a:endParaRPr lang="en-US" sz="24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pli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378585"/>
            <a:ext cx="11423650" cy="3117215"/>
          </a:xfrm>
          <a:prstGeom prst="rect">
            <a:avLst/>
          </a:prstGeom>
          <a:noFill/>
        </p:spPr>
        <p:txBody>
          <a:bodyPr wrap="square" lIns="0" tIns="0" rIns="0" bIns="0" rtlCol="0" anchor="t"/>
          <a:lstStyle/>
          <a:p>
            <a:pPr algn="l"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    在小小作品中,作者注入崇高的理想,浓厚的感情,安排得恰到好处时,即一块顽石,一把线,一片淡墨,一些竹头木屑的拼合,也见出生命洋溢。这点创造的心,就正是民族品德优美伟大的另一面</a:t>
            </a:r>
            <a:r>
              <a:rPr lang="zh-CN" altLang="en-US" sz="2400" dirty="0">
                <a:latin typeface="楷体" panose="02010609060101010101" charset="-122"/>
                <a:ea typeface="楷体" panose="02010609060101010101" charset="-122"/>
                <a:cs typeface="楷体" panose="02010609060101010101" charset="-122"/>
                <a:sym typeface="+mn-ea"/>
              </a:rPr>
              <a:t>。</a:t>
            </a:r>
            <a:endParaRPr lang="zh-CN" altLang="en-US" sz="2400" dirty="0">
              <a:latin typeface="楷体" panose="02010609060101010101" charset="-122"/>
              <a:ea typeface="楷体" panose="02010609060101010101" charset="-122"/>
              <a:cs typeface="楷体" panose="02010609060101010101" charset="-122"/>
              <a:sym typeface="+mn-ea"/>
            </a:endParaRPr>
          </a:p>
          <a:p>
            <a:pPr algn="r" latinLnBrk="1">
              <a:lnSpc>
                <a:spcPct val="150000"/>
              </a:lnSpc>
            </a:pPr>
            <a:r>
              <a:rPr lang="en-US" sz="2400" dirty="0">
                <a:latin typeface="楷体" panose="02010609060101010101" charset="-122"/>
                <a:ea typeface="楷体" panose="02010609060101010101" charset="-122"/>
                <a:cs typeface="楷体" panose="02010609060101010101" charset="-122"/>
                <a:sym typeface="+mn-ea"/>
              </a:rPr>
              <a:t>(节选自沈从文《关于西南漆器及其他》)</a:t>
            </a:r>
            <a:endParaRPr lang="en-US" sz="2400" dirty="0">
              <a:latin typeface="楷体" panose="02010609060101010101" charset="-122"/>
              <a:ea typeface="楷体" panose="02010609060101010101" charset="-122"/>
              <a:cs typeface="楷体" panose="02010609060101010101" charset="-122"/>
              <a:sym typeface="+mn-ea"/>
            </a:endParaRPr>
          </a:p>
          <a:p>
            <a:pPr algn="l" latinLnBrk="1">
              <a:lnSpc>
                <a:spcPct val="150000"/>
              </a:lnSpc>
            </a:pPr>
            <a:endParaRPr lang="en-US" sz="24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pli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(改编)试概括这篇散文的主题。</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384175" y="1536065"/>
          <a:ext cx="11522075" cy="4652010"/>
        </p:xfrm>
        <a:graphic>
          <a:graphicData uri="http://schemas.openxmlformats.org/drawingml/2006/table">
            <a:tbl>
              <a:tblPr/>
              <a:tblGrid>
                <a:gridCol w="608965"/>
                <a:gridCol w="10913110"/>
              </a:tblGrid>
              <a:tr h="465201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解题思路</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本题可采用层意串联法。第1段总写音乐和美术的爱好与生命发展的关系;第2~5段写从音乐中认识到“我”的生命;第6~9段写从美术中认识到“我”的生命。(第2段,叙述一切在自然中与人生中存在的有情感的声音,陆续镶嵌在成长的生命中每一部分;第4段,叙述音乐对“我”的说教,比任何经典教义更具效果;第5段,叙述音乐教育“我”,实在比任何文字书本意义都重大得多;第6段,叙述认识“我”自己生命,是从音乐而来;认识其他生命,实由美术而起;第7段,叙述“我”能从多方面对于一件美术品发生兴味,爱那个产生动人作品的性格的心,一种真正“人”的素朴的心;第9段,礼赞美术工作者一颗素朴的心、崇高的理想、浓厚的感情、优美伟大的民族品德)</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621155"/>
            <a:ext cx="11423650" cy="2477135"/>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答案</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文章通过音乐和美术对“我”的成长和认识生命所起到的作用的独特理解,表现出音乐和美术给“我”的教育作用、向上向善的力量和生命的方向感和归属感,表达了对音乐及美术工作者素朴的品质、崇高的理想、浓厚的感情、优美伟大的民族品德的崇敬之情,抒发了作者对蕴含在平凡生活中的美与诗意的赞美之情。</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89000"/>
            <a:ext cx="11423650" cy="5163185"/>
          </a:xfrm>
          <a:prstGeom prst="rect">
            <a:avLst/>
          </a:prstGeom>
          <a:noFill/>
        </p:spPr>
        <p:txBody>
          <a:bodyPr wrap="square" lIns="0" tIns="0" rIns="0" bIns="0" rtlCol="0" anchor="t"/>
          <a:lstStyle/>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二、理解词语含义题设问形式及审题定向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652145" y="2138680"/>
          <a:ext cx="10835005" cy="2832100"/>
        </p:xfrm>
        <a:graphic>
          <a:graphicData uri="http://schemas.openxmlformats.org/drawingml/2006/table">
            <a:tbl>
              <a:tblPr/>
              <a:tblGrid>
                <a:gridCol w="764540"/>
                <a:gridCol w="10070465"/>
              </a:tblGrid>
              <a:tr h="188849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1.(2017年全国Ⅱ卷)结合全文,说明文中“窗子”的含义。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2.(2015年江苏卷)请结合文章内容,说明第⑤段中“孱弱”的含义。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361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这类题目的题干中往往有“理解”“说明”“分析”等作答动词和“词语”“含义”“内涵”等表答题方向的名词。</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89000"/>
            <a:ext cx="11423650" cy="5163185"/>
          </a:xfrm>
          <a:prstGeom prst="rect">
            <a:avLst/>
          </a:prstGeom>
          <a:noFill/>
        </p:spPr>
        <p:txBody>
          <a:bodyPr wrap="square" lIns="0" tIns="0" rIns="0" bIns="0" rtlCol="0" anchor="t"/>
          <a:lstStyle/>
          <a:p>
            <a:pPr algn="l"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rPr>
              <a:t>三、运用“一借”“三看”“四联”解答理解词语含义题</a:t>
            </a:r>
            <a:endParaRPr lang="en-US" sz="2400" b="1"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440055" y="1501775"/>
          <a:ext cx="11123930" cy="4550410"/>
        </p:xfrm>
        <a:graphic>
          <a:graphicData uri="http://schemas.openxmlformats.org/drawingml/2006/table">
            <a:tbl>
              <a:tblPr/>
              <a:tblGrid>
                <a:gridCol w="588645"/>
                <a:gridCol w="393700"/>
                <a:gridCol w="10141585"/>
              </a:tblGrid>
              <a:tr h="170624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一借</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即借助词语的固有含义。有的词语在特定语境中的含义与固有含义相去甚远,但大多数词语在特定语境中的含义与固有含义是密切相关的。在理解词语含义时,既要结合上下文,又要借助固有含义。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84416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三看</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看词性</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①名词(名词性短语):本义(实指义)→语境义(虚指、隐含义)→指代义(情感倾向)。②形容词(形容词性短语):形容词的特征义(形、色、貌、态、味)→语境义(修辞义)→引申义(褒或贬、赞扬或反对)。③动词(动词性短语):动作(动态细节)→性格特征含义→主旨义。④虚词:虚词本指(作用)→语境义(手法)→写作意图(情感倾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29995"/>
            <a:ext cx="11423650" cy="4822190"/>
          </a:xfrm>
          <a:prstGeom prst="rect">
            <a:avLst/>
          </a:prstGeom>
          <a:noFill/>
        </p:spPr>
        <p:txBody>
          <a:bodyPr wrap="square" lIns="0" tIns="0" rIns="0" bIns="0" rtlCol="0" anchor="t"/>
          <a:lstStyle/>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rPr>
              <a:t>续表</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441325" y="1762125"/>
          <a:ext cx="11120120" cy="3154680"/>
        </p:xfrm>
        <a:graphic>
          <a:graphicData uri="http://schemas.openxmlformats.org/drawingml/2006/table">
            <a:tbl>
              <a:tblPr/>
              <a:tblGrid>
                <a:gridCol w="587375"/>
                <a:gridCol w="973455"/>
                <a:gridCol w="9559290"/>
              </a:tblGrid>
              <a:tr h="1892935">
                <a:tc rowSpan="2">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三看</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gn="ctr">
                        <a:lnSpc>
                          <a:spcPct val="150000"/>
                        </a:lnSpc>
                        <a:buNone/>
                      </a:pPr>
                      <a:r>
                        <a:rPr lang="en-US" altLang="zh-CN" sz="2400" dirty="0">
                          <a:latin typeface="Times New Roman" panose="02020603050405020304" pitchFamily="34" charset="0"/>
                          <a:ea typeface="微软雅黑" panose="020B0503020204020204" charset="-122"/>
                        </a:rPr>
                        <a:t>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看位置</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标题(线索、主旨)→文首(开门见山、统领全文、激发读者的阅读兴趣)→文末(点题、表达观点或主旨);段首(角度、对象)→段中(承上启下)→段末(总结上文)。</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6174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看效果</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实写(人物形象,景、物的形、色、姿、味等)、虚写(人物性格,景、物的质)的描写效果、抒情效果。</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95375"/>
            <a:ext cx="11423650" cy="4956810"/>
          </a:xfrm>
          <a:prstGeom prst="rect">
            <a:avLst/>
          </a:prstGeom>
          <a:noFill/>
        </p:spPr>
        <p:txBody>
          <a:bodyPr wrap="square" lIns="0" tIns="0" rIns="0" bIns="0" rtlCol="0" anchor="t"/>
          <a:lstStyle/>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rPr>
              <a:t>续表</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ct val="130000"/>
              </a:lnSpc>
            </a:pPr>
            <a:endParaRPr lang="en-US" altLang="zh-CN" sz="2400" dirty="0">
              <a:latin typeface="Times New Roman" panose="02020603050405020304" pitchFamily="34" charset="0"/>
              <a:ea typeface="微软雅黑" panose="020B0503020204020204" charset="-122"/>
              <a:cs typeface="Times New Roman" panose="02020603050405020304" pitchFamily="34" charset="-120"/>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endParaRPr lang="en-US" sz="2400" dirty="0">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441325" y="1600200"/>
          <a:ext cx="11120120" cy="5129530"/>
        </p:xfrm>
        <a:graphic>
          <a:graphicData uri="http://schemas.openxmlformats.org/drawingml/2006/table">
            <a:tbl>
              <a:tblPr/>
              <a:tblGrid>
                <a:gridCol w="587375"/>
                <a:gridCol w="973455"/>
                <a:gridCol w="9559290"/>
              </a:tblGrid>
              <a:tr h="731520">
                <a:tc rowSpan="4">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四联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gn="ctr">
                        <a:lnSpc>
                          <a:spcPct val="150000"/>
                        </a:lnSpc>
                        <a:buNone/>
                      </a:pPr>
                      <a:r>
                        <a:rPr lang="en-US" altLang="zh-CN" sz="2400" dirty="0">
                          <a:latin typeface="Times New Roman" panose="02020603050405020304" pitchFamily="34" charset="0"/>
                          <a:ea typeface="微软雅黑" panose="020B0503020204020204" charset="-122"/>
                        </a:rPr>
                        <a:t> </a:t>
                      </a:r>
                      <a:endParaRPr lang="en-US" altLang="zh-CN" sz="2400" dirty="0">
                        <a:latin typeface="Times New Roman" panose="02020603050405020304" pitchFamily="34" charset="0"/>
                        <a:ea typeface="微软雅黑" panose="020B0503020204020204" charset="-122"/>
                      </a:endParaRPr>
                    </a:p>
                    <a:p>
                      <a:pPr indent="0" algn="ctr">
                        <a:lnSpc>
                          <a:spcPct val="150000"/>
                        </a:lnSpc>
                        <a:buNone/>
                      </a:pPr>
                      <a:r>
                        <a:rPr lang="en-US" altLang="zh-CN" sz="2400" dirty="0">
                          <a:latin typeface="Times New Roman" panose="02020603050405020304" pitchFamily="34" charset="0"/>
                          <a:ea typeface="微软雅黑" panose="020B0503020204020204" charset="-122"/>
                        </a:rPr>
                        <a:t> </a:t>
                      </a:r>
                      <a:endParaRPr lang="en-US" altLang="zh-CN" sz="2400" dirty="0">
                        <a:latin typeface="Times New Roman" panose="02020603050405020304" pitchFamily="34" charset="0"/>
                        <a:ea typeface="微软雅黑" panose="020B0503020204020204" charset="-122"/>
                      </a:endParaRPr>
                    </a:p>
                    <a:p>
                      <a:pPr indent="0" algn="ctr">
                        <a:lnSpc>
                          <a:spcPct val="150000"/>
                        </a:lnSpc>
                        <a:buNone/>
                      </a:pPr>
                      <a:r>
                        <a:rPr lang="en-US" altLang="zh-CN" sz="2400" dirty="0">
                          <a:latin typeface="Times New Roman" panose="02020603050405020304" pitchFamily="34" charset="0"/>
                          <a:ea typeface="微软雅黑" panose="020B0503020204020204" charset="-122"/>
                        </a:rPr>
                        <a:t> </a:t>
                      </a:r>
                      <a:endParaRPr lang="en-US" altLang="zh-CN" sz="2400" dirty="0">
                        <a:latin typeface="Times New Roman" panose="02020603050405020304" pitchFamily="34" charset="0"/>
                        <a:ea typeface="微软雅黑" panose="020B0503020204020204"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一联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联系词语所在句子的内容及前后句。考生应着重体会关键词在特定语境中的含义,还要兼顾其表层意思和深层意思。</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52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二联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联系文章的主题或作者的情感态度,揣摩词语的含义。一般分析具有深层含义或特定意义的词语、能点明中心或主旨的词语时依据此法。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52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三联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联系作者写作时的写作意图和社会背景,理解词语的含义。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52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四联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　　联系手法揣摩。通过分析修辞手法、描写手法,揣摩词语背后作者要表达的意思、要达到的效果。</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3ca3d8ca-b964-43b1-9c9a-866292da08e5}"/>
  <p:tag name="TABLE_ENDDRAG_ORIGIN_RECT" val="914*425"/>
  <p:tag name="TABLE_ENDDRAG_RECT" val="30*70*914*425"/>
</p:tagLst>
</file>

<file path=ppt/tags/tag64.xml><?xml version="1.0" encoding="utf-8"?>
<p:tagLst xmlns:p="http://schemas.openxmlformats.org/presentationml/2006/main">
  <p:tag name="KSO_WM_UNIT_TABLE_BEAUTIFY" val="smartTable{714c41ce-b17e-41a1-82c0-741408b55ce3}"/>
  <p:tag name="TABLE_ENDDRAG_ORIGIN_RECT" val="853*223"/>
  <p:tag name="TABLE_ENDDRAG_RECT" val="51*168*853*223"/>
</p:tagLst>
</file>

<file path=ppt/tags/tag65.xml><?xml version="1.0" encoding="utf-8"?>
<p:tagLst xmlns:p="http://schemas.openxmlformats.org/presentationml/2006/main">
  <p:tag name="KSO_WM_UNIT_TABLE_BEAUTIFY" val="smartTable{9c760526-0939-410c-9e7e-1c3b88ec5483}"/>
  <p:tag name="TABLE_ENDDRAG_ORIGIN_RECT" val="875*358"/>
  <p:tag name="TABLE_ENDDRAG_RECT" val="34*142*875*358"/>
</p:tagLst>
</file>

<file path=ppt/tags/tag66.xml><?xml version="1.0" encoding="utf-8"?>
<p:tagLst xmlns:p="http://schemas.openxmlformats.org/presentationml/2006/main">
  <p:tag name="KSO_WM_UNIT_TABLE_BEAUTIFY" val="smartTable{219879af-d10e-475b-9f90-f8996d7ca0c2}"/>
  <p:tag name="TABLE_ENDDRAG_ORIGIN_RECT" val="875*248"/>
  <p:tag name="TABLE_ENDDRAG_RECT" val="34*104*875*248"/>
</p:tagLst>
</file>

<file path=ppt/tags/tag67.xml><?xml version="1.0" encoding="utf-8"?>
<p:tagLst xmlns:p="http://schemas.openxmlformats.org/presentationml/2006/main">
  <p:tag name="KSO_WM_UNIT_TABLE_BEAUTIFY" val="smartTable{219879af-d10e-475b-9f90-f8996d7ca0c2}"/>
  <p:tag name="TABLE_ENDDRAG_ORIGIN_RECT" val="875*385"/>
  <p:tag name="TABLE_ENDDRAG_RECT" val="39*91*875*385"/>
</p:tagLst>
</file>

<file path=ppt/tags/tag68.xml><?xml version="1.0" encoding="utf-8"?>
<p:tagLst xmlns:p="http://schemas.openxmlformats.org/presentationml/2006/main">
  <p:tag name="KSO_WM_UNIT_TABLE_BEAUTIFY" val="smartTable{183db095-ca64-49dd-b23f-6af4b28e18b0}"/>
  <p:tag name="TABLE_ENDDRAG_ORIGIN_RECT" val="847*356"/>
  <p:tag name="TABLE_ENDDRAG_RECT" val="71*122*847*356"/>
</p:tagLst>
</file>

<file path=ppt/tags/tag69.xml><?xml version="1.0" encoding="utf-8"?>
<p:tagLst xmlns:p="http://schemas.openxmlformats.org/presentationml/2006/main">
  <p:tag name="KSO_WM_UNIT_TABLE_BEAUTIFY" val="smartTable{7e8cbe82-225f-4ed3-9efe-c1f5027bf6e4}"/>
  <p:tag name="TABLE_ENDDRAG_ORIGIN_RECT" val="773*186"/>
  <p:tag name="TABLE_ENDDRAG_RECT" val="65*171*773*18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abaf139d-d908-49af-8194-fad791ae6e4d}"/>
  <p:tag name="TABLE_ENDDRAG_ORIGIN_RECT" val="791*213"/>
  <p:tag name="TABLE_ENDDRAG_RECT" val="58*163*791*213"/>
</p:tagLst>
</file>

<file path=ppt/tags/tag71.xml><?xml version="1.0" encoding="utf-8"?>
<p:tagLst xmlns:p="http://schemas.openxmlformats.org/presentationml/2006/main">
  <p:tag name="KSO_WM_UNIT_TABLE_BEAUTIFY" val="smartTable{15436226-beab-4800-ad30-1ed662426de7}"/>
  <p:tag name="TABLE_ENDDRAG_ORIGIN_RECT" val="807*176"/>
  <p:tag name="TABLE_ENDDRAG_RECT" val="64*175*807*176"/>
</p:tagLst>
</file>

<file path=ppt/tags/tag72.xml><?xml version="1.0" encoding="utf-8"?>
<p:tagLst xmlns:p="http://schemas.openxmlformats.org/presentationml/2006/main">
  <p:tag name="KSO_WM_UNIT_TABLE_BEAUTIFY" val="smartTable{443d84b7-696c-41c3-bf98-4ba076aa7851}"/>
  <p:tag name="TABLE_ENDDRAG_ORIGIN_RECT" val="887*390"/>
  <p:tag name="TABLE_ENDDRAG_RECT" val="30*111*887*390"/>
</p:tagLst>
</file>

<file path=ppt/tags/tag73.xml><?xml version="1.0" encoding="utf-8"?>
<p:tagLst xmlns:p="http://schemas.openxmlformats.org/presentationml/2006/main">
  <p:tag name="KSO_WM_UNIT_TABLE_BEAUTIFY" val="smartTable{443d84b7-696c-41c3-bf98-4ba076aa7851}"/>
  <p:tag name="TABLE_ENDDRAG_ORIGIN_RECT" val="887*390"/>
  <p:tag name="TABLE_ENDDRAG_RECT" val="30*111*887*390"/>
</p:tagLst>
</file>

<file path=ppt/tags/tag74.xml><?xml version="1.0" encoding="utf-8"?>
<p:tagLst xmlns:p="http://schemas.openxmlformats.org/presentationml/2006/main">
  <p:tag name="KSO_WM_UNIT_TABLE_BEAUTIFY" val="smartTable{fa54f20f-bcbc-41d6-afb6-916958d16df4}"/>
  <p:tag name="TABLE_ENDDRAG_ORIGIN_RECT" val="853*401"/>
  <p:tag name="TABLE_ENDDRAG_RECT" val="44*110*854*401"/>
</p:tagLst>
</file>

<file path=ppt/tags/tag75.xml><?xml version="1.0" encoding="utf-8"?>
<p:tagLst xmlns:p="http://schemas.openxmlformats.org/presentationml/2006/main">
  <p:tag name="KSO_WM_UNIT_TABLE_BEAUTIFY" val="smartTable{0cb32ea7-5e9a-4ce2-9326-862b665269d7}"/>
  <p:tag name="TABLE_ENDDRAG_ORIGIN_RECT" val="861*198"/>
  <p:tag name="TABLE_ENDDRAG_RECT" val="45*163*861*198"/>
</p:tagLst>
</file>

<file path=ppt/tags/tag76.xml><?xml version="1.0" encoding="utf-8"?>
<p:tagLst xmlns:p="http://schemas.openxmlformats.org/presentationml/2006/main">
  <p:tag name="KSO_WM_UNIT_TABLE_BEAUTIFY" val="smartTable{7d1fdd7c-1ebc-4f21-9109-b02df862f9be}"/>
  <p:tag name="TABLE_ENDDRAG_ORIGIN_RECT" val="800*206"/>
  <p:tag name="TABLE_ENDDRAG_RECT" val="51*163*800*206"/>
</p:tagLst>
</file>

<file path=ppt/tags/tag77.xml><?xml version="1.0" encoding="utf-8"?>
<p:tagLst xmlns:p="http://schemas.openxmlformats.org/presentationml/2006/main">
  <p:tag name="KSO_WM_UNIT_TABLE_BEAUTIFY" val="smartTable{a7f11f4a-7cb7-4906-bf8f-e22a2264dd3c}"/>
  <p:tag name="TABLE_ENDDRAG_ORIGIN_RECT" val="853*371"/>
  <p:tag name="TABLE_ENDDRAG_RECT" val="41*108*853*372"/>
</p:tagLst>
</file>

<file path=ppt/tags/tag78.xml><?xml version="1.0" encoding="utf-8"?>
<p:tagLst xmlns:p="http://schemas.openxmlformats.org/presentationml/2006/main">
  <p:tag name="TABLE_ENDDRAG_ORIGIN_RECT" val="907*366"/>
  <p:tag name="TABLE_ENDDRAG_RECT" val="30*120*907*366"/>
</p:tagLst>
</file>

<file path=ppt/tags/tag79.xml><?xml version="1.0" encoding="utf-8"?>
<p:tagLst xmlns:p="http://schemas.openxmlformats.org/presentationml/2006/main">
  <p:tag name="COMMONDATA" val="eyJoZGlkIjoiOTNiYjQzYjU3MGM5MGFlYjdlYzFiMzY2YmE2MTlmNTMifQ=="/>
  <p:tag name="KSO_WPP_MARK_KEY" val="78160cf4-8022-4e80-ae6c-e6ad5f155bf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教学课件制作 QQ 4256736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13524</Words>
  <Application>WPS 演示</Application>
  <PresentationFormat>宽屏</PresentationFormat>
  <Paragraphs>446</Paragraphs>
  <Slides>55</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55</vt:i4>
      </vt:variant>
    </vt:vector>
  </HeadingPairs>
  <TitlesOfParts>
    <vt:vector size="73" baseType="lpstr">
      <vt:lpstr>Arial</vt:lpstr>
      <vt:lpstr>宋体</vt:lpstr>
      <vt:lpstr>Wingdings</vt:lpstr>
      <vt:lpstr>Wingdings</vt:lpstr>
      <vt:lpstr>微软雅黑</vt:lpstr>
      <vt:lpstr>微软雅黑</vt:lpstr>
      <vt:lpstr>Arial</vt:lpstr>
      <vt:lpstr>Arial</vt:lpstr>
      <vt:lpstr>Times New Roman</vt:lpstr>
      <vt:lpstr>Times New Roman</vt:lpstr>
      <vt:lpstr>华文仿宋</vt:lpstr>
      <vt:lpstr>Arial Unicode MS</vt:lpstr>
      <vt:lpstr>Calibri</vt:lpstr>
      <vt:lpstr>等线</vt:lpstr>
      <vt:lpstr>楷体</vt:lpstr>
      <vt:lpstr>华文楷体</vt:lpstr>
      <vt:lpstr>Office 主题​​</vt:lpstr>
      <vt:lpstr>教学课件制作 QQ 425673604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陈春娇</cp:lastModifiedBy>
  <cp:revision>180</cp:revision>
  <dcterms:created xsi:type="dcterms:W3CDTF">2019-06-19T02:08:00Z</dcterms:created>
  <dcterms:modified xsi:type="dcterms:W3CDTF">2023-02-02T02:55:15Z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B756E912F20B481C8CDFE7E67E78344B</vt:lpwstr>
  </property>
</Properties>
</file>