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8" r:id="rId2"/>
  </p:sldMasterIdLst>
  <p:notesMasterIdLst>
    <p:notesMasterId r:id="rId64"/>
  </p:notesMasterIdLst>
  <p:sldIdLst>
    <p:sldId id="257" r:id="rId3"/>
    <p:sldId id="577" r:id="rId4"/>
    <p:sldId id="578" r:id="rId5"/>
    <p:sldId id="325" r:id="rId6"/>
    <p:sldId id="1068" r:id="rId7"/>
    <p:sldId id="1069" r:id="rId8"/>
    <p:sldId id="338" r:id="rId9"/>
    <p:sldId id="337" r:id="rId10"/>
    <p:sldId id="1073" r:id="rId11"/>
    <p:sldId id="1072" r:id="rId12"/>
    <p:sldId id="1074" r:id="rId13"/>
    <p:sldId id="1078" r:id="rId14"/>
    <p:sldId id="580" r:id="rId15"/>
    <p:sldId id="581" r:id="rId16"/>
    <p:sldId id="1075" r:id="rId17"/>
    <p:sldId id="1079" r:id="rId18"/>
    <p:sldId id="582" r:id="rId19"/>
    <p:sldId id="340" r:id="rId20"/>
    <p:sldId id="1076" r:id="rId21"/>
    <p:sldId id="1080" r:id="rId22"/>
    <p:sldId id="1081" r:id="rId23"/>
    <p:sldId id="1385" r:id="rId24"/>
    <p:sldId id="342" r:id="rId25"/>
    <p:sldId id="344" r:id="rId26"/>
    <p:sldId id="339" r:id="rId27"/>
    <p:sldId id="1082" r:id="rId28"/>
    <p:sldId id="1083" r:id="rId29"/>
    <p:sldId id="583" r:id="rId30"/>
    <p:sldId id="584" r:id="rId31"/>
    <p:sldId id="1386" r:id="rId32"/>
    <p:sldId id="341" r:id="rId33"/>
    <p:sldId id="1084" r:id="rId34"/>
    <p:sldId id="1394" r:id="rId35"/>
    <p:sldId id="585" r:id="rId36"/>
    <p:sldId id="586" r:id="rId37"/>
    <p:sldId id="431" r:id="rId38"/>
    <p:sldId id="1085" r:id="rId39"/>
    <p:sldId id="587" r:id="rId40"/>
    <p:sldId id="588" r:id="rId41"/>
    <p:sldId id="348" r:id="rId42"/>
    <p:sldId id="1387" r:id="rId43"/>
    <p:sldId id="1179" r:id="rId44"/>
    <p:sldId id="1180" r:id="rId45"/>
    <p:sldId id="1181" r:id="rId46"/>
    <p:sldId id="1388" r:id="rId47"/>
    <p:sldId id="1185" r:id="rId48"/>
    <p:sldId id="1182" r:id="rId49"/>
    <p:sldId id="1186" r:id="rId50"/>
    <p:sldId id="1389" r:id="rId51"/>
    <p:sldId id="1199" r:id="rId52"/>
    <p:sldId id="1189" r:id="rId53"/>
    <p:sldId id="1390" r:id="rId54"/>
    <p:sldId id="1190" r:id="rId55"/>
    <p:sldId id="1391" r:id="rId56"/>
    <p:sldId id="1384" r:id="rId57"/>
    <p:sldId id="1191" r:id="rId58"/>
    <p:sldId id="1192" r:id="rId59"/>
    <p:sldId id="1392" r:id="rId60"/>
    <p:sldId id="1193" r:id="rId61"/>
    <p:sldId id="1393" r:id="rId62"/>
    <p:sldId id="282" r:id="rId63"/>
  </p:sldIdLst>
  <p:sldSz cx="12192000" cy="6858000"/>
  <p:notesSz cx="6858000" cy="12192000"/>
  <p:custDataLst>
    <p:tags r:id="rId65"/>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1" userDrawn="1">
          <p15:clr>
            <a:srgbClr val="A4A3A4"/>
          </p15:clr>
        </p15:guide>
        <p15:guide id="2" pos="37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5338" autoAdjust="0"/>
  </p:normalViewPr>
  <p:slideViewPr>
    <p:cSldViewPr snapToGrid="0" snapToObjects="1" showGuides="1">
      <p:cViewPr>
        <p:scale>
          <a:sx n="66" d="100"/>
          <a:sy n="66" d="100"/>
        </p:scale>
        <p:origin x="1446" y="486"/>
      </p:cViewPr>
      <p:guideLst>
        <p:guide orient="horz" pos="2351"/>
        <p:guide pos="374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2637147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948214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slide" Target="../slides/slide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hexin?subject=chinese#pid=61cee0cd2f6b727a3c817f68#tid=61d6a50223790e08a39c6a19">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linknodeid="/>
          <p:cNvSpPr/>
          <p:nvPr/>
        </p:nvSpPr>
        <p:spPr>
          <a:xfrm>
            <a:off x="850392" y="3858768"/>
            <a:ext cx="3794760" cy="640080"/>
          </a:xfrm>
          <a:prstGeom prst="rect">
            <a:avLst/>
          </a:prstGeom>
          <a:noFill/>
        </p:spPr>
        <p:txBody>
          <a:bodyPr wrap="square" lIns="0" tIns="0" rIns="0" bIns="0" rtlCol="0" anchor="ctr"/>
          <a:lstStyle/>
          <a:p>
            <a:pPr algn="ctr"/>
            <a:r>
              <a:rPr lang="en-US" sz="3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高考第一轮复习</a:t>
            </a:r>
            <a:endParaRPr lang="en-US" sz="36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 descr="preencoded.png"/>
          <p:cNvPicPr>
            <a:picLocks noChangeAspect="1"/>
          </p:cNvPicPr>
          <p:nvPr/>
        </p:nvPicPr>
        <p:blipFill>
          <a:blip r:embed="rId3"/>
          <a:stretch>
            <a:fillRect/>
          </a:stretch>
        </p:blipFill>
        <p:spPr>
          <a:xfrm>
            <a:off x="10533888" y="164592"/>
            <a:ext cx="1325880" cy="429768"/>
          </a:xfrm>
          <a:prstGeom prst="rect">
            <a:avLst/>
          </a:prstGeom>
        </p:spPr>
      </p:pic>
      <p:sp>
        <p:nvSpPr>
          <p:cNvPr id="4" name="MasterShapeName?linknodeid=back_to_first_catalog">
            <a:hlinkClick r:id="" action="ppaction://noaction"/>
          </p:cNvPr>
          <p:cNvSpPr/>
          <p:nvPr/>
        </p:nvSpPr>
        <p:spPr>
          <a:xfrm>
            <a:off x="10835640" y="182880"/>
            <a:ext cx="713232" cy="402336"/>
          </a:xfrm>
          <a:prstGeom prst="rect">
            <a:avLst/>
          </a:prstGeom>
          <a:noFill/>
        </p:spPr>
        <p:txBody>
          <a:bodyPr wrap="square" lIns="0" tIns="0" rIns="0" bIns="0" rtlCol="0" anchor="ctr"/>
          <a:lstStyle/>
          <a:p>
            <a:pPr algn="ctr"/>
            <a:r>
              <a:rPr lang="en-US" sz="2000" b="1" dirty="0">
                <a:solidFill>
                  <a:srgbClr val="2255EE"/>
                </a:solidFill>
                <a:latin typeface="微软雅黑" panose="020B0503020204020204" pitchFamily="34" charset="-122"/>
                <a:ea typeface="微软雅黑" panose="020B0503020204020204" pitchFamily="34" charset="-122"/>
                <a:cs typeface="微软雅黑" panose="020B0503020204020204" pitchFamily="34" charset="-120"/>
              </a:rPr>
              <a:t>目录</a:t>
            </a:r>
            <a:endParaRPr lang="en-US" sz="2000" dirty="0"/>
          </a:p>
        </p:txBody>
      </p:sp>
      <p:pic>
        <p:nvPicPr>
          <p:cNvPr id="5" name="MasterShapeName?linknodeid=" descr="preencoded.png"/>
          <p:cNvPicPr>
            <a:picLocks noChangeAspect="1"/>
          </p:cNvPicPr>
          <p:nvPr/>
        </p:nvPicPr>
        <p:blipFill>
          <a:blip r:embed="rId4"/>
          <a:stretch>
            <a:fillRect/>
          </a:stretch>
        </p:blipFill>
        <p:spPr>
          <a:xfrm>
            <a:off x="11338560" y="6080760"/>
            <a:ext cx="521208" cy="521208"/>
          </a:xfrm>
          <a:prstGeom prst="rect">
            <a:avLst/>
          </a:prstGeom>
        </p:spPr>
      </p:pic>
      <p:sp>
        <p:nvSpPr>
          <p:cNvPr id="6" name="MasterShapeName?linknodeid="/>
          <p:cNvSpPr/>
          <p:nvPr/>
        </p:nvSpPr>
        <p:spPr>
          <a:xfrm>
            <a:off x="11375136" y="6144768"/>
            <a:ext cx="493776" cy="402336"/>
          </a:xfrm>
          <a:prstGeom prst="rect">
            <a:avLst/>
          </a:prstGeom>
          <a:noFill/>
        </p:spPr>
        <p:txBody>
          <a:bodyPr wrap="square" lIns="0" tIns="0" rIns="0" bIns="0" rtlCol="0" anchor="ctr"/>
          <a:lstStyle/>
          <a:p>
            <a:pPr algn="ctr"/>
            <a:fld id="{70C90A28-778A-4587-8B40-C2A3785DFDBB}" type="slidenum">
              <a:rPr lang="en-US" sz="2000" b="1" smtClean="0">
                <a:solidFill>
                  <a:srgbClr val="FFFFFF"/>
                </a:solidFill>
                <a:latin typeface="Arial" panose="020B0604020202020204" pitchFamily="34" charset="0"/>
                <a:ea typeface="Arial" panose="020B0604020202020204" pitchFamily="34" charset="-122"/>
                <a:cs typeface="Arial" panose="020B0604020202020204" pitchFamily="34" charset="-120"/>
              </a:rPr>
              <a:t>‹#›</a:t>
            </a:fld>
            <a:endParaRPr lang="en-US" sz="20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2023/12/21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xin?subject=chinese#pid=61cee0cd2f6b727a3c817f68#tid=61d6a50223790e08a39c6a19">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1">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
        <p:nvSpPr>
          <p:cNvPr id="3" name="MasterShapeName?linknodeid="/>
          <p:cNvSpPr/>
          <p:nvPr/>
        </p:nvSpPr>
        <p:spPr>
          <a:xfrm>
            <a:off x="850392" y="3858768"/>
            <a:ext cx="3794760" cy="640080"/>
          </a:xfrm>
          <a:prstGeom prst="rect">
            <a:avLst/>
          </a:prstGeom>
          <a:noFill/>
        </p:spPr>
        <p:txBody>
          <a:bodyPr wrap="square" lIns="0" tIns="0" rIns="0" bIns="0" rtlCol="0" anchor="ctr"/>
          <a:lstStyle/>
          <a:p>
            <a:pPr algn="ctr"/>
            <a:r>
              <a:rPr lang="en-US" sz="3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高考第一轮复习</a:t>
            </a:r>
            <a:endParaRPr lang="en-US" sz="36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pic>
        <p:nvPicPr>
          <p:cNvPr id="3" name="MasterShapeName?linknodeid=" descr="preencoded.png"/>
          <p:cNvPicPr>
            <a:picLocks noChangeAspect="1"/>
          </p:cNvPicPr>
          <p:nvPr/>
        </p:nvPicPr>
        <p:blipFill>
          <a:blip r:embed="rId3"/>
          <a:stretch>
            <a:fillRect/>
          </a:stretch>
        </p:blipFill>
        <p:spPr>
          <a:xfrm>
            <a:off x="10533888" y="164592"/>
            <a:ext cx="1325880" cy="429768"/>
          </a:xfrm>
          <a:prstGeom prst="rect">
            <a:avLst/>
          </a:prstGeom>
        </p:spPr>
      </p:pic>
      <p:sp>
        <p:nvSpPr>
          <p:cNvPr id="4" name="MasterShapeName?linknodeid=back_to_first_catalog">
            <a:hlinkClick r:id="rId4" action="ppaction://hlinksldjump"/>
          </p:cNvPr>
          <p:cNvSpPr/>
          <p:nvPr/>
        </p:nvSpPr>
        <p:spPr>
          <a:xfrm>
            <a:off x="10835640" y="182880"/>
            <a:ext cx="713232" cy="402336"/>
          </a:xfrm>
          <a:prstGeom prst="rect">
            <a:avLst/>
          </a:prstGeom>
          <a:noFill/>
        </p:spPr>
        <p:txBody>
          <a:bodyPr wrap="square" lIns="0" tIns="0" rIns="0" bIns="0" rtlCol="0" anchor="ctr"/>
          <a:lstStyle/>
          <a:p>
            <a:pPr algn="ctr"/>
            <a:r>
              <a:rPr lang="en-US" sz="2000" b="1" dirty="0">
                <a:solidFill>
                  <a:srgbClr val="2255EE"/>
                </a:solidFill>
                <a:latin typeface="微软雅黑" panose="020B0503020204020204" pitchFamily="34" charset="-122"/>
                <a:ea typeface="微软雅黑" panose="020B0503020204020204" pitchFamily="34" charset="-122"/>
                <a:cs typeface="微软雅黑" panose="020B0503020204020204" pitchFamily="34" charset="-120"/>
              </a:rPr>
              <a:t>目录</a:t>
            </a:r>
            <a:endParaRPr lang="en-US" sz="2000" dirty="0"/>
          </a:p>
        </p:txBody>
      </p:sp>
      <p:pic>
        <p:nvPicPr>
          <p:cNvPr id="5" name="MasterShapeName?linknodeid=" descr="preencoded.png"/>
          <p:cNvPicPr>
            <a:picLocks noChangeAspect="1"/>
          </p:cNvPicPr>
          <p:nvPr/>
        </p:nvPicPr>
        <p:blipFill>
          <a:blip r:embed="rId5"/>
          <a:stretch>
            <a:fillRect/>
          </a:stretch>
        </p:blipFill>
        <p:spPr>
          <a:xfrm>
            <a:off x="11338560" y="6080760"/>
            <a:ext cx="521208" cy="521208"/>
          </a:xfrm>
          <a:prstGeom prst="rect">
            <a:avLst/>
          </a:prstGeom>
        </p:spPr>
      </p:pic>
      <p:sp>
        <p:nvSpPr>
          <p:cNvPr id="6" name="MasterShapeName?linknodeid="/>
          <p:cNvSpPr/>
          <p:nvPr/>
        </p:nvSpPr>
        <p:spPr>
          <a:xfrm>
            <a:off x="11375136" y="6144768"/>
            <a:ext cx="493776" cy="402336"/>
          </a:xfrm>
          <a:prstGeom prst="rect">
            <a:avLst/>
          </a:prstGeom>
          <a:noFill/>
        </p:spPr>
        <p:txBody>
          <a:bodyPr wrap="square" lIns="0" tIns="0" rIns="0" bIns="0" rtlCol="0" anchor="ctr"/>
          <a:lstStyle/>
          <a:p>
            <a:pPr algn="ctr"/>
            <a:fld id="{70C90A28-778A-4587-8B40-C2A3785DFDBB}" type="slidenum">
              <a:rPr lang="en-US" sz="2000" b="1" smtClean="0">
                <a:solidFill>
                  <a:srgbClr val="FFFFFF"/>
                </a:solidFill>
                <a:latin typeface="Arial" panose="020B0604020202020204" pitchFamily="34" charset="0"/>
                <a:ea typeface="Arial" panose="020B0604020202020204" pitchFamily="34" charset="-122"/>
                <a:cs typeface="Arial" panose="020B0604020202020204" pitchFamily="34" charset="-120"/>
              </a:rPr>
              <a:t>‹#›</a:t>
            </a:fld>
            <a:endParaRPr lang="en-US" sz="20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2" name="MasterShapeName?linknodeid=" descr="preencoded.png"/>
          <p:cNvPicPr>
            <a:picLocks noChangeAspect="1"/>
          </p:cNvPicPr>
          <p:nvPr/>
        </p:nvPicPr>
        <p:blipFill>
          <a:blip r:embed="rId2"/>
          <a:stretch>
            <a:fillRect/>
          </a:stretch>
        </p:blipFill>
        <p:spPr>
          <a:xfrm>
            <a:off x="0" y="0"/>
            <a:ext cx="12188952"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2023/12/21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3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2_BD#31ca67ec3.fixed?vbadefaultcenterpage=1&amp;parentnodeid=1fe3f7219"/>
          <p:cNvSpPr/>
          <p:nvPr/>
        </p:nvSpPr>
        <p:spPr>
          <a:xfrm>
            <a:off x="1097280" y="4818888"/>
            <a:ext cx="6839712" cy="1078992"/>
          </a:xfrm>
          <a:prstGeom prst="rect">
            <a:avLst/>
          </a:prstGeom>
          <a:noFill/>
        </p:spPr>
        <p:txBody>
          <a:bodyPr wrap="none" lIns="0" tIns="0" rIns="0" bIns="0" rtlCol="0" anchor="ctr"/>
          <a:lstStyle/>
          <a:p>
            <a:pPr algn="l" latinLnBrk="1">
              <a:lnSpc>
                <a:spcPts val="5105"/>
              </a:lnSpc>
            </a:pPr>
            <a:r>
              <a:rPr lang="en-US" sz="3200" b="1" dirty="0">
                <a:solidFill>
                  <a:srgbClr val="0C3BD2"/>
                </a:solidFill>
              </a:rPr>
              <a:t>学习主题</a:t>
            </a:r>
            <a:r>
              <a:rPr lang="zh-CN" altLang="en-US" sz="3200" b="1" dirty="0">
                <a:solidFill>
                  <a:srgbClr val="0C3BD2"/>
                </a:solidFill>
              </a:rPr>
              <a:t>八</a:t>
            </a:r>
            <a:r>
              <a:rPr lang="en-US" sz="3200" b="1" dirty="0">
                <a:solidFill>
                  <a:srgbClr val="0C3BD2"/>
                </a:solidFill>
              </a:rPr>
              <a:t>　语言表达简明、连贯、得体、</a:t>
            </a:r>
          </a:p>
          <a:p>
            <a:pPr algn="l" latinLnBrk="1">
              <a:lnSpc>
                <a:spcPts val="5105"/>
              </a:lnSpc>
            </a:pPr>
            <a:r>
              <a:rPr lang="en-US" sz="3200" b="1" dirty="0">
                <a:solidFill>
                  <a:srgbClr val="0C3BD2"/>
                </a:solidFill>
              </a:rPr>
              <a:t>                           准确、鲜明、生动</a:t>
            </a:r>
          </a:p>
        </p:txBody>
      </p:sp>
      <p:sp>
        <p:nvSpPr>
          <p:cNvPr id="10" name="矩形 9"/>
          <p:cNvSpPr/>
          <p:nvPr/>
        </p:nvSpPr>
        <p:spPr>
          <a:xfrm>
            <a:off x="852805" y="819150"/>
            <a:ext cx="1636395" cy="56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20</a:t>
            </a:r>
          </a:p>
        </p:txBody>
      </p:sp>
      <p:sp>
        <p:nvSpPr>
          <p:cNvPr id="11" name="文本框 10"/>
          <p:cNvSpPr txBox="1"/>
          <p:nvPr/>
        </p:nvSpPr>
        <p:spPr>
          <a:xfrm>
            <a:off x="605155" y="561340"/>
            <a:ext cx="1776095" cy="521970"/>
          </a:xfrm>
          <a:prstGeom prst="rect">
            <a:avLst/>
          </a:prstGeom>
          <a:noFill/>
        </p:spPr>
        <p:txBody>
          <a:bodyPr wrap="square" rtlCol="0">
            <a:spAutoFit/>
          </a:bodyPr>
          <a:lstStyle/>
          <a:p>
            <a:r>
              <a:rPr lang="en-US" altLang="zh-CN" sz="28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2024</a:t>
            </a:r>
            <a:r>
              <a:rPr lang="zh-CN" altLang="en-US" sz="280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rPr>
              <a:t>届</a:t>
            </a:r>
          </a:p>
        </p:txBody>
      </p:sp>
    </p:spTree>
  </p:cSld>
  <p:clrMapOvr>
    <a:masterClrMapping/>
  </p:clrMapOvr>
  <p:transition>
    <p:split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526415" y="558165"/>
            <a:ext cx="11376660" cy="5452745"/>
          </a:xfrm>
          <a:prstGeom prst="rect">
            <a:avLst/>
          </a:prstGeom>
          <a:noFill/>
        </p:spPr>
        <p:txBody>
          <a:bodyPr wrap="square" lIns="0" tIns="0" rIns="0" bIns="0" rtlCol="0" anchor="t"/>
          <a:lstStyle/>
          <a:p>
            <a:pPr marL="12700" indent="307340" algn="l" eaLnBrk="0">
              <a:lnSpc>
                <a:spcPct val="154000"/>
              </a:lnSpc>
              <a:spcBef>
                <a:spcPts val="615"/>
              </a:spcBef>
              <a:buClrTx/>
              <a:buSzTx/>
              <a:buFontTx/>
            </a:pP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续表</a:t>
            </a:r>
            <a:r>
              <a:rPr 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p>
        </p:txBody>
      </p:sp>
      <p:graphicFrame>
        <p:nvGraphicFramePr>
          <p:cNvPr id="3" name="表格 2"/>
          <p:cNvGraphicFramePr/>
          <p:nvPr>
            <p:custDataLst>
              <p:tags r:id="rId1"/>
            </p:custDataLst>
          </p:nvPr>
        </p:nvGraphicFramePr>
        <p:xfrm>
          <a:off x="526415" y="1384935"/>
          <a:ext cx="11406505" cy="4650105"/>
        </p:xfrm>
        <a:graphic>
          <a:graphicData uri="http://schemas.openxmlformats.org/drawingml/2006/table">
            <a:tbl>
              <a:tblPr/>
              <a:tblGrid>
                <a:gridCol w="1888490">
                  <a:extLst>
                    <a:ext uri="{9D8B030D-6E8A-4147-A177-3AD203B41FA5}">
                      <a16:colId xmlns:a16="http://schemas.microsoft.com/office/drawing/2014/main" val="20000"/>
                    </a:ext>
                  </a:extLst>
                </a:gridCol>
                <a:gridCol w="9518015">
                  <a:extLst>
                    <a:ext uri="{9D8B030D-6E8A-4147-A177-3AD203B41FA5}">
                      <a16:colId xmlns:a16="http://schemas.microsoft.com/office/drawing/2014/main" val="20001"/>
                    </a:ext>
                  </a:extLst>
                </a:gridCol>
              </a:tblGrid>
              <a:tr h="365760">
                <a:tc>
                  <a:txBody>
                    <a:bodyPr/>
                    <a:lstStyle/>
                    <a:p>
                      <a:pPr indent="0" algn="ctr">
                        <a:buNone/>
                      </a:pPr>
                      <a:r>
                        <a:rPr lang="en-US" sz="2400" b="1">
                          <a:solidFill>
                            <a:srgbClr val="000000"/>
                          </a:solidFill>
                          <a:latin typeface="+mn-ea"/>
                          <a:cs typeface="NEU-BZ-S92" charset="0"/>
                        </a:rPr>
                        <a:t>步骤</a:t>
                      </a:r>
                      <a:endParaRPr lang="en-US" altLang="en-US" sz="2400" b="1">
                        <a:solidFill>
                          <a:srgbClr val="000000"/>
                        </a:solidFill>
                        <a:latin typeface="+mn-ea"/>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mn-ea"/>
                          <a:cs typeface="NEU-BZ-S92" charset="0"/>
                        </a:rPr>
                        <a:t>说明</a:t>
                      </a:r>
                      <a:endParaRPr lang="en-US" altLang="en-US" sz="2400" b="1">
                        <a:solidFill>
                          <a:srgbClr val="000000"/>
                        </a:solidFill>
                        <a:latin typeface="+mn-ea"/>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84345">
                <a:tc>
                  <a:txBody>
                    <a:bodyPr/>
                    <a:lstStyle/>
                    <a:p>
                      <a:pPr indent="0">
                        <a:buNone/>
                      </a:pPr>
                      <a:r>
                        <a:rPr lang="en-US" sz="2400" b="0">
                          <a:solidFill>
                            <a:srgbClr val="000000"/>
                          </a:solidFill>
                          <a:latin typeface="+mn-ea"/>
                          <a:cs typeface="+mn-ea"/>
                        </a:rPr>
                        <a:t>第三步,精表达,依据类型“巧作答”</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mn-ea"/>
                          <a:cs typeface="+mn-ea"/>
                        </a:rPr>
                        <a:t>不可添枝加叶,超越漫画所给图文信息,不可用主观想象代替画面中的东西。解读漫画时,在整体上要做到“总—分—总”,起笔一句点明介绍对象,然后依据一定的顺序(时间顺序、空间顺序、逻辑顺序等)介绍画面内容。</a:t>
                      </a:r>
                    </a:p>
                    <a:p>
                      <a:pPr indent="0">
                        <a:buNone/>
                      </a:pPr>
                      <a:r>
                        <a:rPr lang="en-US" sz="2400" b="0">
                          <a:solidFill>
                            <a:srgbClr val="000000"/>
                          </a:solidFill>
                          <a:latin typeface="+mn-ea"/>
                          <a:cs typeface="+mn-ea"/>
                        </a:rPr>
                        <a:t>      </a:t>
                      </a:r>
                      <a:r>
                        <a:rPr lang="en-US" sz="2400" b="1">
                          <a:solidFill>
                            <a:srgbClr val="000000"/>
                          </a:solidFill>
                          <a:latin typeface="+mn-ea"/>
                          <a:cs typeface="+mn-ea"/>
                        </a:rPr>
                        <a:t>2.概括寓意的解题方法</a:t>
                      </a:r>
                      <a:endParaRPr lang="en-US" sz="2400" b="0">
                        <a:solidFill>
                          <a:srgbClr val="000000"/>
                        </a:solidFill>
                        <a:latin typeface="+mn-ea"/>
                        <a:cs typeface="+mn-ea"/>
                      </a:endParaRPr>
                    </a:p>
                    <a:p>
                      <a:pPr indent="0">
                        <a:buNone/>
                      </a:pPr>
                      <a:r>
                        <a:rPr lang="en-US" sz="2400" b="0">
                          <a:solidFill>
                            <a:srgbClr val="000000"/>
                          </a:solidFill>
                          <a:latin typeface="+mn-ea"/>
                          <a:cs typeface="+mn-ea"/>
                        </a:rPr>
                        <a:t>      概括画面的主题,先要认真、细致地观察和分析画面的内容,找出其讽刺或颂扬的对象或行为;再挖掘隐含信息,进一步提炼、概括。通常采用联想的方法,由物及人,彰显意义。</a:t>
                      </a:r>
                    </a:p>
                    <a:p>
                      <a:pPr indent="0">
                        <a:buNone/>
                      </a:pPr>
                      <a:r>
                        <a:rPr lang="en-US" sz="2400" b="0">
                          <a:solidFill>
                            <a:srgbClr val="000000"/>
                          </a:solidFill>
                          <a:latin typeface="+mn-ea"/>
                          <a:cs typeface="+mn-ea"/>
                        </a:rPr>
                        <a:t>     </a:t>
                      </a:r>
                      <a:r>
                        <a:rPr lang="en-US" sz="2400" b="1">
                          <a:solidFill>
                            <a:srgbClr val="000000"/>
                          </a:solidFill>
                          <a:latin typeface="+mn-ea"/>
                          <a:cs typeface="+mn-ea"/>
                        </a:rPr>
                        <a:t>3.拟写标题的解题方法</a:t>
                      </a:r>
                    </a:p>
                    <a:p>
                      <a:pPr indent="0">
                        <a:buNone/>
                      </a:pPr>
                      <a:r>
                        <a:rPr lang="en-US" sz="2400" b="0">
                          <a:solidFill>
                            <a:srgbClr val="000000"/>
                          </a:solidFill>
                          <a:latin typeface="+mn-ea"/>
                          <a:cs typeface="+mn-ea"/>
                        </a:rPr>
                        <a:t>     拟写时,先要弄清漫画讽刺或颂扬的主体(人或物)和主题,然后围绕其拟写标题。可以直接以讽刺或颂扬的主体命名,也可以扣住主题来命名。</a:t>
                      </a: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1320" y="1122680"/>
            <a:ext cx="11790680" cy="1223645"/>
          </a:xfrm>
          <a:prstGeom prst="rect">
            <a:avLst/>
          </a:prstGeom>
          <a:noFill/>
        </p:spPr>
        <p:txBody>
          <a:bodyPr wrap="square" rtlCol="0" anchor="t">
            <a:spAutoFit/>
          </a:bodyPr>
          <a:lstStyle/>
          <a:p>
            <a:pPr marL="13335" indent="9525" eaLnBrk="0">
              <a:lnSpc>
                <a:spcPct val="153000"/>
              </a:lnSpc>
              <a:spcBef>
                <a:spcPts val="20"/>
              </a:spcBef>
            </a:pPr>
            <a:r>
              <a:rPr lang="en-US" sz="2400" spc="13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欣赏漫画《玩大了》,按要求作答。</a:t>
            </a:r>
          </a:p>
          <a:p>
            <a:pPr marL="13335" indent="9525" eaLnBrk="0">
              <a:lnSpc>
                <a:spcPct val="153000"/>
              </a:lnSpc>
              <a:spcBef>
                <a:spcPts val="20"/>
              </a:spcBef>
            </a:pPr>
            <a:r>
              <a:rPr lang="en-US" sz="240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2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43" name="例2.eps" descr="id:2147514726;FounderCES"/>
          <p:cNvPicPr>
            <a:picLocks noChangeAspect="1"/>
          </p:cNvPicPr>
          <p:nvPr/>
        </p:nvPicPr>
        <p:blipFill>
          <a:blip r:embed="rId2"/>
          <a:stretch>
            <a:fillRect/>
          </a:stretch>
        </p:blipFill>
        <p:spPr>
          <a:xfrm>
            <a:off x="459740" y="1388745"/>
            <a:ext cx="547370" cy="252730"/>
          </a:xfrm>
          <a:prstGeom prst="rect">
            <a:avLst/>
          </a:prstGeom>
        </p:spPr>
      </p:pic>
      <p:pic>
        <p:nvPicPr>
          <p:cNvPr id="235" name="IM 235"/>
          <p:cNvPicPr/>
          <p:nvPr/>
        </p:nvPicPr>
        <p:blipFill>
          <a:blip r:embed="rId3"/>
          <a:stretch>
            <a:fillRect/>
          </a:stretch>
        </p:blipFill>
        <p:spPr>
          <a:xfrm>
            <a:off x="7510780" y="852170"/>
            <a:ext cx="4205605" cy="2586355"/>
          </a:xfrm>
          <a:prstGeom prst="rect">
            <a:avLst/>
          </a:prstGeom>
        </p:spPr>
      </p:pic>
      <p:sp>
        <p:nvSpPr>
          <p:cNvPr id="5" name="文本框 4"/>
          <p:cNvSpPr txBox="1"/>
          <p:nvPr/>
        </p:nvSpPr>
        <p:spPr>
          <a:xfrm>
            <a:off x="295275" y="1958975"/>
            <a:ext cx="7324090" cy="655955"/>
          </a:xfrm>
          <a:prstGeom prst="rect">
            <a:avLst/>
          </a:prstGeom>
          <a:noFill/>
        </p:spPr>
        <p:txBody>
          <a:bodyPr wrap="square" rtlCol="0" anchor="t">
            <a:spAutoFit/>
          </a:bodyPr>
          <a:lstStyle/>
          <a:p>
            <a:pPr marL="13335" indent="9525" algn="l" rtl="0" eaLnBrk="0">
              <a:lnSpc>
                <a:spcPct val="153000"/>
              </a:lnSpc>
              <a:spcBef>
                <a:spcPts val="20"/>
              </a:spcBef>
            </a:pPr>
            <a:r>
              <a:rPr lang="en-US" sz="2400" spc="13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(1)任选一 条鱼 ,替它写一段简短的内心独白 。</a:t>
            </a:r>
            <a:endParaRPr lang="zh-CN" altLang="en-US"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endParaRPr>
          </a:p>
        </p:txBody>
      </p:sp>
      <p:cxnSp>
        <p:nvCxnSpPr>
          <p:cNvPr id="6" name="直接连接符 5"/>
          <p:cNvCxnSpPr/>
          <p:nvPr/>
        </p:nvCxnSpPr>
        <p:spPr>
          <a:xfrm flipV="1">
            <a:off x="532130" y="3244850"/>
            <a:ext cx="67818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32130" y="3990340"/>
            <a:ext cx="10334625" cy="57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01320" y="2703195"/>
            <a:ext cx="11517630" cy="3403600"/>
          </a:xfrm>
          <a:prstGeom prst="rect">
            <a:avLst/>
          </a:prstGeom>
          <a:noFill/>
        </p:spPr>
        <p:txBody>
          <a:bodyPr wrap="square" rtlCol="0">
            <a:noAutofit/>
          </a:bodyPr>
          <a:lstStyle/>
          <a:p>
            <a:r>
              <a:rPr lang="en-US" sz="2400">
                <a:solidFill>
                  <a:srgbClr val="FF0000"/>
                </a:solidFill>
              </a:rPr>
              <a:t>( 示例)缸里的鱼 :完 了 ,一 用 力竟然把兄弟给玩</a:t>
            </a:r>
            <a:r>
              <a:rPr lang="en-US" sz="2400">
                <a:solidFill>
                  <a:srgbClr val="FF0000"/>
                </a:solidFill>
                <a:sym typeface="+mn-ea"/>
              </a:rPr>
              <a:t>到</a:t>
            </a:r>
          </a:p>
          <a:p>
            <a:endParaRPr lang="en-US" sz="2400">
              <a:solidFill>
                <a:srgbClr val="FF0000"/>
              </a:solidFill>
              <a:sym typeface="+mn-ea"/>
            </a:endParaRPr>
          </a:p>
          <a:p>
            <a:r>
              <a:rPr lang="en-US" sz="2400">
                <a:solidFill>
                  <a:srgbClr val="FF0000"/>
                </a:solidFill>
                <a:sym typeface="+mn-ea"/>
              </a:rPr>
              <a:t>外面去 了 。早 知 道 跷 跷 板 也 这 么 危 险 ,我 就 不 应 该 这 么 用 力啊 。</a:t>
            </a:r>
            <a:endParaRPr lang="en-US" sz="2400">
              <a:solidFill>
                <a:srgbClr val="FF0000"/>
              </a:solidFill>
            </a:endParaRPr>
          </a:p>
          <a:p>
            <a:endParaRPr lang="en-US" sz="2400">
              <a:solidFill>
                <a:srgbClr val="FF0000"/>
              </a:solidFill>
            </a:endParaRPr>
          </a:p>
          <a:p>
            <a:pPr indent="0" algn="l" fontAlgn="auto">
              <a:lnSpc>
                <a:spcPct val="150000"/>
              </a:lnSpc>
              <a:buClrTx/>
              <a:buSzTx/>
              <a:buNone/>
            </a:pPr>
            <a:r>
              <a:rPr lang="en-US" sz="2400">
                <a:solidFill>
                  <a:srgbClr val="FF0000"/>
                </a:solidFill>
                <a:sym typeface="+mn-ea"/>
              </a:rPr>
              <a:t>       缸外的鱼:这小子平时表现出 一 股子亲热劲儿,可现在抓住 机会就把我给跷到外面了。  我太傻 了 ,竟然没意识到这小子 鱼面兽心 。(注意所选对象的处境及心理,要符合情境 ,突 出 鱼 缸内的鱼的 自 责和懊悔 、鱼缸外的鱼的悔恨和绝望 。)</a:t>
            </a:r>
          </a:p>
          <a:p>
            <a:pPr indent="0" algn="l" fontAlgn="auto">
              <a:lnSpc>
                <a:spcPct val="150000"/>
              </a:lnSpc>
              <a:buClrTx/>
              <a:buSzTx/>
              <a:buNone/>
            </a:pPr>
            <a:endParaRPr lang="en-US" sz="2400">
              <a:solidFill>
                <a:srgbClr val="FF0000"/>
              </a:solidFill>
            </a:endParaRPr>
          </a:p>
          <a:p>
            <a:pPr indent="0" fontAlgn="auto">
              <a:lnSpc>
                <a:spcPct val="150000"/>
              </a:lnSpc>
            </a:pPr>
            <a:endParaRPr lang="en-US" sz="2400">
              <a:solidFill>
                <a:srgbClr val="FF0000"/>
              </a:solidFill>
            </a:endParaRPr>
          </a:p>
          <a:p>
            <a:r>
              <a:rPr lang="en-US" sz="2400">
                <a:solidFill>
                  <a:srgbClr val="FF0000"/>
                </a:solidFill>
              </a:rPr>
              <a:t>   </a:t>
            </a:r>
            <a:endParaRPr lang="zh-CN" altLang="en-US"/>
          </a:p>
        </p:txBody>
      </p:sp>
      <p:cxnSp>
        <p:nvCxnSpPr>
          <p:cNvPr id="10" name="直接连接符 9"/>
          <p:cNvCxnSpPr/>
          <p:nvPr/>
        </p:nvCxnSpPr>
        <p:spPr>
          <a:xfrm>
            <a:off x="532130" y="4705350"/>
            <a:ext cx="113023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532130" y="5422900"/>
            <a:ext cx="11296650" cy="16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568960" y="5906770"/>
            <a:ext cx="11349990" cy="400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additive="base">
                                        <p:cTn id="11" dur="500" fill="hold"/>
                                        <p:tgtEl>
                                          <p:spTgt spid="235"/>
                                        </p:tgtEl>
                                        <p:attrNameLst>
                                          <p:attrName>ppt_x</p:attrName>
                                        </p:attrNameLst>
                                      </p:cBhvr>
                                      <p:tavLst>
                                        <p:tav tm="0">
                                          <p:val>
                                            <p:strVal val="#ppt_x"/>
                                          </p:val>
                                        </p:tav>
                                        <p:tav tm="100000">
                                          <p:val>
                                            <p:strVal val="#ppt_x"/>
                                          </p:val>
                                        </p:tav>
                                      </p:tavLst>
                                    </p:anim>
                                    <p:anim calcmode="lin" valueType="num">
                                      <p:cBhvr additive="base">
                                        <p:cTn id="12" dur="500" fill="hold"/>
                                        <p:tgtEl>
                                          <p:spTgt spid="2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43"/>
                                        </p:tgtEl>
                                        <p:attrNameLst>
                                          <p:attrName>style.visibility</p:attrName>
                                        </p:attrNameLst>
                                      </p:cBhvr>
                                      <p:to>
                                        <p:strVal val="visible"/>
                                      </p:to>
                                    </p:set>
                                    <p:anim calcmode="lin" valueType="num">
                                      <p:cBhvr additive="base">
                                        <p:cTn id="31" dur="500" fill="hold"/>
                                        <p:tgtEl>
                                          <p:spTgt spid="643"/>
                                        </p:tgtEl>
                                        <p:attrNameLst>
                                          <p:attrName>ppt_x</p:attrName>
                                        </p:attrNameLst>
                                      </p:cBhvr>
                                      <p:tavLst>
                                        <p:tav tm="0">
                                          <p:val>
                                            <p:strVal val="#ppt_x"/>
                                          </p:val>
                                        </p:tav>
                                        <p:tav tm="100000">
                                          <p:val>
                                            <p:strVal val="#ppt_x"/>
                                          </p:val>
                                        </p:tav>
                                      </p:tavLst>
                                    </p:anim>
                                    <p:anim calcmode="lin" valueType="num">
                                      <p:cBhvr additive="base">
                                        <p:cTn id="32" dur="500" fill="hold"/>
                                        <p:tgtEl>
                                          <p:spTgt spid="64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58470" y="294005"/>
            <a:ext cx="11790680" cy="1833880"/>
          </a:xfrm>
          <a:prstGeom prst="rect">
            <a:avLst/>
          </a:prstGeom>
          <a:noFill/>
        </p:spPr>
        <p:txBody>
          <a:bodyPr wrap="square" rtlCol="0" anchor="t">
            <a:noAutofit/>
          </a:bodyPr>
          <a:lstStyle/>
          <a:p>
            <a:pPr marL="13335" indent="9525" algn="l" rtl="0" eaLnBrk="0">
              <a:lnSpc>
                <a:spcPct val="153000"/>
              </a:lnSpc>
              <a:spcBef>
                <a:spcPts val="20"/>
              </a:spcBef>
            </a:pPr>
            <a:r>
              <a:rPr lang="en-US" sz="2400" spc="13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endPar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endParaRPr>
          </a:p>
          <a:p>
            <a:pPr marL="13335" indent="9525" algn="l" rtl="0" eaLnBrk="0">
              <a:lnSpc>
                <a:spcPct val="153000"/>
              </a:lnSpc>
              <a:spcBef>
                <a:spcPts val="20"/>
              </a:spcBef>
            </a:pPr>
            <a:r>
              <a:rPr lang="en-US" sz="240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p>
            <a:pPr marL="13335" indent="9525" algn="l" rtl="0" eaLnBrk="0">
              <a:lnSpc>
                <a:spcPct val="153000"/>
              </a:lnSpc>
              <a:spcBef>
                <a:spcPts val="20"/>
              </a:spcBef>
            </a:pPr>
            <a:r>
              <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(2)用一 句话说明这幅漫画的寓意 。</a:t>
            </a:r>
          </a:p>
          <a:p>
            <a:pPr marL="13335" indent="9525" algn="l" rtl="0" eaLnBrk="0">
              <a:lnSpc>
                <a:spcPct val="153000"/>
              </a:lnSpc>
              <a:spcBef>
                <a:spcPts val="20"/>
              </a:spcBef>
              <a:buClrTx/>
              <a:buSzTx/>
              <a:buFontTx/>
            </a:pPr>
            <a:r>
              <a:rPr lang="en-US" sz="2400">
                <a:solidFill>
                  <a:srgbClr val="FF0000"/>
                </a:solidFill>
                <a:sym typeface="+mn-ea"/>
              </a:rPr>
              <a:t>（示例)寓意:凡事都得有个度,过犹不及 。</a:t>
            </a:r>
          </a:p>
        </p:txBody>
      </p:sp>
      <p:cxnSp>
        <p:nvCxnSpPr>
          <p:cNvPr id="4" name="直接连接符 3"/>
          <p:cNvCxnSpPr/>
          <p:nvPr/>
        </p:nvCxnSpPr>
        <p:spPr>
          <a:xfrm flipV="1">
            <a:off x="751205" y="2788285"/>
            <a:ext cx="5838825" cy="47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751205" y="3031490"/>
            <a:ext cx="5972810" cy="655955"/>
          </a:xfrm>
          <a:prstGeom prst="rect">
            <a:avLst/>
          </a:prstGeom>
          <a:noFill/>
        </p:spPr>
        <p:txBody>
          <a:bodyPr wrap="square" rtlCol="0">
            <a:spAutoFit/>
          </a:bodyPr>
          <a:lstStyle/>
          <a:p>
            <a:pPr marL="13335" indent="9525" algn="l" eaLnBrk="0">
              <a:lnSpc>
                <a:spcPct val="153000"/>
              </a:lnSpc>
              <a:spcBef>
                <a:spcPts val="20"/>
              </a:spcBef>
              <a:buClrTx/>
              <a:buSzTx/>
              <a:buFontTx/>
              <a:buNone/>
            </a:pPr>
            <a:r>
              <a:rPr lang="en-US" sz="2400">
                <a:solidFill>
                  <a:srgbClr val="FF0000"/>
                </a:solidFill>
              </a:rPr>
              <a:t> (说明合理 、 语言简洁即可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5915" y="927735"/>
            <a:ext cx="11231245" cy="2858135"/>
          </a:xfrm>
          <a:prstGeom prst="rect">
            <a:avLst/>
          </a:prstGeom>
          <a:noFill/>
        </p:spPr>
        <p:txBody>
          <a:bodyPr wrap="square" rtlCol="0" anchor="t">
            <a:spAutoFit/>
          </a:bodyPr>
          <a:lstStyle/>
          <a:p>
            <a:pPr algn="l" rtl="0" latinLnBrk="1">
              <a:lnSpc>
                <a:spcPts val="4000"/>
              </a:lnSpc>
              <a:buClrTx/>
              <a:buSzTx/>
              <a:buFontTx/>
            </a:pP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三</a:t>
            </a:r>
            <a:r>
              <a:rPr 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、图片类</a:t>
            </a:r>
          </a:p>
          <a:p>
            <a:pPr algn="l" rtl="0" latinLnBrk="1">
              <a:lnSpc>
                <a:spcPts val="4000"/>
              </a:lnSpc>
              <a:buClrTx/>
              <a:buSzTx/>
              <a:buFontTx/>
            </a:pPr>
            <a:r>
              <a:rPr lang="en-US" sz="2400" spc="18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p>
          <a:p>
            <a:pPr algn="l" rtl="0" fontAlgn="auto" latinLnBrk="1">
              <a:lnSpc>
                <a:spcPct val="150000"/>
              </a:lnSpc>
              <a:buClrTx/>
              <a:buSzTx/>
              <a:buFontTx/>
            </a:pPr>
            <a:r>
              <a:rPr lang="en-US" sz="2400" spc="18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这里的图片主要指绘画、摄影、剪纸等艺术性很强的作品。因为是艺术,所以考生在进行转换时就特别要凸显艺术的形象性,要尽可能使语言鲜明、生动。</a:t>
            </a:r>
          </a:p>
          <a:p>
            <a:pPr marL="12700" indent="307340" algn="l" rtl="0" eaLnBrk="0" fontAlgn="auto">
              <a:lnSpc>
                <a:spcPct val="150000"/>
              </a:lnSpc>
              <a:spcBef>
                <a:spcPts val="615"/>
              </a:spcBef>
            </a:pPr>
            <a:endParaRPr lang="zh-CN" altLang="en-US" sz="2400" spc="1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048" y="882000"/>
            <a:ext cx="11423904" cy="4805299"/>
          </a:xfrm>
          <a:prstGeom prst="rect">
            <a:avLst/>
          </a:prstGeom>
          <a:noFill/>
        </p:spPr>
        <p:txBody>
          <a:bodyPr wrap="square" lIns="0" tIns="0" rIns="0" bIns="0" rtlCol="0" anchor="t"/>
          <a:lstStyle/>
          <a:p>
            <a:pPr marL="12700" indent="307340" algn="l" eaLnBrk="0">
              <a:lnSpc>
                <a:spcPct val="154000"/>
              </a:lnSpc>
              <a:spcBef>
                <a:spcPts val="615"/>
              </a:spcBef>
              <a:buClrTx/>
              <a:buSzTx/>
              <a:buFontTx/>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p>
          <a:p>
            <a:pPr marL="12700" indent="307340" algn="ctr" eaLnBrk="0">
              <a:lnSpc>
                <a:spcPct val="154000"/>
              </a:lnSpc>
              <a:spcBef>
                <a:spcPts val="615"/>
              </a:spcBef>
              <a:buClrTx/>
              <a:buSzTx/>
              <a:buFontTx/>
            </a:pPr>
            <a:r>
              <a:rPr 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解答图片题“两注意”</a:t>
            </a:r>
          </a:p>
        </p:txBody>
      </p:sp>
      <p:graphicFrame>
        <p:nvGraphicFramePr>
          <p:cNvPr id="4" name="表格 3"/>
          <p:cNvGraphicFramePr/>
          <p:nvPr>
            <p:custDataLst>
              <p:tags r:id="rId1"/>
            </p:custDataLst>
          </p:nvPr>
        </p:nvGraphicFramePr>
        <p:xfrm>
          <a:off x="1008380" y="2326640"/>
          <a:ext cx="10800080" cy="3909695"/>
        </p:xfrm>
        <a:graphic>
          <a:graphicData uri="http://schemas.openxmlformats.org/drawingml/2006/table">
            <a:tbl>
              <a:tblPr/>
              <a:tblGrid>
                <a:gridCol w="1673860">
                  <a:extLst>
                    <a:ext uri="{9D8B030D-6E8A-4147-A177-3AD203B41FA5}">
                      <a16:colId xmlns:a16="http://schemas.microsoft.com/office/drawing/2014/main" val="20000"/>
                    </a:ext>
                  </a:extLst>
                </a:gridCol>
                <a:gridCol w="9126220">
                  <a:extLst>
                    <a:ext uri="{9D8B030D-6E8A-4147-A177-3AD203B41FA5}">
                      <a16:colId xmlns:a16="http://schemas.microsoft.com/office/drawing/2014/main" val="20001"/>
                    </a:ext>
                  </a:extLst>
                </a:gridCol>
              </a:tblGrid>
              <a:tr h="365760">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注意</a:t>
                      </a:r>
                      <a:endParaRPr lang="en-US" altLang="en-US" sz="2400" b="1">
                        <a:solidFill>
                          <a:srgbClr val="000000"/>
                        </a:solidFill>
                        <a:latin typeface="等线" panose="02010600030101010101" charset="-122"/>
                        <a:ea typeface="等线" panose="02010600030101010101"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说明</a:t>
                      </a:r>
                      <a:endParaRPr lang="en-US" altLang="en-US" sz="2400" b="1">
                        <a:solidFill>
                          <a:srgbClr val="000000"/>
                        </a:solidFill>
                        <a:latin typeface="等线" panose="02010600030101010101" charset="-122"/>
                        <a:ea typeface="等线" panose="02010600030101010101"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67560">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激发感官,转换画面</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　　考生要注意观察、捕捉图画的细节,把握图画的深层内涵,充分挖掘和利用画面信息。第一步,要观察画面整体,搜索并提取有效信息,看图画大体描述了什么内容。第二步,要观察画面中的细节,如画面背景、人物的表情和动作,尤其是要与画面进行心灵的对话。</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76375">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合理想象,丰富画面</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　　无论是单幅图还是多幅图,画面上的内容总是有限的。考生在观看图画时,要充分发挥自己的想象力,丰富画面内容,这有助于揭示画面蕴含的主题精神。</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plit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7055" y="1122680"/>
            <a:ext cx="11504930" cy="1555750"/>
          </a:xfrm>
          <a:prstGeom prst="rect">
            <a:avLst/>
          </a:prstGeom>
          <a:noFill/>
        </p:spPr>
        <p:txBody>
          <a:bodyPr wrap="square" rtlCol="0" anchor="t">
            <a:noAutofit/>
          </a:bodyPr>
          <a:lstStyle/>
          <a:p>
            <a:pPr marL="13335" indent="9525" eaLnBrk="0">
              <a:lnSpc>
                <a:spcPct val="153000"/>
              </a:lnSpc>
              <a:spcBef>
                <a:spcPts val="20"/>
              </a:spcBef>
            </a:pPr>
            <a:r>
              <a:rPr lang="en-US" sz="2400" spc="13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欣赏下面的天鹅戏水图 ,围绕"早春,,写 一 首小诗或 一 则短文 。要求:①突出景物特征;②语言表达鲜明 、生动 。</a:t>
            </a:r>
          </a:p>
        </p:txBody>
      </p:sp>
      <p:pic>
        <p:nvPicPr>
          <p:cNvPr id="645" name="例3.eps" descr="id:2147514740;FounderCES"/>
          <p:cNvPicPr>
            <a:picLocks noChangeAspect="1"/>
          </p:cNvPicPr>
          <p:nvPr/>
        </p:nvPicPr>
        <p:blipFill>
          <a:blip r:embed="rId2"/>
          <a:stretch>
            <a:fillRect/>
          </a:stretch>
        </p:blipFill>
        <p:spPr>
          <a:xfrm>
            <a:off x="525780" y="1407795"/>
            <a:ext cx="576580" cy="266065"/>
          </a:xfrm>
          <a:prstGeom prst="rect">
            <a:avLst/>
          </a:prstGeom>
        </p:spPr>
      </p:pic>
      <p:pic>
        <p:nvPicPr>
          <p:cNvPr id="237" name="IM 237"/>
          <p:cNvPicPr/>
          <p:nvPr/>
        </p:nvPicPr>
        <p:blipFill>
          <a:blip r:embed="rId3"/>
          <a:stretch>
            <a:fillRect/>
          </a:stretch>
        </p:blipFill>
        <p:spPr>
          <a:xfrm>
            <a:off x="2852420" y="2935605"/>
            <a:ext cx="5611495" cy="283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7"/>
                                        </p:tgtEl>
                                        <p:attrNameLst>
                                          <p:attrName>style.visibility</p:attrName>
                                        </p:attrNameLst>
                                      </p:cBhvr>
                                      <p:to>
                                        <p:strVal val="visible"/>
                                      </p:to>
                                    </p:set>
                                    <p:anim calcmode="lin" valueType="num">
                                      <p:cBhvr additive="base">
                                        <p:cTn id="11" dur="500" fill="hold"/>
                                        <p:tgtEl>
                                          <p:spTgt spid="237"/>
                                        </p:tgtEl>
                                        <p:attrNameLst>
                                          <p:attrName>ppt_x</p:attrName>
                                        </p:attrNameLst>
                                      </p:cBhvr>
                                      <p:tavLst>
                                        <p:tav tm="0">
                                          <p:val>
                                            <p:strVal val="#ppt_x"/>
                                          </p:val>
                                        </p:tav>
                                        <p:tav tm="100000">
                                          <p:val>
                                            <p:strVal val="#ppt_x"/>
                                          </p:val>
                                        </p:tav>
                                      </p:tavLst>
                                    </p:anim>
                                    <p:anim calcmode="lin" valueType="num">
                                      <p:cBhvr additive="base">
                                        <p:cTn id="12" dur="500" fill="hold"/>
                                        <p:tgtEl>
                                          <p:spTgt spid="23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5"/>
                                        </p:tgtEl>
                                        <p:attrNameLst>
                                          <p:attrName>style.visibility</p:attrName>
                                        </p:attrNameLst>
                                      </p:cBhvr>
                                      <p:to>
                                        <p:strVal val="visible"/>
                                      </p:to>
                                    </p:set>
                                    <p:anim calcmode="lin" valueType="num">
                                      <p:cBhvr additive="base">
                                        <p:cTn id="15" dur="500" fill="hold"/>
                                        <p:tgtEl>
                                          <p:spTgt spid="645"/>
                                        </p:tgtEl>
                                        <p:attrNameLst>
                                          <p:attrName>ppt_x</p:attrName>
                                        </p:attrNameLst>
                                      </p:cBhvr>
                                      <p:tavLst>
                                        <p:tav tm="0">
                                          <p:val>
                                            <p:strVal val="#ppt_x"/>
                                          </p:val>
                                        </p:tav>
                                        <p:tav tm="100000">
                                          <p:val>
                                            <p:strVal val="#ppt_x"/>
                                          </p:val>
                                        </p:tav>
                                      </p:tavLst>
                                    </p:anim>
                                    <p:anim calcmode="lin" valueType="num">
                                      <p:cBhvr additive="base">
                                        <p:cTn id="16" dur="500" fill="hold"/>
                                        <p:tgtEl>
                                          <p:spTgt spid="6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1790" y="1149985"/>
            <a:ext cx="10650220" cy="4519295"/>
          </a:xfrm>
          <a:prstGeom prst="rect">
            <a:avLst/>
          </a:prstGeom>
          <a:noFill/>
        </p:spPr>
        <p:txBody>
          <a:bodyPr wrap="square" rtlCol="0" anchor="t">
            <a:noAutofit/>
          </a:bodyPr>
          <a:lstStyle/>
          <a:p>
            <a:pPr algn="l" latinLnBrk="1">
              <a:lnSpc>
                <a:spcPts val="3745"/>
              </a:lnSpc>
            </a:pPr>
            <a:r>
              <a:rPr lang="en-US" sz="2400">
                <a:solidFill>
                  <a:srgbClr val="FF0000"/>
                </a:solidFill>
                <a:sym typeface="+mn-ea"/>
              </a:rPr>
              <a:t>   示例 一 :一 池水融融 ,几丝柳依依 。  天鹅知春暖 ,悠 游自在啼 。</a:t>
            </a:r>
          </a:p>
          <a:p>
            <a:pPr algn="l" latinLnBrk="1">
              <a:lnSpc>
                <a:spcPts val="3745"/>
              </a:lnSpc>
            </a:pPr>
            <a:r>
              <a:rPr lang="en-US" sz="2400">
                <a:solidFill>
                  <a:srgbClr val="FF0000"/>
                </a:solidFill>
                <a:sym typeface="+mn-ea"/>
              </a:rPr>
              <a:t>   示例二 :东风轻拂 ,柳条上钻出 了 片 片 嫩叶 ,丝丝柔条 ,袅袅依依 。  </a:t>
            </a:r>
          </a:p>
          <a:p>
            <a:pPr algn="l" latinLnBrk="1">
              <a:lnSpc>
                <a:spcPts val="3745"/>
              </a:lnSpc>
            </a:pPr>
            <a:r>
              <a:rPr lang="en-US" sz="2400">
                <a:solidFill>
                  <a:srgbClr val="FF0000"/>
                </a:solidFill>
                <a:sym typeface="+mn-ea"/>
              </a:rPr>
              <a:t>                   几只黑天鹅伸着长长的脖子 ,如公主般雍容优雅 ,在一池碧水中 自在</a:t>
            </a:r>
          </a:p>
          <a:p>
            <a:pPr algn="l" latinLnBrk="1">
              <a:lnSpc>
                <a:spcPts val="3745"/>
              </a:lnSpc>
            </a:pPr>
            <a:r>
              <a:rPr lang="en-US" sz="2400">
                <a:solidFill>
                  <a:srgbClr val="FF0000"/>
                </a:solidFill>
                <a:sym typeface="+mn-ea"/>
              </a:rPr>
              <a:t>                    地嬉戏 ,悠然地游戈;绿水微漾 ,泛起圈圈涟漪 。</a:t>
            </a:r>
          </a:p>
          <a:p>
            <a:pPr algn="l" latinLnBrk="1">
              <a:lnSpc>
                <a:spcPts val="3745"/>
              </a:lnSpc>
            </a:pPr>
            <a:endParaRPr lang="en-US" sz="2400">
              <a:solidFill>
                <a:srgbClr val="FF0000"/>
              </a:solidFill>
              <a:sym typeface="+mn-ea"/>
            </a:endParaRPr>
          </a:p>
          <a:p>
            <a:pPr algn="l" latinLnBrk="1">
              <a:lnSpc>
                <a:spcPts val="3745"/>
              </a:lnSpc>
            </a:pPr>
            <a:r>
              <a:rPr lang="en-US" sz="2400">
                <a:solidFill>
                  <a:srgbClr val="FF0000"/>
                </a:solidFill>
                <a:sym typeface="+mn-ea"/>
              </a:rPr>
              <a:t>【</a:t>
            </a:r>
            <a:r>
              <a:rPr lang="zh-CN" altLang="en-US" sz="2400">
                <a:solidFill>
                  <a:srgbClr val="FF0000"/>
                </a:solidFill>
                <a:sym typeface="+mn-ea"/>
              </a:rPr>
              <a:t>解析</a:t>
            </a:r>
            <a:r>
              <a:rPr lang="en-US" sz="2400">
                <a:solidFill>
                  <a:srgbClr val="FF0000"/>
                </a:solidFill>
                <a:sym typeface="+mn-ea"/>
              </a:rPr>
              <a:t>】 首先 ,弄清题 目 中 的 两个要求 。  其次 ,读 图 :画 面 主 体是两对黑天鹅 ,近景是早春的嫩柳条 ,背景是动态的水面 ,水 面上有倒影 。再次 ,构思:哪些图景是"早春,的特点?  可以运用 哪些修辞手法?  采用怎样的句 式?  是先写背景还是先写主体? 是由点到面 ,还是由面到点?  最后 ,组织答案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970" y="1280160"/>
            <a:ext cx="11135995" cy="3718560"/>
          </a:xfrm>
          <a:prstGeom prst="rect">
            <a:avLst/>
          </a:prstGeom>
          <a:noFill/>
        </p:spPr>
        <p:txBody>
          <a:bodyPr wrap="square" rtlCol="0" anchor="t">
            <a:noAutofit/>
          </a:bodyPr>
          <a:lstStyle/>
          <a:p>
            <a:pPr marL="20955" indent="295910" algn="ctr" eaLnBrk="0">
              <a:lnSpc>
                <a:spcPct val="155000"/>
              </a:lnSpc>
              <a:spcBef>
                <a:spcPts val="0"/>
              </a:spcBef>
            </a:pPr>
            <a:r>
              <a:rPr 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题型2:表(表格、柱状图、饼状图、曲线图)文转换</a:t>
            </a:r>
          </a:p>
          <a:p>
            <a:pPr marL="20955" indent="295910" eaLnBrk="0">
              <a:lnSpc>
                <a:spcPct val="155000"/>
              </a:lnSpc>
              <a:spcBef>
                <a:spcPts val="0"/>
              </a:spcBef>
            </a:pPr>
            <a:r>
              <a:rPr lang="en-US" sz="2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在媒体信息交流和传递中,图表是主要的表现形式,它能直观鲜明、简洁明了地反映事物的发展变化规律或作者的观点态度。常见的图表形式有表格、柱状图、饼状图、曲线图等。简洁的图表包含大量的文字和数字信息,涉及不同的知识领域。表文转换的考查角度主要有两种:一是文字转换题,即将图表内容用文字表述出来;二是信息推断题,即针对图表数据得出结论或提出建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61035" y="1306195"/>
            <a:ext cx="11291570" cy="4869815"/>
          </a:xfrm>
          <a:prstGeom prst="rect">
            <a:avLst/>
          </a:prstGeom>
          <a:noFill/>
          <a:ln w="9525">
            <a:noFill/>
          </a:ln>
        </p:spPr>
        <p:txBody>
          <a:bodyPr wrap="square">
            <a:noAutofit/>
          </a:bodyPr>
          <a:lstStyle/>
          <a:p>
            <a:pPr indent="0"/>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一、表格</a:t>
            </a:r>
          </a:p>
          <a:p>
            <a:pPr indent="0"/>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此类题目将详细数据以表格的形式列出,这些数据按规律排列,考生在做题时要认真研读它的规律,按照题目要求用文字把规律准确地表述出来。</a:t>
            </a:r>
          </a:p>
          <a:p>
            <a:pPr indent="0" algn="ctr"/>
            <a:endPar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lvl="0" indent="0" algn="ctr"/>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解答表格题“两注意”</a:t>
            </a:r>
          </a:p>
          <a:p>
            <a:pPr indent="0" algn="ctr"/>
            <a:endPar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indent="0" algn="ctr"/>
            <a:endPar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indent="0" algn="ctr"/>
            <a:endPar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indent="0"/>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p:txBody>
      </p:sp>
      <p:pic>
        <p:nvPicPr>
          <p:cNvPr id="665" name="语文图23.eps" descr="id:2147515064;FounderCES"/>
          <p:cNvPicPr>
            <a:picLocks noChangeAspect="1"/>
          </p:cNvPicPr>
          <p:nvPr/>
        </p:nvPicPr>
        <p:blipFill>
          <a:blip r:embed="rId2"/>
          <a:stretch>
            <a:fillRect/>
          </a:stretch>
        </p:blipFill>
        <p:spPr>
          <a:xfrm>
            <a:off x="1969135" y="3700145"/>
            <a:ext cx="6671310" cy="2696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0">
                                            <p:txEl>
                                              <p:pRg st="2" end="2"/>
                                            </p:txEl>
                                          </p:spTgt>
                                        </p:tgtEl>
                                        <p:attrNameLst>
                                          <p:attrName>style.visibility</p:attrName>
                                        </p:attrNameLst>
                                      </p:cBhvr>
                                      <p:to>
                                        <p:strVal val="visible"/>
                                      </p:to>
                                    </p:set>
                                    <p:anim calcmode="lin" valueType="num">
                                      <p:cBhvr additive="base">
                                        <p:cTn id="11"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0">
                                            <p:txEl>
                                              <p:pRg st="4" end="4"/>
                                            </p:txEl>
                                          </p:spTgt>
                                        </p:tgtEl>
                                        <p:attrNameLst>
                                          <p:attrName>style.visibility</p:attrName>
                                        </p:attrNameLst>
                                      </p:cBhvr>
                                      <p:to>
                                        <p:strVal val="visible"/>
                                      </p:to>
                                    </p:set>
                                    <p:anim calcmode="lin" valueType="num">
                                      <p:cBhvr additive="base">
                                        <p:cTn id="15"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0">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65"/>
                                        </p:tgtEl>
                                        <p:attrNameLst>
                                          <p:attrName>style.visibility</p:attrName>
                                        </p:attrNameLst>
                                      </p:cBhvr>
                                      <p:to>
                                        <p:strVal val="visible"/>
                                      </p:to>
                                    </p:set>
                                    <p:anim calcmode="lin" valueType="num">
                                      <p:cBhvr additive="base">
                                        <p:cTn id="19" dur="500" fill="hold"/>
                                        <p:tgtEl>
                                          <p:spTgt spid="665"/>
                                        </p:tgtEl>
                                        <p:attrNameLst>
                                          <p:attrName>ppt_x</p:attrName>
                                        </p:attrNameLst>
                                      </p:cBhvr>
                                      <p:tavLst>
                                        <p:tav tm="0">
                                          <p:val>
                                            <p:strVal val="#ppt_x"/>
                                          </p:val>
                                        </p:tav>
                                        <p:tav tm="100000">
                                          <p:val>
                                            <p:strVal val="#ppt_x"/>
                                          </p:val>
                                        </p:tav>
                                      </p:tavLst>
                                    </p:anim>
                                    <p:anim calcmode="lin" valueType="num">
                                      <p:cBhvr additive="base">
                                        <p:cTn id="20" dur="500" fill="hold"/>
                                        <p:tgtEl>
                                          <p:spTgt spid="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1320" y="1122680"/>
            <a:ext cx="10744200" cy="5324475"/>
          </a:xfrm>
          <a:prstGeom prst="rect">
            <a:avLst/>
          </a:prstGeom>
          <a:noFill/>
        </p:spPr>
        <p:txBody>
          <a:bodyPr wrap="square" rtlCol="0" anchor="t">
            <a:noAutofit/>
          </a:bodyPr>
          <a:lstStyle/>
          <a:p>
            <a:pPr marL="13335" indent="9525" eaLnBrk="0">
              <a:lnSpc>
                <a:spcPct val="153000"/>
              </a:lnSpc>
              <a:spcBef>
                <a:spcPts val="20"/>
              </a:spcBef>
            </a:pPr>
            <a:r>
              <a:rPr lang="en-US" sz="2400" spc="13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阅读下面的问卷调查统计表,根据其中反映的情况,补充下面文段中空缺的内容(不得出现数字),使上下文语意连贯。</a:t>
            </a:r>
          </a:p>
        </p:txBody>
      </p:sp>
      <p:sp>
        <p:nvSpPr>
          <p:cNvPr id="5" name="文本框 4"/>
          <p:cNvSpPr txBox="1"/>
          <p:nvPr/>
        </p:nvSpPr>
        <p:spPr>
          <a:xfrm>
            <a:off x="3556000" y="3237230"/>
            <a:ext cx="5080000" cy="383540"/>
          </a:xfrm>
          <a:prstGeom prst="rect">
            <a:avLst/>
          </a:prstGeom>
          <a:noFill/>
          <a:ln w="9525">
            <a:noFill/>
          </a:ln>
        </p:spPr>
        <p:txBody>
          <a:bodyPr>
            <a:spAutoFit/>
          </a:bodyPr>
          <a:lstStyle/>
          <a:p>
            <a:pPr indent="0"/>
            <a:r>
              <a:rPr lang="zh-CN" b="0">
                <a:solidFill>
                  <a:srgbClr val="FFFFFF"/>
                </a:solidFill>
                <a:ea typeface="微软雅黑" panose="020B0503020204020204" pitchFamily="34" charset="-122"/>
              </a:rPr>
              <a:t>例</a:t>
            </a:r>
            <a:r>
              <a:rPr lang="en-US" b="0">
                <a:solidFill>
                  <a:srgbClr val="FFFFFF"/>
                </a:solidFill>
                <a:latin typeface="微软雅黑" panose="020B0503020204020204" pitchFamily="34" charset="-122"/>
              </a:rPr>
              <a:t>  </a:t>
            </a:r>
            <a:r>
              <a:rPr lang="en-US" sz="1900" b="0">
                <a:solidFill>
                  <a:srgbClr val="FFFFFF"/>
                </a:solidFill>
                <a:latin typeface="微软雅黑" panose="020B0503020204020204" pitchFamily="34" charset="-122"/>
              </a:rPr>
              <a:t>4</a:t>
            </a:r>
            <a:endParaRPr lang="en-US" altLang="en-US" sz="1900" b="0">
              <a:solidFill>
                <a:srgbClr val="FFFFFF"/>
              </a:solidFill>
              <a:latin typeface="微软雅黑" panose="020B0503020204020204" pitchFamily="34" charset="-122"/>
            </a:endParaRPr>
          </a:p>
        </p:txBody>
      </p:sp>
      <p:pic>
        <p:nvPicPr>
          <p:cNvPr id="666" name="例4.eps" descr="id:2147515071;FounderCES"/>
          <p:cNvPicPr>
            <a:picLocks noChangeAspect="1"/>
          </p:cNvPicPr>
          <p:nvPr/>
        </p:nvPicPr>
        <p:blipFill>
          <a:blip r:embed="rId3"/>
          <a:stretch>
            <a:fillRect/>
          </a:stretch>
        </p:blipFill>
        <p:spPr>
          <a:xfrm>
            <a:off x="459740" y="1390015"/>
            <a:ext cx="690880" cy="318770"/>
          </a:xfrm>
          <a:prstGeom prst="rect">
            <a:avLst/>
          </a:prstGeom>
        </p:spPr>
      </p:pic>
      <p:sp>
        <p:nvSpPr>
          <p:cNvPr id="6" name="文本框 5"/>
          <p:cNvSpPr txBox="1"/>
          <p:nvPr/>
        </p:nvSpPr>
        <p:spPr>
          <a:xfrm>
            <a:off x="784225" y="2421890"/>
            <a:ext cx="8222615" cy="1198880"/>
          </a:xfrm>
          <a:prstGeom prst="rect">
            <a:avLst/>
          </a:prstGeom>
          <a:noFill/>
          <a:ln w="9525">
            <a:noFill/>
          </a:ln>
        </p:spPr>
        <p:txBody>
          <a:bodyPr wrap="square">
            <a:spAutoFit/>
          </a:bodyPr>
          <a:lstStyle/>
          <a:p>
            <a:pPr indent="0"/>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(1)</a:t>
            </a:r>
            <a:r>
              <a:rPr lang="zh-CN" sz="2400" b="0">
                <a:solidFill>
                  <a:srgbClr val="000000"/>
                </a:solidFill>
                <a:latin typeface="楷体" panose="02010609060101010101" pitchFamily="34" charset="-122"/>
                <a:ea typeface="楷体" panose="02010609060101010101" pitchFamily="34" charset="-122"/>
                <a:cs typeface="楷体" panose="02010609060101010101" pitchFamily="34" charset="-122"/>
              </a:rPr>
              <a:t>您希望开设礼仪教育的课程吗</a:t>
            </a:r>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a:t>
            </a:r>
            <a:r>
              <a:rPr lang="zh-CN" sz="2400" b="0">
                <a:solidFill>
                  <a:srgbClr val="000000"/>
                </a:solidFill>
                <a:latin typeface="楷体" panose="02010609060101010101" pitchFamily="34" charset="-122"/>
                <a:ea typeface="楷体" panose="02010609060101010101" pitchFamily="34" charset="-122"/>
                <a:cs typeface="楷体" panose="02010609060101010101" pitchFamily="34" charset="-122"/>
              </a:rPr>
              <a:t>单项选择</a:t>
            </a:r>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a:t>
            </a:r>
          </a:p>
          <a:p>
            <a:pPr indent="0"/>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A.</a:t>
            </a:r>
            <a:r>
              <a:rPr lang="zh-CN" sz="2400" b="0">
                <a:solidFill>
                  <a:srgbClr val="000000"/>
                </a:solidFill>
                <a:latin typeface="楷体" panose="02010609060101010101" pitchFamily="34" charset="-122"/>
                <a:ea typeface="楷体" panose="02010609060101010101" pitchFamily="34" charset="-122"/>
                <a:cs typeface="楷体" panose="02010609060101010101" pitchFamily="34" charset="-122"/>
              </a:rPr>
              <a:t>非常希望　　　　</a:t>
            </a:r>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B.</a:t>
            </a:r>
            <a:r>
              <a:rPr lang="zh-CN" sz="2400" b="0">
                <a:solidFill>
                  <a:srgbClr val="000000"/>
                </a:solidFill>
                <a:latin typeface="楷体" panose="02010609060101010101" pitchFamily="34" charset="-122"/>
                <a:ea typeface="楷体" panose="02010609060101010101" pitchFamily="34" charset="-122"/>
                <a:cs typeface="楷体" panose="02010609060101010101" pitchFamily="34" charset="-122"/>
              </a:rPr>
              <a:t>希望</a:t>
            </a:r>
            <a:endPar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endParaRPr>
          </a:p>
          <a:p>
            <a:pPr indent="0"/>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C.</a:t>
            </a:r>
            <a:r>
              <a:rPr lang="zh-CN" sz="2400" b="0">
                <a:solidFill>
                  <a:srgbClr val="000000"/>
                </a:solidFill>
                <a:latin typeface="楷体" panose="02010609060101010101" pitchFamily="34" charset="-122"/>
                <a:ea typeface="楷体" panose="02010609060101010101" pitchFamily="34" charset="-122"/>
                <a:cs typeface="楷体" panose="02010609060101010101" pitchFamily="34" charset="-122"/>
              </a:rPr>
              <a:t>不希望</a:t>
            </a:r>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	      D.</a:t>
            </a:r>
            <a:r>
              <a:rPr lang="zh-CN" sz="2400" b="0">
                <a:solidFill>
                  <a:srgbClr val="000000"/>
                </a:solidFill>
                <a:latin typeface="楷体" panose="02010609060101010101" pitchFamily="34" charset="-122"/>
                <a:ea typeface="楷体" panose="02010609060101010101" pitchFamily="34" charset="-122"/>
                <a:cs typeface="楷体" panose="02010609060101010101" pitchFamily="34" charset="-122"/>
              </a:rPr>
              <a:t>无所谓</a:t>
            </a:r>
            <a:endParaRPr lang="zh-CN" altLang="en-US" sz="2400" b="0">
              <a:solidFill>
                <a:srgbClr val="000000"/>
              </a:solidFill>
              <a:latin typeface="楷体" panose="02010609060101010101" pitchFamily="34" charset="-122"/>
              <a:ea typeface="楷体" panose="02010609060101010101" pitchFamily="34" charset="-122"/>
              <a:cs typeface="楷体" panose="02010609060101010101" pitchFamily="34" charset="-122"/>
            </a:endParaRPr>
          </a:p>
        </p:txBody>
      </p:sp>
      <p:graphicFrame>
        <p:nvGraphicFramePr>
          <p:cNvPr id="7" name="表格 6"/>
          <p:cNvGraphicFramePr/>
          <p:nvPr>
            <p:custDataLst>
              <p:tags r:id="rId1"/>
            </p:custDataLst>
          </p:nvPr>
        </p:nvGraphicFramePr>
        <p:xfrm>
          <a:off x="784225" y="3876675"/>
          <a:ext cx="9076690" cy="2430780"/>
        </p:xfrm>
        <a:graphic>
          <a:graphicData uri="http://schemas.openxmlformats.org/drawingml/2006/table">
            <a:tbl>
              <a:tblPr/>
              <a:tblGrid>
                <a:gridCol w="1919605">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5874385">
                  <a:extLst>
                    <a:ext uri="{9D8B030D-6E8A-4147-A177-3AD203B41FA5}">
                      <a16:colId xmlns:a16="http://schemas.microsoft.com/office/drawing/2014/main" val="20002"/>
                    </a:ext>
                  </a:extLst>
                </a:gridCol>
              </a:tblGrid>
              <a:tr h="967740">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调查对象选项　　　　　　</a:t>
                      </a:r>
                      <a:endParaRPr lang="en-US" altLang="en-US" sz="2400" b="1">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学生</a:t>
                      </a:r>
                      <a:endParaRPr lang="en-US" altLang="en-US" sz="2400" b="1">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市民</a:t>
                      </a:r>
                      <a:endParaRPr lang="en-US" altLang="en-US" sz="2400" b="1">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60">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A</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19.08%</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11.90%</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B</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68.79%</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59.52%</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0">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C</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5.20%</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5.95%</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0">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D</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6.93%</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22.63%</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66"/>
                                        </p:tgtEl>
                                        <p:attrNameLst>
                                          <p:attrName>style.visibility</p:attrName>
                                        </p:attrNameLst>
                                      </p:cBhvr>
                                      <p:to>
                                        <p:strVal val="visible"/>
                                      </p:to>
                                    </p:set>
                                    <p:anim calcmode="lin" valueType="num">
                                      <p:cBhvr additive="base">
                                        <p:cTn id="19" dur="500" fill="hold"/>
                                        <p:tgtEl>
                                          <p:spTgt spid="666"/>
                                        </p:tgtEl>
                                        <p:attrNameLst>
                                          <p:attrName>ppt_x</p:attrName>
                                        </p:attrNameLst>
                                      </p:cBhvr>
                                      <p:tavLst>
                                        <p:tav tm="0">
                                          <p:val>
                                            <p:strVal val="#ppt_x"/>
                                          </p:val>
                                        </p:tav>
                                        <p:tav tm="100000">
                                          <p:val>
                                            <p:strVal val="#ppt_x"/>
                                          </p:val>
                                        </p:tav>
                                      </p:tavLst>
                                    </p:anim>
                                    <p:anim calcmode="lin" valueType="num">
                                      <p:cBhvr additive="base">
                                        <p:cTn id="20" dur="500" fill="hold"/>
                                        <p:tgtEl>
                                          <p:spTgt spid="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4_BD#3de1bbd86.fixed?vbadefaultcenterpage=1&amp;parentnodeid=62da1db03"/>
          <p:cNvSpPr/>
          <p:nvPr/>
        </p:nvSpPr>
        <p:spPr>
          <a:xfrm>
            <a:off x="1033272" y="2962656"/>
            <a:ext cx="7196328" cy="923544"/>
          </a:xfrm>
          <a:prstGeom prst="rect">
            <a:avLst/>
          </a:prstGeom>
          <a:noFill/>
        </p:spPr>
        <p:txBody>
          <a:bodyPr wrap="none" lIns="0" tIns="0" rIns="0" bIns="0" rtlCol="0" anchor="ctr"/>
          <a:lstStyle/>
          <a:p>
            <a:pPr algn="l" latinLnBrk="1">
              <a:lnSpc>
                <a:spcPts val="3860"/>
              </a:lnSpc>
            </a:pPr>
            <a:r>
              <a:rPr lang="en-US" sz="4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hlinkClick r:id="rId3" action="ppaction://hlinksldjump"/>
              </a:rPr>
              <a:t>学习任务4:图文转换</a:t>
            </a:r>
            <a:endParaRPr lang="en-US" sz="4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p:spTree>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1320" y="982980"/>
            <a:ext cx="10744200" cy="5324475"/>
          </a:xfrm>
          <a:prstGeom prst="rect">
            <a:avLst/>
          </a:prstGeom>
          <a:noFill/>
        </p:spPr>
        <p:txBody>
          <a:bodyPr wrap="square" rtlCol="0" anchor="t">
            <a:noAutofit/>
          </a:bodyPr>
          <a:lstStyle/>
          <a:p>
            <a:pPr marL="13335" indent="9525" eaLnBrk="0">
              <a:lnSpc>
                <a:spcPct val="153000"/>
              </a:lnSpc>
              <a:spcBef>
                <a:spcPts val="20"/>
              </a:spcBef>
            </a:pPr>
            <a:r>
              <a:rPr lang="en-US" sz="2400" spc="13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endPar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endParaRPr>
          </a:p>
        </p:txBody>
      </p:sp>
      <p:sp>
        <p:nvSpPr>
          <p:cNvPr id="5" name="文本框 4"/>
          <p:cNvSpPr txBox="1"/>
          <p:nvPr/>
        </p:nvSpPr>
        <p:spPr>
          <a:xfrm>
            <a:off x="3556000" y="3237230"/>
            <a:ext cx="5080000" cy="383540"/>
          </a:xfrm>
          <a:prstGeom prst="rect">
            <a:avLst/>
          </a:prstGeom>
          <a:noFill/>
          <a:ln w="9525">
            <a:noFill/>
          </a:ln>
        </p:spPr>
        <p:txBody>
          <a:bodyPr>
            <a:spAutoFit/>
          </a:bodyPr>
          <a:lstStyle/>
          <a:p>
            <a:pPr indent="0"/>
            <a:r>
              <a:rPr lang="zh-CN" b="0">
                <a:solidFill>
                  <a:srgbClr val="FFFFFF"/>
                </a:solidFill>
                <a:ea typeface="微软雅黑" panose="020B0503020204020204" pitchFamily="34" charset="-122"/>
              </a:rPr>
              <a:t>例</a:t>
            </a:r>
            <a:r>
              <a:rPr lang="en-US" b="0">
                <a:solidFill>
                  <a:srgbClr val="FFFFFF"/>
                </a:solidFill>
                <a:latin typeface="微软雅黑" panose="020B0503020204020204" pitchFamily="34" charset="-122"/>
              </a:rPr>
              <a:t>  </a:t>
            </a:r>
            <a:r>
              <a:rPr lang="en-US" sz="1900" b="0">
                <a:solidFill>
                  <a:srgbClr val="FFFFFF"/>
                </a:solidFill>
                <a:latin typeface="微软雅黑" panose="020B0503020204020204" pitchFamily="34" charset="-122"/>
              </a:rPr>
              <a:t>4</a:t>
            </a:r>
            <a:endParaRPr lang="en-US" altLang="en-US" sz="1900" b="0">
              <a:solidFill>
                <a:srgbClr val="FFFFFF"/>
              </a:solidFill>
              <a:latin typeface="微软雅黑" panose="020B0503020204020204" pitchFamily="34" charset="-122"/>
            </a:endParaRPr>
          </a:p>
        </p:txBody>
      </p:sp>
      <p:sp>
        <p:nvSpPr>
          <p:cNvPr id="6" name="文本框 5"/>
          <p:cNvSpPr txBox="1"/>
          <p:nvPr/>
        </p:nvSpPr>
        <p:spPr>
          <a:xfrm>
            <a:off x="593725" y="1297940"/>
            <a:ext cx="8222615" cy="1198880"/>
          </a:xfrm>
          <a:prstGeom prst="rect">
            <a:avLst/>
          </a:prstGeom>
          <a:noFill/>
          <a:ln w="9525">
            <a:noFill/>
          </a:ln>
        </p:spPr>
        <p:txBody>
          <a:bodyPr wrap="square">
            <a:spAutoFit/>
          </a:bodyPr>
          <a:lstStyle/>
          <a:p>
            <a:pPr indent="0"/>
            <a:r>
              <a:rPr sz="2400" b="0" dirty="0">
                <a:solidFill>
                  <a:srgbClr val="000000"/>
                </a:solidFill>
                <a:latin typeface="楷体" panose="02010609060101010101" pitchFamily="34" charset="-122"/>
                <a:ea typeface="楷体" panose="02010609060101010101" pitchFamily="34" charset="-122"/>
                <a:cs typeface="楷体" panose="02010609060101010101" pitchFamily="34" charset="-122"/>
              </a:rPr>
              <a:t>(2)</a:t>
            </a:r>
            <a:r>
              <a:rPr sz="2400" b="0" dirty="0" err="1">
                <a:solidFill>
                  <a:srgbClr val="000000"/>
                </a:solidFill>
                <a:latin typeface="楷体" panose="02010609060101010101" pitchFamily="34" charset="-122"/>
                <a:ea typeface="楷体" panose="02010609060101010101" pitchFamily="34" charset="-122"/>
                <a:cs typeface="楷体" panose="02010609060101010101" pitchFamily="34" charset="-122"/>
              </a:rPr>
              <a:t>您认为礼仪教育的承担者应该是</a:t>
            </a:r>
            <a:r>
              <a:rPr sz="2400" b="0" dirty="0">
                <a:solidFill>
                  <a:srgbClr val="000000"/>
                </a:solidFill>
                <a:latin typeface="楷体" panose="02010609060101010101" pitchFamily="34" charset="-122"/>
                <a:ea typeface="楷体" panose="02010609060101010101" pitchFamily="34" charset="-122"/>
                <a:cs typeface="楷体" panose="02010609060101010101" pitchFamily="34" charset="-122"/>
              </a:rPr>
              <a:t>(</a:t>
            </a:r>
            <a:r>
              <a:rPr sz="2400" b="0" dirty="0" err="1">
                <a:solidFill>
                  <a:srgbClr val="000000"/>
                </a:solidFill>
                <a:latin typeface="楷体" panose="02010609060101010101" pitchFamily="34" charset="-122"/>
                <a:ea typeface="楷体" panose="02010609060101010101" pitchFamily="34" charset="-122"/>
                <a:cs typeface="楷体" panose="02010609060101010101" pitchFamily="34" charset="-122"/>
              </a:rPr>
              <a:t>多项选择</a:t>
            </a:r>
            <a:r>
              <a:rPr sz="2400" b="0" dirty="0">
                <a:solidFill>
                  <a:srgbClr val="000000"/>
                </a:solidFill>
                <a:latin typeface="楷体" panose="02010609060101010101" pitchFamily="34" charset="-122"/>
                <a:ea typeface="楷体" panose="02010609060101010101" pitchFamily="34" charset="-122"/>
                <a:cs typeface="楷体" panose="02010609060101010101" pitchFamily="34" charset="-122"/>
              </a:rPr>
              <a:t>)</a:t>
            </a:r>
          </a:p>
          <a:p>
            <a:pPr indent="0"/>
            <a:r>
              <a:rPr lang="en-US" altLang="zh-CN" sz="2400" dirty="0">
                <a:solidFill>
                  <a:srgbClr val="000000"/>
                </a:solidFill>
                <a:latin typeface="楷体" panose="02010609060101010101" pitchFamily="34" charset="-122"/>
                <a:ea typeface="楷体" panose="02010609060101010101" pitchFamily="34" charset="-122"/>
                <a:cs typeface="楷体" panose="02010609060101010101" pitchFamily="34" charset="-122"/>
              </a:rPr>
              <a:t>A.</a:t>
            </a:r>
            <a:r>
              <a:rPr lang="zh-CN" alt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家庭	</a:t>
            </a:r>
            <a:r>
              <a:rPr lang="en-US" altLang="zh-CN" sz="2400" dirty="0">
                <a:solidFill>
                  <a:srgbClr val="000000"/>
                </a:solidFill>
                <a:latin typeface="楷体" panose="02010609060101010101" pitchFamily="34" charset="-122"/>
                <a:ea typeface="楷体" panose="02010609060101010101" pitchFamily="34" charset="-122"/>
                <a:cs typeface="楷体" panose="02010609060101010101" pitchFamily="34" charset="-122"/>
              </a:rPr>
              <a:t>B.</a:t>
            </a:r>
            <a:r>
              <a:rPr lang="zh-CN" alt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学校</a:t>
            </a:r>
          </a:p>
          <a:p>
            <a:pPr indent="0"/>
            <a:r>
              <a:rPr lang="en-US" altLang="zh-CN" sz="2400" dirty="0">
                <a:solidFill>
                  <a:srgbClr val="000000"/>
                </a:solidFill>
                <a:latin typeface="楷体" panose="02010609060101010101" pitchFamily="34" charset="-122"/>
                <a:ea typeface="楷体" panose="02010609060101010101" pitchFamily="34" charset="-122"/>
                <a:cs typeface="楷体" panose="02010609060101010101" pitchFamily="34" charset="-122"/>
              </a:rPr>
              <a:t>C.</a:t>
            </a:r>
            <a:r>
              <a:rPr lang="zh-CN" alt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社会	</a:t>
            </a:r>
            <a:r>
              <a:rPr lang="en-US" altLang="zh-CN" sz="2400" dirty="0">
                <a:solidFill>
                  <a:srgbClr val="000000"/>
                </a:solidFill>
                <a:latin typeface="楷体" panose="02010609060101010101" pitchFamily="34" charset="-122"/>
                <a:ea typeface="楷体" panose="02010609060101010101" pitchFamily="34" charset="-122"/>
                <a:cs typeface="楷体" panose="02010609060101010101" pitchFamily="34" charset="-122"/>
              </a:rPr>
              <a:t>D.</a:t>
            </a:r>
            <a:r>
              <a:rPr lang="zh-CN" altLang="en-US" sz="2400">
                <a:solidFill>
                  <a:srgbClr val="000000"/>
                </a:solidFill>
                <a:latin typeface="楷体" panose="02010609060101010101" pitchFamily="34" charset="-122"/>
                <a:ea typeface="楷体" panose="02010609060101010101" pitchFamily="34" charset="-122"/>
                <a:cs typeface="楷体" panose="02010609060101010101" pitchFamily="34" charset="-122"/>
              </a:rPr>
              <a:t>以上都是</a:t>
            </a:r>
            <a:endParaRPr lang="zh-CN" alt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endParaRPr>
          </a:p>
        </p:txBody>
      </p:sp>
      <p:graphicFrame>
        <p:nvGraphicFramePr>
          <p:cNvPr id="7" name="表格 6"/>
          <p:cNvGraphicFramePr/>
          <p:nvPr>
            <p:custDataLst>
              <p:tags r:id="rId1"/>
            </p:custDataLst>
          </p:nvPr>
        </p:nvGraphicFramePr>
        <p:xfrm>
          <a:off x="812800" y="2743200"/>
          <a:ext cx="9086215" cy="2430780"/>
        </p:xfrm>
        <a:graphic>
          <a:graphicData uri="http://schemas.openxmlformats.org/drawingml/2006/table">
            <a:tbl>
              <a:tblPr/>
              <a:tblGrid>
                <a:gridCol w="1929130">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5874385">
                  <a:extLst>
                    <a:ext uri="{9D8B030D-6E8A-4147-A177-3AD203B41FA5}">
                      <a16:colId xmlns:a16="http://schemas.microsoft.com/office/drawing/2014/main" val="20002"/>
                    </a:ext>
                  </a:extLst>
                </a:gridCol>
              </a:tblGrid>
              <a:tr h="967740">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调查对象选项　　　　　　</a:t>
                      </a:r>
                      <a:endParaRPr lang="en-US" altLang="en-US" sz="2400" b="1">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学生</a:t>
                      </a:r>
                      <a:endParaRPr lang="en-US" altLang="en-US" sz="2400" b="1">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市民</a:t>
                      </a:r>
                      <a:endParaRPr lang="en-US" altLang="en-US" sz="2400" b="1">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60">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A</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20.23%</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22.62%</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B</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9.83%</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15.48%</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0">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C</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8.67%</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13.10%</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0">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D</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65.32%</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58.33%</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84810" y="1058545"/>
            <a:ext cx="11092815" cy="4548505"/>
          </a:xfrm>
          <a:prstGeom prst="rect">
            <a:avLst/>
          </a:prstGeom>
          <a:noFill/>
          <a:ln w="9525">
            <a:noFill/>
          </a:ln>
        </p:spPr>
        <p:txBody>
          <a:bodyPr wrap="square">
            <a:noAutofit/>
          </a:bodyPr>
          <a:lstStyle/>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调查显示,学生与市民对礼仪教育的认识有诸多相同之处。在是否希望开设礼仪教育课程的问题上,学生与市民中</a:t>
            </a:r>
            <a:r>
              <a:rPr lang="en-US" sz="2400" u="sng" dirty="0">
                <a:solidFill>
                  <a:srgbClr val="000000"/>
                </a:solidFill>
                <a:latin typeface="楷体" panose="02010609060101010101" pitchFamily="34" charset="-122"/>
                <a:ea typeface="楷体" panose="02010609060101010101" pitchFamily="34" charset="-122"/>
                <a:cs typeface="楷体" panose="02010609060101010101" pitchFamily="34" charset="-122"/>
              </a:rPr>
              <a:t>　①　</a:t>
            </a:r>
            <a:r>
              <a:rPr 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。在礼仪教育承担者的问题上,学生与市民中</a:t>
            </a:r>
            <a:r>
              <a:rPr lang="en-US" sz="2400" u="sng" dirty="0">
                <a:solidFill>
                  <a:srgbClr val="000000"/>
                </a:solidFill>
                <a:latin typeface="楷体" panose="02010609060101010101" pitchFamily="34" charset="-122"/>
                <a:ea typeface="楷体" panose="02010609060101010101" pitchFamily="34" charset="-122"/>
                <a:cs typeface="楷体" panose="02010609060101010101" pitchFamily="34" charset="-122"/>
              </a:rPr>
              <a:t>　②　</a:t>
            </a:r>
            <a:r>
              <a:rPr 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;同时,也都认为在家庭、学校、社会三者之间,家庭是最重要的礼仪教育承担者,然后依次为学校和社会。但学生与市民的认识也存在差异,例如对礼仪教育的需求,</a:t>
            </a:r>
            <a:r>
              <a:rPr lang="en-US" sz="2400" u="sng" dirty="0">
                <a:solidFill>
                  <a:srgbClr val="000000"/>
                </a:solidFill>
                <a:latin typeface="楷体" panose="02010609060101010101" pitchFamily="34" charset="-122"/>
                <a:ea typeface="楷体" panose="02010609060101010101" pitchFamily="34" charset="-122"/>
                <a:cs typeface="楷体" panose="02010609060101010101" pitchFamily="34" charset="-122"/>
              </a:rPr>
              <a:t>　③　</a:t>
            </a:r>
            <a:r>
              <a:rPr 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a:t>
            </a:r>
          </a:p>
          <a:p>
            <a:pPr indent="0" fontAlgn="auto">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84810" y="1058545"/>
            <a:ext cx="11092815" cy="4548505"/>
          </a:xfrm>
          <a:prstGeom prst="rect">
            <a:avLst/>
          </a:prstGeom>
          <a:noFill/>
          <a:ln w="9525">
            <a:noFill/>
          </a:ln>
        </p:spPr>
        <p:txBody>
          <a:bodyPr wrap="square">
            <a:noAutofit/>
          </a:bodyPr>
          <a:lstStyle/>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r>
              <a:rPr 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调查显示,学生与市民对礼仪教育的认识有诸多相同之处。在是否希望开设礼仪教育课程的问题上,学生与市民中</a:t>
            </a:r>
            <a:r>
              <a:rPr lang="en-US" sz="2400" u="sng" dirty="0">
                <a:solidFill>
                  <a:srgbClr val="000000"/>
                </a:solidFill>
                <a:latin typeface="楷体" panose="02010609060101010101" pitchFamily="34" charset="-122"/>
                <a:ea typeface="楷体" panose="02010609060101010101" pitchFamily="34" charset="-122"/>
                <a:cs typeface="楷体" panose="02010609060101010101" pitchFamily="34" charset="-122"/>
              </a:rPr>
              <a:t>　①　</a:t>
            </a:r>
            <a:r>
              <a:rPr 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。在礼仪教育承担者的问题上,学生与市民中</a:t>
            </a:r>
            <a:r>
              <a:rPr lang="en-US" sz="2400" u="sng" dirty="0">
                <a:solidFill>
                  <a:srgbClr val="000000"/>
                </a:solidFill>
                <a:latin typeface="楷体" panose="02010609060101010101" pitchFamily="34" charset="-122"/>
                <a:ea typeface="楷体" panose="02010609060101010101" pitchFamily="34" charset="-122"/>
                <a:cs typeface="楷体" panose="02010609060101010101" pitchFamily="34" charset="-122"/>
              </a:rPr>
              <a:t>　②　</a:t>
            </a:r>
            <a:r>
              <a:rPr 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;同时,也都认为在家庭、学校、社会三者之间,家庭是最重要的礼仪教育承担者,然后依次为学校和社会。但学生与市民的认识也存在差异,例如对礼仪教育的需求,</a:t>
            </a:r>
            <a:r>
              <a:rPr lang="en-US" sz="2400" u="sng" dirty="0">
                <a:solidFill>
                  <a:srgbClr val="000000"/>
                </a:solidFill>
                <a:latin typeface="楷体" panose="02010609060101010101" pitchFamily="34" charset="-122"/>
                <a:ea typeface="楷体" panose="02010609060101010101" pitchFamily="34" charset="-122"/>
                <a:cs typeface="楷体" panose="02010609060101010101" pitchFamily="34" charset="-122"/>
              </a:rPr>
              <a:t>　③　</a:t>
            </a:r>
            <a:r>
              <a:rPr lang="en-US" sz="2400" dirty="0">
                <a:solidFill>
                  <a:srgbClr val="000000"/>
                </a:solidFill>
                <a:latin typeface="楷体" panose="02010609060101010101" pitchFamily="34" charset="-122"/>
                <a:ea typeface="楷体" panose="02010609060101010101" pitchFamily="34" charset="-122"/>
                <a:cs typeface="楷体" panose="02010609060101010101" pitchFamily="34" charset="-122"/>
              </a:rPr>
              <a:t>。</a:t>
            </a:r>
          </a:p>
          <a:p>
            <a:pPr indent="0" fontAlgn="auto">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a:p>
            <a:pPr indent="0"/>
            <a:r>
              <a:rPr lang="en-US" sz="2400">
                <a:solidFill>
                  <a:srgbClr val="FF0000"/>
                </a:solidFill>
              </a:rPr>
              <a:t>示例:①多数希望开设礼仪教育课程    ②多数认为 礼仪教育的责任应 由 家庭 、学校和社会共 同 承担    ③学生 比市 民更加强烈</a:t>
            </a:r>
          </a:p>
          <a:p>
            <a:pPr indent="0"/>
            <a:r>
              <a:rPr lang="en-US" sz="2400">
                <a:solidFill>
                  <a:srgbClr val="FF0000"/>
                </a:solidFill>
              </a:rPr>
              <a:t> 【解析】 解答前 ,分析图表中所列 内容之间的相互联系 ,从中 找出规律性的东 西 ,再按题 目 的要求归纳概括 。 </a:t>
            </a: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p:txBody>
      </p:sp>
    </p:spTree>
    <p:extLst>
      <p:ext uri="{BB962C8B-B14F-4D97-AF65-F5344CB8AC3E}">
        <p14:creationId xmlns:p14="http://schemas.microsoft.com/office/powerpoint/2010/main" val="19294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3" end="3"/>
                                            </p:txEl>
                                          </p:spTgt>
                                        </p:tgtEl>
                                        <p:attrNameLst>
                                          <p:attrName>style.visibility</p:attrName>
                                        </p:attrNameLst>
                                      </p:cBhvr>
                                      <p:to>
                                        <p:strVal val="visible"/>
                                      </p:to>
                                    </p:set>
                                    <p:anim calcmode="lin" valueType="num">
                                      <p:cBhvr additive="base">
                                        <p:cTn id="13"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0">
                                            <p:txEl>
                                              <p:pRg st="4" end="4"/>
                                            </p:txEl>
                                          </p:spTgt>
                                        </p:tgtEl>
                                        <p:attrNameLst>
                                          <p:attrName>style.visibility</p:attrName>
                                        </p:attrNameLst>
                                      </p:cBhvr>
                                      <p:to>
                                        <p:strVal val="visible"/>
                                      </p:to>
                                    </p:set>
                                    <p:anim calcmode="lin" valueType="num">
                                      <p:cBhvr additive="base">
                                        <p:cTn id="17"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02590" y="1258570"/>
            <a:ext cx="10838180" cy="4791075"/>
          </a:xfrm>
          <a:prstGeom prst="rect">
            <a:avLst/>
          </a:prstGeom>
          <a:noFill/>
          <a:ln w="9525">
            <a:noFill/>
          </a:ln>
        </p:spPr>
        <p:txBody>
          <a:bodyPr wrap="square">
            <a:noAutofit/>
          </a:bodyPr>
          <a:lstStyle/>
          <a:p>
            <a:pPr indent="0"/>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二、柱状图</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此类题目将数据以直观的图形显示出来,用坐标表示两个或多个关系项,向读者介绍或展示某种情况。考生须认真看清题目,理清关系,然后准确地把握住规律,解决问题。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83540" y="1172210"/>
            <a:ext cx="11560175" cy="4656455"/>
          </a:xfrm>
          <a:prstGeom prst="rect">
            <a:avLst/>
          </a:prstGeom>
          <a:noFill/>
          <a:ln w="9525">
            <a:noFill/>
          </a:ln>
        </p:spPr>
        <p:txBody>
          <a:bodyPr wrap="square">
            <a:noAutofit/>
          </a:bodyPr>
          <a:lstStyle/>
          <a:p>
            <a:pPr indent="0" algn="ctr"/>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解答柱状图题“三关注”</a:t>
            </a:r>
          </a:p>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1.分析题干要求,定向归纳概括。</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题干的要求决定了分析、概括的方向。</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2.细致观察图形,找出发展趋势。</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对柱状图的观察可以从两个方面入手:一是柱形代表的数据,二是柱形与坐标联系后体现的意义。当然,有些柱状图本身就是通过对比表现数据的。对于这类题目,除了从发展趋势的角度分析,还要分析放到一起的柱状图通过对比体现出来的意义。</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3.依据字数要求,准确拟写答案。</a:t>
            </a:r>
            <a:r>
              <a:rPr lang="en-US" sz="2400" b="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43255" y="1016635"/>
            <a:ext cx="11182350" cy="1588135"/>
          </a:xfrm>
          <a:prstGeom prst="rect">
            <a:avLst/>
          </a:prstGeom>
          <a:noFill/>
        </p:spPr>
        <p:txBody>
          <a:bodyPr wrap="square" rtlCol="0" anchor="t">
            <a:noAutofit/>
          </a:bodyPr>
          <a:lstStyle/>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(2019年天津卷)某初中校就"喜欢的榜样类型”对本校学 生进行了调查 ,请根据下图的统计结果 ,就今后的榜样教育向学 校提两条建议 。要求:不能出现数字 。</a:t>
            </a:r>
          </a:p>
        </p:txBody>
      </p:sp>
      <p:pic>
        <p:nvPicPr>
          <p:cNvPr id="492" name="例5.eps" descr="id:2147513912;FounderCES"/>
          <p:cNvPicPr>
            <a:picLocks noChangeAspect="1"/>
          </p:cNvPicPr>
          <p:nvPr>
            <p:custDataLst>
              <p:tags r:id="rId1"/>
            </p:custDataLst>
          </p:nvPr>
        </p:nvPicPr>
        <p:blipFill>
          <a:blip r:embed="rId4"/>
          <a:stretch>
            <a:fillRect/>
          </a:stretch>
        </p:blipFill>
        <p:spPr>
          <a:xfrm>
            <a:off x="802005" y="1083945"/>
            <a:ext cx="683895" cy="314960"/>
          </a:xfrm>
          <a:prstGeom prst="rect">
            <a:avLst/>
          </a:prstGeom>
        </p:spPr>
      </p:pic>
      <p:pic>
        <p:nvPicPr>
          <p:cNvPr id="668" name="19天律1.eps" descr="id:2147515101;FounderCES"/>
          <p:cNvPicPr>
            <a:picLocks noChangeAspect="1"/>
          </p:cNvPicPr>
          <p:nvPr/>
        </p:nvPicPr>
        <p:blipFill>
          <a:blip r:embed="rId5"/>
          <a:stretch>
            <a:fillRect/>
          </a:stretch>
        </p:blipFill>
        <p:spPr>
          <a:xfrm>
            <a:off x="2596515" y="2204720"/>
            <a:ext cx="6750050" cy="3721100"/>
          </a:xfrm>
          <a:prstGeom prst="rect">
            <a:avLst/>
          </a:prstGeom>
        </p:spPr>
      </p:pic>
      <p:sp>
        <p:nvSpPr>
          <p:cNvPr id="100" name="文本框 99"/>
          <p:cNvSpPr txBox="1"/>
          <p:nvPr/>
        </p:nvSpPr>
        <p:spPr>
          <a:xfrm>
            <a:off x="5610860" y="6194425"/>
            <a:ext cx="5482590" cy="460375"/>
          </a:xfrm>
          <a:prstGeom prst="rect">
            <a:avLst/>
          </a:prstGeom>
          <a:noFill/>
          <a:ln w="9525">
            <a:noFill/>
          </a:ln>
        </p:spPr>
        <p:txBody>
          <a:bodyPr wrap="square">
            <a:spAutoFit/>
          </a:bodyPr>
          <a:lstStyle/>
          <a:p>
            <a:pPr indent="0" algn="r"/>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a:t>
            </a:r>
            <a:r>
              <a:rPr lang="zh-CN" sz="2400" b="0">
                <a:solidFill>
                  <a:srgbClr val="000000"/>
                </a:solidFill>
                <a:latin typeface="楷体" panose="02010609060101010101" pitchFamily="34" charset="-122"/>
                <a:ea typeface="楷体" panose="02010609060101010101" pitchFamily="34" charset="-122"/>
                <a:cs typeface="楷体" panose="02010609060101010101" pitchFamily="34" charset="-122"/>
              </a:rPr>
              <a:t>改编自</a:t>
            </a:r>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2019</a:t>
            </a:r>
            <a:r>
              <a:rPr lang="zh-CN" sz="2400" b="0">
                <a:solidFill>
                  <a:srgbClr val="000000"/>
                </a:solidFill>
                <a:latin typeface="楷体" panose="02010609060101010101" pitchFamily="34" charset="-122"/>
                <a:ea typeface="楷体" panose="02010609060101010101" pitchFamily="34" charset="-122"/>
                <a:cs typeface="楷体" panose="02010609060101010101" pitchFamily="34" charset="-122"/>
              </a:rPr>
              <a:t>年</a:t>
            </a:r>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4</a:t>
            </a:r>
            <a:r>
              <a:rPr lang="zh-CN" sz="2400" b="0">
                <a:solidFill>
                  <a:srgbClr val="000000"/>
                </a:solidFill>
                <a:latin typeface="楷体" panose="02010609060101010101" pitchFamily="34" charset="-122"/>
                <a:ea typeface="楷体" panose="02010609060101010101" pitchFamily="34" charset="-122"/>
                <a:cs typeface="楷体" panose="02010609060101010101" pitchFamily="34" charset="-122"/>
              </a:rPr>
              <a:t>月</a:t>
            </a:r>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11</a:t>
            </a:r>
            <a:r>
              <a:rPr lang="zh-CN" sz="2400" b="0">
                <a:solidFill>
                  <a:srgbClr val="000000"/>
                </a:solidFill>
                <a:latin typeface="楷体" panose="02010609060101010101" pitchFamily="34" charset="-122"/>
                <a:ea typeface="楷体" panose="02010609060101010101" pitchFamily="34" charset="-122"/>
                <a:cs typeface="楷体" panose="02010609060101010101" pitchFamily="34" charset="-122"/>
              </a:rPr>
              <a:t>日《中国教育报》</a:t>
            </a:r>
            <a:r>
              <a:rPr lang="en-US" sz="2400" b="0">
                <a:solidFill>
                  <a:srgbClr val="000000"/>
                </a:solidFill>
                <a:latin typeface="楷体" panose="02010609060101010101" pitchFamily="34" charset="-122"/>
                <a:ea typeface="楷体" panose="02010609060101010101" pitchFamily="34" charset="-122"/>
                <a:cs typeface="楷体" panose="02010609060101010101" pitchFamily="34" charset="-122"/>
              </a:rPr>
              <a:t>)</a:t>
            </a:r>
            <a:endParaRPr lang="en-US" altLang="en-US" sz="2400" b="0">
              <a:solidFill>
                <a:srgbClr val="000000"/>
              </a:solidFill>
              <a:latin typeface="楷体" panose="02010609060101010101" pitchFamily="34" charset="-122"/>
              <a:ea typeface="楷体" panose="02010609060101010101" pitchFamily="34" charset="-122"/>
              <a:cs typeface="楷体" panose="02010609060101010101" pitchFamily="34"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 calcmode="lin" valueType="num">
                                      <p:cBhvr additive="base">
                                        <p:cTn id="7" dur="500" fill="hold"/>
                                        <p:tgtEl>
                                          <p:spTgt spid="492"/>
                                        </p:tgtEl>
                                        <p:attrNameLst>
                                          <p:attrName>ppt_x</p:attrName>
                                        </p:attrNameLst>
                                      </p:cBhvr>
                                      <p:tavLst>
                                        <p:tav tm="0">
                                          <p:val>
                                            <p:strVal val="#ppt_x"/>
                                          </p:val>
                                        </p:tav>
                                        <p:tav tm="100000">
                                          <p:val>
                                            <p:strVal val="#ppt_x"/>
                                          </p:val>
                                        </p:tav>
                                      </p:tavLst>
                                    </p:anim>
                                    <p:anim calcmode="lin" valueType="num">
                                      <p:cBhvr additive="base">
                                        <p:cTn id="8" dur="500" fill="hold"/>
                                        <p:tgtEl>
                                          <p:spTgt spid="4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68"/>
                                        </p:tgtEl>
                                        <p:attrNameLst>
                                          <p:attrName>style.visibility</p:attrName>
                                        </p:attrNameLst>
                                      </p:cBhvr>
                                      <p:to>
                                        <p:strVal val="visible"/>
                                      </p:to>
                                    </p:set>
                                    <p:anim calcmode="lin" valueType="num">
                                      <p:cBhvr additive="base">
                                        <p:cTn id="15" dur="500" fill="hold"/>
                                        <p:tgtEl>
                                          <p:spTgt spid="668"/>
                                        </p:tgtEl>
                                        <p:attrNameLst>
                                          <p:attrName>ppt_x</p:attrName>
                                        </p:attrNameLst>
                                      </p:cBhvr>
                                      <p:tavLst>
                                        <p:tav tm="0">
                                          <p:val>
                                            <p:strVal val="#ppt_x"/>
                                          </p:val>
                                        </p:tav>
                                        <p:tav tm="100000">
                                          <p:val>
                                            <p:strVal val="#ppt_x"/>
                                          </p:val>
                                        </p:tav>
                                      </p:tavLst>
                                    </p:anim>
                                    <p:anim calcmode="lin" valueType="num">
                                      <p:cBhvr additive="base">
                                        <p:cTn id="16" dur="500" fill="hold"/>
                                        <p:tgtEl>
                                          <p:spTgt spid="6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fill="hold"/>
                                        <p:tgtEl>
                                          <p:spTgt spid="100"/>
                                        </p:tgtEl>
                                        <p:attrNameLst>
                                          <p:attrName>ppt_x</p:attrName>
                                        </p:attrNameLst>
                                      </p:cBhvr>
                                      <p:tavLst>
                                        <p:tav tm="0">
                                          <p:val>
                                            <p:strVal val="#ppt_x"/>
                                          </p:val>
                                        </p:tav>
                                        <p:tav tm="100000">
                                          <p:val>
                                            <p:strVal val="#ppt_x"/>
                                          </p:val>
                                        </p:tav>
                                      </p:tavLst>
                                    </p:anim>
                                    <p:anim calcmode="lin" valueType="num">
                                      <p:cBhvr additive="base">
                                        <p:cTn id="20"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5215" y="1302385"/>
            <a:ext cx="9184640" cy="4623435"/>
          </a:xfrm>
          <a:prstGeom prst="rect">
            <a:avLst/>
          </a:prstGeom>
          <a:noFill/>
        </p:spPr>
        <p:txBody>
          <a:bodyPr wrap="square" rtlCol="0" anchor="t">
            <a:noAutofit/>
          </a:bodyPr>
          <a:lstStyle/>
          <a:p>
            <a:pPr algn="l" latinLnBrk="1">
              <a:lnSpc>
                <a:spcPts val="3745"/>
              </a:lnSpc>
            </a:pPr>
            <a:r>
              <a:rPr lang="en-US" sz="2400">
                <a:solidFill>
                  <a:srgbClr val="FF0000"/>
                </a:solidFill>
                <a:sym typeface="+mn-ea"/>
              </a:rPr>
              <a:t>   ①鼓励学生 以 父母 、师 长 、同 学等"身边人,为榜样 。  </a:t>
            </a:r>
          </a:p>
          <a:p>
            <a:pPr algn="l" latinLnBrk="1">
              <a:lnSpc>
                <a:spcPts val="3745"/>
              </a:lnSpc>
            </a:pPr>
            <a:r>
              <a:rPr lang="en-US" sz="2400">
                <a:solidFill>
                  <a:srgbClr val="FF0000"/>
                </a:solidFill>
                <a:sym typeface="+mn-ea"/>
              </a:rPr>
              <a:t>   ②多宜传英模劳模等杰出人物的事迹 。</a:t>
            </a:r>
          </a:p>
          <a:p>
            <a:pPr algn="l" latinLnBrk="1">
              <a:lnSpc>
                <a:spcPts val="3745"/>
              </a:lnSpc>
            </a:pPr>
            <a:r>
              <a:rPr lang="en-US" sz="2400">
                <a:solidFill>
                  <a:srgbClr val="FF0000"/>
                </a:solidFill>
                <a:sym typeface="+mn-ea"/>
              </a:rPr>
              <a:t>   ③对崇拜影视明星的学 生要正面引导 。</a:t>
            </a:r>
          </a:p>
          <a:p>
            <a:pPr algn="l" latinLnBrk="1">
              <a:lnSpc>
                <a:spcPts val="3745"/>
              </a:lnSpc>
            </a:pPr>
            <a:r>
              <a:rPr lang="en-US" sz="2400">
                <a:solidFill>
                  <a:srgbClr val="FF0000"/>
                </a:solidFill>
                <a:sym typeface="+mn-ea"/>
              </a:rPr>
              <a:t>   ④关注榜样缺失的学生群体 。</a:t>
            </a:r>
          </a:p>
          <a:p>
            <a:pPr algn="l" latinLnBrk="1">
              <a:lnSpc>
                <a:spcPts val="3745"/>
              </a:lnSpc>
            </a:pPr>
            <a:endParaRPr lang="en-US" sz="2400">
              <a:solidFill>
                <a:srgbClr val="FF0000"/>
              </a:solidFill>
              <a:sym typeface="+mn-ea"/>
            </a:endParaRPr>
          </a:p>
          <a:p>
            <a:pPr algn="l" latinLnBrk="1">
              <a:lnSpc>
                <a:spcPts val="3745"/>
              </a:lnSpc>
            </a:pPr>
            <a:r>
              <a:rPr lang="en-US" sz="2400">
                <a:solidFill>
                  <a:srgbClr val="FF0000"/>
                </a:solidFill>
                <a:sym typeface="+mn-ea"/>
              </a:rPr>
              <a:t>【</a:t>
            </a:r>
            <a:r>
              <a:rPr lang="zh-CN" altLang="en-US" sz="2400">
                <a:solidFill>
                  <a:srgbClr val="FF0000"/>
                </a:solidFill>
                <a:sym typeface="+mn-ea"/>
              </a:rPr>
              <a:t>解析</a:t>
            </a:r>
            <a:r>
              <a:rPr lang="en-US" sz="2400">
                <a:solidFill>
                  <a:srgbClr val="FF0000"/>
                </a:solidFill>
                <a:sym typeface="+mn-ea"/>
              </a:rPr>
              <a:t>】   此图表反映的 内 容是某初 中 学校学生"喜欢的榜样 类型,,其中以父母 、师 长 、同 学为榜样的人数最多 ,之后依次是 影视明星 、英模劳模 、科学家 、政商界精英 ,另 外有将近 15%的学 生没有榜样 。根据以上信息可知 ,可以从积极和消极两个角度 提出建议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4155" y="1330960"/>
            <a:ext cx="11744325" cy="4509135"/>
          </a:xfrm>
          <a:prstGeom prst="rect">
            <a:avLst/>
          </a:prstGeom>
          <a:noFill/>
        </p:spPr>
        <p:txBody>
          <a:bodyPr wrap="square" rtlCol="0" anchor="t">
            <a:noAutofit/>
          </a:bodyPr>
          <a:lstStyle/>
          <a:p>
            <a:pPr algn="l" latinLnBrk="1">
              <a:lnSpc>
                <a:spcPts val="3745"/>
              </a:lnSpc>
            </a:pPr>
            <a:r>
              <a:rPr lang="en-US" sz="2400">
                <a:solidFill>
                  <a:srgbClr val="FF0000"/>
                </a:solidFill>
                <a:sym typeface="+mn-ea"/>
              </a:rPr>
              <a:t>         积极的角度:第 一,抓住图表内容的重点信息— 以 父母 、师长 、同 学为榜样的人数占比最多 ,这些榜样都是学生身 边与他们息息相关的人 ,以这些人为榜样 目 标更明确 ,同时能增进感情 ,促进关系的和谐 ,因此要给予鼓励;第二 ,以英模劳模 为榜样的人数占比位居第三 ,英模劳模的事迹能够给学生 以 积 极的引导 ,因此要大力宜传他们的事迹 ,让更多的 学生向这些充 满正能量的人物学习 。       </a:t>
            </a:r>
          </a:p>
          <a:p>
            <a:pPr algn="l" latinLnBrk="1">
              <a:lnSpc>
                <a:spcPts val="3745"/>
              </a:lnSpc>
            </a:pPr>
            <a:r>
              <a:rPr lang="en-US" sz="2400">
                <a:solidFill>
                  <a:srgbClr val="FF0000"/>
                </a:solidFill>
                <a:sym typeface="+mn-ea"/>
              </a:rPr>
              <a:t>         消极的角度:第 一 ,以影视明星为榜样的 学生人数占比位居第二 ,要注意提醒学生树立正确的人生观和 价值观 ,要对此做出正面的引 导;第二 ,有将近 15%的学生没有 榜样 ,说明学校的榜样教育工作还不够完善 ,因此要关注这些榜 样缺失的学生群体 。建议要言简 意赅 ,"不能 出现数字,的要求 不能忽视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02590" y="1258570"/>
            <a:ext cx="9563100" cy="4686935"/>
          </a:xfrm>
          <a:prstGeom prst="rect">
            <a:avLst/>
          </a:prstGeom>
          <a:noFill/>
          <a:ln w="9525">
            <a:noFill/>
          </a:ln>
        </p:spPr>
        <p:txBody>
          <a:bodyPr wrap="square">
            <a:noAutofit/>
          </a:bodyPr>
          <a:lstStyle/>
          <a:p>
            <a:pPr indent="0"/>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三、饼状图</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这类题目一般用切饼的方法将几个不同部分所占的比例形象地展示给读者,考生在答题时只要用文字表现出这种比例即可。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02590" y="1258570"/>
            <a:ext cx="9563100" cy="4686935"/>
          </a:xfrm>
          <a:prstGeom prst="rect">
            <a:avLst/>
          </a:prstGeom>
          <a:noFill/>
          <a:ln w="9525">
            <a:noFill/>
          </a:ln>
        </p:spPr>
        <p:txBody>
          <a:bodyPr wrap="square">
            <a:noAutofit/>
          </a:bodyPr>
          <a:lstStyle/>
          <a:p>
            <a:pPr indent="0" algn="ctr"/>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分析饼状图“两步骤”  </a:t>
            </a:r>
          </a:p>
          <a:p>
            <a:pPr indent="0" fontAlgn="auto">
              <a:lnSpc>
                <a:spcPct val="150000"/>
              </a:lnSpc>
            </a:pPr>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p:txBody>
      </p:sp>
      <p:pic>
        <p:nvPicPr>
          <p:cNvPr id="669" name="语文图24.eps" descr="id:2147515108;FounderCES"/>
          <p:cNvPicPr>
            <a:picLocks noChangeAspect="1"/>
          </p:cNvPicPr>
          <p:nvPr/>
        </p:nvPicPr>
        <p:blipFill>
          <a:blip r:embed="rId2"/>
          <a:stretch>
            <a:fillRect/>
          </a:stretch>
        </p:blipFill>
        <p:spPr>
          <a:xfrm>
            <a:off x="2014220" y="1922780"/>
            <a:ext cx="7030720"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69"/>
                                        </p:tgtEl>
                                        <p:attrNameLst>
                                          <p:attrName>style.visibility</p:attrName>
                                        </p:attrNameLst>
                                      </p:cBhvr>
                                      <p:to>
                                        <p:strVal val="visible"/>
                                      </p:to>
                                    </p:set>
                                    <p:anim calcmode="lin" valueType="num">
                                      <p:cBhvr additive="base">
                                        <p:cTn id="11" dur="500" fill="hold"/>
                                        <p:tgtEl>
                                          <p:spTgt spid="669"/>
                                        </p:tgtEl>
                                        <p:attrNameLst>
                                          <p:attrName>ppt_x</p:attrName>
                                        </p:attrNameLst>
                                      </p:cBhvr>
                                      <p:tavLst>
                                        <p:tav tm="0">
                                          <p:val>
                                            <p:strVal val="#ppt_x"/>
                                          </p:val>
                                        </p:tav>
                                        <p:tav tm="100000">
                                          <p:val>
                                            <p:strVal val="#ppt_x"/>
                                          </p:val>
                                        </p:tav>
                                      </p:tavLst>
                                    </p:anim>
                                    <p:anim calcmode="lin" valueType="num">
                                      <p:cBhvr additive="base">
                                        <p:cTn id="12" dur="500" fill="hold"/>
                                        <p:tgtEl>
                                          <p:spTgt spid="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970" y="1280160"/>
            <a:ext cx="11135995" cy="3718560"/>
          </a:xfrm>
          <a:prstGeom prst="rect">
            <a:avLst/>
          </a:prstGeom>
          <a:noFill/>
        </p:spPr>
        <p:txBody>
          <a:bodyPr wrap="square" rtlCol="0" anchor="t">
            <a:noAutofit/>
          </a:bodyPr>
          <a:lstStyle/>
          <a:p>
            <a:pPr marL="20955" indent="295910" algn="ctr" eaLnBrk="0">
              <a:lnSpc>
                <a:spcPct val="155000"/>
              </a:lnSpc>
              <a:spcBef>
                <a:spcPts val="0"/>
              </a:spcBef>
            </a:pPr>
            <a:r>
              <a:rPr 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题型1:图(徽标、漫画、图片)文转换</a:t>
            </a:r>
          </a:p>
          <a:p>
            <a:pPr marL="20955" indent="295910" eaLnBrk="0">
              <a:lnSpc>
                <a:spcPct val="155000"/>
              </a:lnSpc>
              <a:spcBef>
                <a:spcPts val="0"/>
              </a:spcBef>
            </a:pPr>
            <a:r>
              <a:rPr lang="en-US" sz="2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b="1"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一、徽标类</a:t>
            </a:r>
          </a:p>
          <a:p>
            <a:pPr marL="20955" indent="295910" eaLnBrk="0">
              <a:lnSpc>
                <a:spcPct val="155000"/>
              </a:lnSpc>
              <a:spcBef>
                <a:spcPts val="0"/>
              </a:spcBef>
            </a:pPr>
            <a:r>
              <a:rPr lang="en-US" sz="2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徽标,即徽记、标志,它不是一般的图标,往往“言简意赅”,高度凝练,蕴含丰富的含义。因此,解读徽标一定要透过现象挖掘本质,这样才能真正把握其内涵。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C_6_AS.10_1#e67b3d49e?vbadefaultcenterpage=1&amp;parentnodeid=3c69094c5"/>
          <p:cNvSpPr/>
          <p:nvPr/>
        </p:nvSpPr>
        <p:spPr>
          <a:xfrm>
            <a:off x="441325" y="3698240"/>
            <a:ext cx="11510010" cy="1679575"/>
          </a:xfrm>
          <a:prstGeom prst="rect">
            <a:avLst/>
          </a:prstGeom>
          <a:noFill/>
        </p:spPr>
        <p:txBody>
          <a:bodyPr wrap="square" lIns="0" tIns="0" rIns="0" bIns="0" rtlCol="0" anchor="t"/>
          <a:lstStyle/>
          <a:p>
            <a:pPr latinLnBrk="1">
              <a:lnSpc>
                <a:spcPts val="3170"/>
              </a:lnSpc>
            </a:pPr>
            <a:endParaRPr lang="en-US"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317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(1)从图中汉字“书写”的现状可以得出怎样的结论?(要求:不出现数字,字数10~20)</a:t>
            </a:r>
          </a:p>
        </p:txBody>
      </p:sp>
      <p:sp>
        <p:nvSpPr>
          <p:cNvPr id="2" name="文本框 1"/>
          <p:cNvSpPr txBox="1"/>
          <p:nvPr/>
        </p:nvSpPr>
        <p:spPr>
          <a:xfrm>
            <a:off x="332105" y="922020"/>
            <a:ext cx="11403330" cy="460375"/>
          </a:xfrm>
          <a:prstGeom prst="rect">
            <a:avLst/>
          </a:prstGeom>
          <a:noFill/>
        </p:spPr>
        <p:txBody>
          <a:bodyPr wrap="square" rtlCol="0" anchor="t">
            <a:spAutoFit/>
          </a:bodyPr>
          <a:lstStyle/>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下列图表是对汉字“书写”现状的调查。请仔细阅读,完成后面的题目。</a:t>
            </a:r>
          </a:p>
        </p:txBody>
      </p:sp>
      <p:pic>
        <p:nvPicPr>
          <p:cNvPr id="493" name="例6.eps" descr="id:2147513919;FounderCES"/>
          <p:cNvPicPr>
            <a:picLocks noChangeAspect="1"/>
          </p:cNvPicPr>
          <p:nvPr>
            <p:custDataLst>
              <p:tags r:id="rId1"/>
            </p:custDataLst>
          </p:nvPr>
        </p:nvPicPr>
        <p:blipFill>
          <a:blip r:embed="rId4"/>
          <a:stretch>
            <a:fillRect/>
          </a:stretch>
        </p:blipFill>
        <p:spPr>
          <a:xfrm>
            <a:off x="441325" y="988695"/>
            <a:ext cx="699135" cy="322580"/>
          </a:xfrm>
          <a:prstGeom prst="rect">
            <a:avLst/>
          </a:prstGeom>
        </p:spPr>
      </p:pic>
      <p:pic>
        <p:nvPicPr>
          <p:cNvPr id="671" name="22JYWQGLGKXKADY10T2.eps" descr="id:2147515122;FounderCES"/>
          <p:cNvPicPr>
            <a:picLocks noChangeAspect="1"/>
          </p:cNvPicPr>
          <p:nvPr/>
        </p:nvPicPr>
        <p:blipFill>
          <a:blip r:embed="rId5"/>
          <a:stretch>
            <a:fillRect/>
          </a:stretch>
        </p:blipFill>
        <p:spPr>
          <a:xfrm>
            <a:off x="2947035" y="1499235"/>
            <a:ext cx="4697095" cy="2280285"/>
          </a:xfrm>
          <a:prstGeom prst="rect">
            <a:avLst/>
          </a:prstGeom>
        </p:spPr>
      </p:pic>
      <p:cxnSp>
        <p:nvCxnSpPr>
          <p:cNvPr id="3" name="直接连接符 2"/>
          <p:cNvCxnSpPr/>
          <p:nvPr/>
        </p:nvCxnSpPr>
        <p:spPr>
          <a:xfrm>
            <a:off x="1005205" y="5290185"/>
            <a:ext cx="7972425" cy="43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262054"/>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anim calcmode="lin" valueType="num">
                                      <p:cBhvr additive="base">
                                        <p:cTn id="7" dur="500" fill="hold"/>
                                        <p:tgtEl>
                                          <p:spTgt spid="493"/>
                                        </p:tgtEl>
                                        <p:attrNameLst>
                                          <p:attrName>ppt_x</p:attrName>
                                        </p:attrNameLst>
                                      </p:cBhvr>
                                      <p:tavLst>
                                        <p:tav tm="0">
                                          <p:val>
                                            <p:strVal val="#ppt_x"/>
                                          </p:val>
                                        </p:tav>
                                        <p:tav tm="100000">
                                          <p:val>
                                            <p:strVal val="#ppt_x"/>
                                          </p:val>
                                        </p:tav>
                                      </p:tavLst>
                                    </p:anim>
                                    <p:anim calcmode="lin" valueType="num">
                                      <p:cBhvr additive="base">
                                        <p:cTn id="8" dur="500" fill="hold"/>
                                        <p:tgtEl>
                                          <p:spTgt spid="4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1"/>
                                        </p:tgtEl>
                                        <p:attrNameLst>
                                          <p:attrName>style.visibility</p:attrName>
                                        </p:attrNameLst>
                                      </p:cBhvr>
                                      <p:to>
                                        <p:strVal val="visible"/>
                                      </p:to>
                                    </p:set>
                                    <p:anim calcmode="lin" valueType="num">
                                      <p:cBhvr additive="base">
                                        <p:cTn id="21" dur="500" fill="hold"/>
                                        <p:tgtEl>
                                          <p:spTgt spid="671"/>
                                        </p:tgtEl>
                                        <p:attrNameLst>
                                          <p:attrName>ppt_x</p:attrName>
                                        </p:attrNameLst>
                                      </p:cBhvr>
                                      <p:tavLst>
                                        <p:tav tm="0">
                                          <p:val>
                                            <p:strVal val="#ppt_x"/>
                                          </p:val>
                                        </p:tav>
                                        <p:tav tm="100000">
                                          <p:val>
                                            <p:strVal val="#ppt_x"/>
                                          </p:val>
                                        </p:tav>
                                      </p:tavLst>
                                    </p:anim>
                                    <p:anim calcmode="lin" valueType="num">
                                      <p:cBhvr additive="base">
                                        <p:cTn id="22" dur="500" fill="hold"/>
                                        <p:tgtEl>
                                          <p:spTgt spid="67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C_6_AS.10_1#e67b3d49e?vbadefaultcenterpage=1&amp;parentnodeid=3c69094c5"/>
          <p:cNvSpPr/>
          <p:nvPr/>
        </p:nvSpPr>
        <p:spPr>
          <a:xfrm>
            <a:off x="441325" y="3698240"/>
            <a:ext cx="11510010" cy="1679575"/>
          </a:xfrm>
          <a:prstGeom prst="rect">
            <a:avLst/>
          </a:prstGeom>
          <a:noFill/>
        </p:spPr>
        <p:txBody>
          <a:bodyPr wrap="square" lIns="0" tIns="0" rIns="0" bIns="0" rtlCol="0" anchor="t"/>
          <a:lstStyle/>
          <a:p>
            <a:pPr latinLnBrk="1">
              <a:lnSpc>
                <a:spcPts val="3170"/>
              </a:lnSpc>
            </a:pPr>
            <a:endParaRPr lang="en-US"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latinLnBrk="1">
              <a:lnSpc>
                <a:spcPts val="317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(1)从图中汉字“书写”的现状可以得出怎样的结论?(要求:不出现数字,字数10~20)</a:t>
            </a:r>
          </a:p>
        </p:txBody>
      </p:sp>
      <p:sp>
        <p:nvSpPr>
          <p:cNvPr id="2" name="文本框 1"/>
          <p:cNvSpPr txBox="1"/>
          <p:nvPr/>
        </p:nvSpPr>
        <p:spPr>
          <a:xfrm>
            <a:off x="332105" y="922020"/>
            <a:ext cx="11403330" cy="460375"/>
          </a:xfrm>
          <a:prstGeom prst="rect">
            <a:avLst/>
          </a:prstGeom>
          <a:noFill/>
        </p:spPr>
        <p:txBody>
          <a:bodyPr wrap="square" rtlCol="0" anchor="t">
            <a:spAutoFit/>
          </a:bodyPr>
          <a:lstStyle/>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下列图表是对汉字“书写”现状的调查。请仔细阅读,完成后面的题目。</a:t>
            </a:r>
          </a:p>
        </p:txBody>
      </p:sp>
      <p:pic>
        <p:nvPicPr>
          <p:cNvPr id="493" name="例6.eps" descr="id:2147513919;FounderCES"/>
          <p:cNvPicPr>
            <a:picLocks noChangeAspect="1"/>
          </p:cNvPicPr>
          <p:nvPr>
            <p:custDataLst>
              <p:tags r:id="rId1"/>
            </p:custDataLst>
          </p:nvPr>
        </p:nvPicPr>
        <p:blipFill>
          <a:blip r:embed="rId4"/>
          <a:stretch>
            <a:fillRect/>
          </a:stretch>
        </p:blipFill>
        <p:spPr>
          <a:xfrm>
            <a:off x="441325" y="988695"/>
            <a:ext cx="699135" cy="322580"/>
          </a:xfrm>
          <a:prstGeom prst="rect">
            <a:avLst/>
          </a:prstGeom>
        </p:spPr>
      </p:pic>
      <p:pic>
        <p:nvPicPr>
          <p:cNvPr id="671" name="22JYWQGLGKXKADY10T2.eps" descr="id:2147515122;FounderCES"/>
          <p:cNvPicPr>
            <a:picLocks noChangeAspect="1"/>
          </p:cNvPicPr>
          <p:nvPr/>
        </p:nvPicPr>
        <p:blipFill>
          <a:blip r:embed="rId5"/>
          <a:stretch>
            <a:fillRect/>
          </a:stretch>
        </p:blipFill>
        <p:spPr>
          <a:xfrm>
            <a:off x="2947035" y="1499235"/>
            <a:ext cx="4697095" cy="2280285"/>
          </a:xfrm>
          <a:prstGeom prst="rect">
            <a:avLst/>
          </a:prstGeom>
        </p:spPr>
      </p:pic>
      <p:sp>
        <p:nvSpPr>
          <p:cNvPr id="100" name="文本框 99"/>
          <p:cNvSpPr txBox="1"/>
          <p:nvPr/>
        </p:nvSpPr>
        <p:spPr>
          <a:xfrm>
            <a:off x="1651000" y="4683125"/>
            <a:ext cx="6517005" cy="460375"/>
          </a:xfrm>
          <a:prstGeom prst="rect">
            <a:avLst/>
          </a:prstGeom>
          <a:noFill/>
          <a:ln w="9525">
            <a:noFill/>
          </a:ln>
        </p:spPr>
        <p:txBody>
          <a:bodyPr wrap="square">
            <a:spAutoFit/>
          </a:bodyPr>
          <a:lstStyle/>
          <a:p>
            <a:pPr indent="0"/>
            <a:r>
              <a:rPr sz="2400" b="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写字机会少 ,提笔忘字多 ,书写能力堪忧 。</a:t>
            </a:r>
          </a:p>
        </p:txBody>
      </p:sp>
      <p:cxnSp>
        <p:nvCxnSpPr>
          <p:cNvPr id="3" name="直接连接符 2"/>
          <p:cNvCxnSpPr/>
          <p:nvPr/>
        </p:nvCxnSpPr>
        <p:spPr>
          <a:xfrm>
            <a:off x="1005205" y="5290185"/>
            <a:ext cx="7972425" cy="438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anim calcmode="lin" valueType="num">
                                      <p:cBhvr additive="base">
                                        <p:cTn id="7" dur="500" fill="hold"/>
                                        <p:tgtEl>
                                          <p:spTgt spid="493"/>
                                        </p:tgtEl>
                                        <p:attrNameLst>
                                          <p:attrName>ppt_x</p:attrName>
                                        </p:attrNameLst>
                                      </p:cBhvr>
                                      <p:tavLst>
                                        <p:tav tm="0">
                                          <p:val>
                                            <p:strVal val="#ppt_x"/>
                                          </p:val>
                                        </p:tav>
                                        <p:tav tm="100000">
                                          <p:val>
                                            <p:strVal val="#ppt_x"/>
                                          </p:val>
                                        </p:tav>
                                      </p:tavLst>
                                    </p:anim>
                                    <p:anim calcmode="lin" valueType="num">
                                      <p:cBhvr additive="base">
                                        <p:cTn id="8" dur="500" fill="hold"/>
                                        <p:tgtEl>
                                          <p:spTgt spid="4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71"/>
                                        </p:tgtEl>
                                        <p:attrNameLst>
                                          <p:attrName>style.visibility</p:attrName>
                                        </p:attrNameLst>
                                      </p:cBhvr>
                                      <p:to>
                                        <p:strVal val="visible"/>
                                      </p:to>
                                    </p:set>
                                    <p:anim calcmode="lin" valueType="num">
                                      <p:cBhvr additive="base">
                                        <p:cTn id="21" dur="500" fill="hold"/>
                                        <p:tgtEl>
                                          <p:spTgt spid="671"/>
                                        </p:tgtEl>
                                        <p:attrNameLst>
                                          <p:attrName>ppt_x</p:attrName>
                                        </p:attrNameLst>
                                      </p:cBhvr>
                                      <p:tavLst>
                                        <p:tav tm="0">
                                          <p:val>
                                            <p:strVal val="#ppt_x"/>
                                          </p:val>
                                        </p:tav>
                                        <p:tav tm="100000">
                                          <p:val>
                                            <p:strVal val="#ppt_x"/>
                                          </p:val>
                                        </p:tav>
                                      </p:tavLst>
                                    </p:anim>
                                    <p:anim calcmode="lin" valueType="num">
                                      <p:cBhvr additive="base">
                                        <p:cTn id="22" dur="500" fill="hold"/>
                                        <p:tgtEl>
                                          <p:spTgt spid="67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500" fill="hold"/>
                                        <p:tgtEl>
                                          <p:spTgt spid="100"/>
                                        </p:tgtEl>
                                        <p:attrNameLst>
                                          <p:attrName>ppt_x</p:attrName>
                                        </p:attrNameLst>
                                      </p:cBhvr>
                                      <p:tavLst>
                                        <p:tav tm="0">
                                          <p:val>
                                            <p:strVal val="#ppt_x"/>
                                          </p:val>
                                        </p:tav>
                                        <p:tav tm="100000">
                                          <p:val>
                                            <p:strVal val="#ppt_x"/>
                                          </p:val>
                                        </p:tav>
                                      </p:tavLst>
                                    </p:anim>
                                    <p:anim calcmode="lin" valueType="num">
                                      <p:cBhvr additive="base">
                                        <p:cTn id="3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0" grpId="0"/>
      <p:bldP spid="100"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8290" y="953770"/>
            <a:ext cx="10072370" cy="3801745"/>
          </a:xfrm>
          <a:prstGeom prst="rect">
            <a:avLst/>
          </a:prstGeom>
          <a:noFill/>
          <a:ln w="9525">
            <a:noFill/>
          </a:ln>
        </p:spPr>
        <p:txBody>
          <a:bodyPr wrap="square">
            <a:noAutofit/>
          </a:bodyPr>
          <a:lstStyle/>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(2)针对 这 一 现 状 ,请 从 社 会 和 学 校 角 度 指 出 其 产 生 的 原 因 。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(要求:字数分别在 10~20)</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①社会 : </a:t>
            </a:r>
            <a:endParaRPr lang="en-US" sz="180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②学校 :</a:t>
            </a:r>
            <a:endParaRPr lang="en-US" sz="240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p:txBody>
      </p:sp>
      <p:cxnSp>
        <p:nvCxnSpPr>
          <p:cNvPr id="2" name="直接连接符 1"/>
          <p:cNvCxnSpPr/>
          <p:nvPr/>
        </p:nvCxnSpPr>
        <p:spPr>
          <a:xfrm flipV="1">
            <a:off x="1071880" y="3067050"/>
            <a:ext cx="705802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071880" y="4229100"/>
            <a:ext cx="4991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8290" y="953770"/>
            <a:ext cx="10072370" cy="3801745"/>
          </a:xfrm>
          <a:prstGeom prst="rect">
            <a:avLst/>
          </a:prstGeom>
          <a:noFill/>
          <a:ln w="9525">
            <a:noFill/>
          </a:ln>
        </p:spPr>
        <p:txBody>
          <a:bodyPr wrap="square">
            <a:noAutofit/>
          </a:bodyPr>
          <a:lstStyle/>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(2)针对 这 一 现 状 ,请 从 社 会 和 学 校 角 度 指 出 其 产 生 的 原 因 。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(要求:字数分别在 10~20)</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①社会 : </a:t>
            </a:r>
            <a:endParaRPr lang="en-US" sz="180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②学校 :</a:t>
            </a:r>
            <a:endParaRPr lang="en-US" sz="2400" dirty="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p:txBody>
      </p:sp>
      <p:cxnSp>
        <p:nvCxnSpPr>
          <p:cNvPr id="2" name="直接连接符 1"/>
          <p:cNvCxnSpPr/>
          <p:nvPr/>
        </p:nvCxnSpPr>
        <p:spPr>
          <a:xfrm flipV="1">
            <a:off x="1071880" y="3067050"/>
            <a:ext cx="7058025"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071880" y="4229100"/>
            <a:ext cx="4991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00580" y="2599055"/>
            <a:ext cx="6962140" cy="829945"/>
          </a:xfrm>
          <a:prstGeom prst="rect">
            <a:avLst/>
          </a:prstGeom>
          <a:noFill/>
        </p:spPr>
        <p:txBody>
          <a:bodyPr wrap="square" rtlCol="0">
            <a:spAutoFit/>
          </a:bodyPr>
          <a:lstStyle/>
          <a:p>
            <a:r>
              <a:rPr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sym typeface="+mn-ea"/>
              </a:rPr>
              <a:t>因 "书 写,越 来 越 少 而 越 来 越 忽 视 "书 写 。</a:t>
            </a:r>
            <a:endParaRPr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endParaRPr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p:txBody>
      </p:sp>
      <p:sp>
        <p:nvSpPr>
          <p:cNvPr id="8" name="文本框 7"/>
          <p:cNvSpPr txBox="1"/>
          <p:nvPr/>
        </p:nvSpPr>
        <p:spPr>
          <a:xfrm>
            <a:off x="2091055" y="3688715"/>
            <a:ext cx="4772025" cy="829945"/>
          </a:xfrm>
          <a:prstGeom prst="rect">
            <a:avLst/>
          </a:prstGeom>
          <a:noFill/>
        </p:spPr>
        <p:txBody>
          <a:bodyPr wrap="square" rtlCol="0">
            <a:spAutoFit/>
          </a:bodyPr>
          <a:lstStyle/>
          <a:p>
            <a:r>
              <a:rPr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sym typeface="+mn-ea"/>
              </a:rPr>
              <a:t>因注重分数而轻视"书写。</a:t>
            </a:r>
            <a:endParaRPr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a:p>
            <a:endParaRPr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endParaRPr>
          </a:p>
        </p:txBody>
      </p:sp>
      <p:sp>
        <p:nvSpPr>
          <p:cNvPr id="9" name="文本框 8"/>
          <p:cNvSpPr txBox="1"/>
          <p:nvPr/>
        </p:nvSpPr>
        <p:spPr>
          <a:xfrm>
            <a:off x="564515" y="4518660"/>
            <a:ext cx="11038205" cy="1615440"/>
          </a:xfrm>
          <a:prstGeom prst="rect">
            <a:avLst/>
          </a:prstGeom>
          <a:noFill/>
        </p:spPr>
        <p:txBody>
          <a:bodyPr wrap="square" rtlCol="0">
            <a:noAutofit/>
          </a:bodyPr>
          <a:lstStyle/>
          <a:p>
            <a:r>
              <a:rPr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【解析】(1)根据图中的信息 ,在对"平时手写机会,的调 查 中 ,"不多,占的比重最大;在对"提笔忘字的经历,的调查中 ,"经 常 ,好多字都不知道怎么写,占的比重最大 。由此可得出 结论 。</a:t>
            </a:r>
          </a:p>
          <a:p>
            <a:r>
              <a:rPr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(2)考生 可 以 跳 出 图表 ,联系生活实际 ,探究"书写能力堪忧的原因 。</a:t>
            </a:r>
          </a:p>
        </p:txBody>
      </p:sp>
    </p:spTree>
    <p:extLst>
      <p:ext uri="{BB962C8B-B14F-4D97-AF65-F5344CB8AC3E}">
        <p14:creationId xmlns:p14="http://schemas.microsoft.com/office/powerpoint/2010/main" val="269080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6" grpId="0"/>
      <p:bldP spid="6" grpId="1"/>
      <p:bldP spid="8" grpId="0"/>
      <p:bldP spid="8" grpId="1"/>
      <p:bldP spid="9" grpId="0"/>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02590" y="1258570"/>
            <a:ext cx="10482580" cy="4686935"/>
          </a:xfrm>
          <a:prstGeom prst="rect">
            <a:avLst/>
          </a:prstGeom>
          <a:noFill/>
          <a:ln w="9525">
            <a:noFill/>
          </a:ln>
        </p:spPr>
        <p:txBody>
          <a:bodyPr wrap="square">
            <a:noAutofit/>
          </a:bodyPr>
          <a:lstStyle/>
          <a:p>
            <a:pPr indent="0"/>
            <a:r>
              <a:rPr lang="zh-CN" alt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四</a:t>
            </a:r>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、曲线图</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这类题目一般以纵、横两个坐标为主轴,有关数据通过曲线在两个主轴上的变化来反映某种情况,考生需要根据这种结构变化关系,弄清图表表达的内容,用简洁的语言表达出来。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6520" y="1257935"/>
            <a:ext cx="11560175" cy="4656455"/>
          </a:xfrm>
          <a:prstGeom prst="rect">
            <a:avLst/>
          </a:prstGeom>
          <a:noFill/>
          <a:ln w="9525">
            <a:noFill/>
          </a:ln>
        </p:spPr>
        <p:txBody>
          <a:bodyPr wrap="square">
            <a:noAutofit/>
          </a:bodyPr>
          <a:lstStyle/>
          <a:p>
            <a:pPr indent="0" algn="ctr"/>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解答曲线图题“三注意”</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fontAlgn="auto">
              <a:lnSpc>
                <a:spcPct val="150000"/>
              </a:lnSpc>
            </a:pPr>
            <a:endParaRPr lang="en-US" sz="2400" b="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p:txBody>
      </p:sp>
      <p:graphicFrame>
        <p:nvGraphicFramePr>
          <p:cNvPr id="2" name="表格 1"/>
          <p:cNvGraphicFramePr/>
          <p:nvPr>
            <p:custDataLst>
              <p:tags r:id="rId1"/>
            </p:custDataLst>
          </p:nvPr>
        </p:nvGraphicFramePr>
        <p:xfrm>
          <a:off x="513080" y="2063115"/>
          <a:ext cx="11166475" cy="3456940"/>
        </p:xfrm>
        <a:graphic>
          <a:graphicData uri="http://schemas.openxmlformats.org/drawingml/2006/table">
            <a:tbl>
              <a:tblPr/>
              <a:tblGrid>
                <a:gridCol w="2753995">
                  <a:extLst>
                    <a:ext uri="{9D8B030D-6E8A-4147-A177-3AD203B41FA5}">
                      <a16:colId xmlns:a16="http://schemas.microsoft.com/office/drawing/2014/main" val="20000"/>
                    </a:ext>
                  </a:extLst>
                </a:gridCol>
                <a:gridCol w="8412480">
                  <a:extLst>
                    <a:ext uri="{9D8B030D-6E8A-4147-A177-3AD203B41FA5}">
                      <a16:colId xmlns:a16="http://schemas.microsoft.com/office/drawing/2014/main" val="20001"/>
                    </a:ext>
                  </a:extLst>
                </a:gridCol>
              </a:tblGrid>
              <a:tr h="432435">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注意</a:t>
                      </a:r>
                      <a:endParaRPr lang="en-US" altLang="en-US" sz="2400" b="1">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说明</a:t>
                      </a:r>
                      <a:endParaRPr lang="en-US" altLang="en-US" sz="2400" b="1">
                        <a:solidFill>
                          <a:srgbClr val="000000"/>
                        </a:solidFill>
                        <a:latin typeface="等线" panose="02010600030101010101" charset="-122"/>
                        <a:ea typeface="等线" panose="02010600030101010101"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4235">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理解坐标内容</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　　看清坐标的横轴、纵轴的具体内容,把握坐标代表的意义。</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3600">
                <a:tc>
                  <a:txBody>
                    <a:bodyPr/>
                    <a:lstStyle/>
                    <a:p>
                      <a:pPr indent="0" algn="ctr">
                        <a:buNone/>
                      </a:pPr>
                      <a:r>
                        <a:rPr lang="en-US" sz="2400" b="0">
                          <a:solidFill>
                            <a:srgbClr val="000000"/>
                          </a:solidFill>
                          <a:latin typeface="等线" panose="02010600030101010101" charset="-122"/>
                          <a:ea typeface="等线" panose="02010600030101010101" charset="-122"/>
                          <a:cs typeface="NEU-BZ-S92" charset="0"/>
                        </a:rPr>
                        <a:t>找出曲线走向</a:t>
                      </a:r>
                      <a:endParaRPr lang="en-US" altLang="en-US" sz="2400" b="0">
                        <a:solidFill>
                          <a:srgbClr val="000000"/>
                        </a:solidFill>
                        <a:latin typeface="等线" panose="02010600030101010101" charset="-122"/>
                        <a:ea typeface="等线" panose="02010600030101010101" charset="-122"/>
                        <a:cs typeface="NEU-BZ-S92" charset="0"/>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　　曲线无论在区间中如何高低起伏,但总有一个总体趋向。</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6670">
                <a:tc>
                  <a:txBody>
                    <a:bodyPr/>
                    <a:lstStyle/>
                    <a:p>
                      <a:pPr indent="0" algn="ctr">
                        <a:buNone/>
                      </a:pPr>
                      <a:r>
                        <a:rPr lang="en-US" sz="2400" b="0">
                          <a:solidFill>
                            <a:srgbClr val="000000"/>
                          </a:solidFill>
                          <a:latin typeface="等线" panose="02010600030101010101" charset="-122"/>
                          <a:ea typeface="等线" panose="02010600030101010101" charset="-122"/>
                          <a:cs typeface="等线" panose="02010600030101010101" charset="-122"/>
                        </a:rPr>
                        <a:t>分析“S”形曲线</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　　曲线的每一个转折点都体现了其特点,所以考生在理解曲线的特点时,要把握曲线的“S”形问题。</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5120" y="1016635"/>
            <a:ext cx="10392410" cy="1588135"/>
          </a:xfrm>
          <a:prstGeom prst="rect">
            <a:avLst/>
          </a:prstGeom>
          <a:noFill/>
        </p:spPr>
        <p:txBody>
          <a:bodyPr wrap="square" rtlCol="0" anchor="t">
            <a:noAutofit/>
          </a:bodyPr>
          <a:lstStyle/>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阅读下面的图,概括中国城市化进程的特点。</a:t>
            </a:r>
          </a:p>
        </p:txBody>
      </p:sp>
      <p:pic>
        <p:nvPicPr>
          <p:cNvPr id="494" name="例7.eps" descr="id:2147513926;FounderCES"/>
          <p:cNvPicPr>
            <a:picLocks noChangeAspect="1"/>
          </p:cNvPicPr>
          <p:nvPr/>
        </p:nvPicPr>
        <p:blipFill>
          <a:blip r:embed="rId3"/>
          <a:stretch>
            <a:fillRect/>
          </a:stretch>
        </p:blipFill>
        <p:spPr>
          <a:xfrm>
            <a:off x="461010" y="1068705"/>
            <a:ext cx="645160" cy="297815"/>
          </a:xfrm>
          <a:prstGeom prst="rect">
            <a:avLst/>
          </a:prstGeom>
        </p:spPr>
      </p:pic>
      <p:pic>
        <p:nvPicPr>
          <p:cNvPr id="673" name="22JYWQGLGKXKADY10T7.eps" descr="id:2147515144;FounderCES"/>
          <p:cNvPicPr>
            <a:picLocks noChangeAspect="1"/>
          </p:cNvPicPr>
          <p:nvPr/>
        </p:nvPicPr>
        <p:blipFill>
          <a:blip r:embed="rId4"/>
          <a:stretch>
            <a:fillRect/>
          </a:stretch>
        </p:blipFill>
        <p:spPr>
          <a:xfrm>
            <a:off x="1006475" y="1807845"/>
            <a:ext cx="6416675" cy="3921125"/>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4"/>
                                        </p:tgtEl>
                                        <p:attrNameLst>
                                          <p:attrName>style.visibility</p:attrName>
                                        </p:attrNameLst>
                                      </p:cBhvr>
                                      <p:to>
                                        <p:strVal val="visible"/>
                                      </p:to>
                                    </p:set>
                                    <p:anim calcmode="lin" valueType="num">
                                      <p:cBhvr additive="base">
                                        <p:cTn id="11" dur="500" fill="hold"/>
                                        <p:tgtEl>
                                          <p:spTgt spid="494"/>
                                        </p:tgtEl>
                                        <p:attrNameLst>
                                          <p:attrName>ppt_x</p:attrName>
                                        </p:attrNameLst>
                                      </p:cBhvr>
                                      <p:tavLst>
                                        <p:tav tm="0">
                                          <p:val>
                                            <p:strVal val="#ppt_x"/>
                                          </p:val>
                                        </p:tav>
                                        <p:tav tm="100000">
                                          <p:val>
                                            <p:strVal val="#ppt_x"/>
                                          </p:val>
                                        </p:tav>
                                      </p:tavLst>
                                    </p:anim>
                                    <p:anim calcmode="lin" valueType="num">
                                      <p:cBhvr additive="base">
                                        <p:cTn id="12" dur="500" fill="hold"/>
                                        <p:tgtEl>
                                          <p:spTgt spid="49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73"/>
                                        </p:tgtEl>
                                        <p:attrNameLst>
                                          <p:attrName>style.visibility</p:attrName>
                                        </p:attrNameLst>
                                      </p:cBhvr>
                                      <p:to>
                                        <p:strVal val="visible"/>
                                      </p:to>
                                    </p:set>
                                    <p:anim calcmode="lin" valueType="num">
                                      <p:cBhvr additive="base">
                                        <p:cTn id="15" dur="500" fill="hold"/>
                                        <p:tgtEl>
                                          <p:spTgt spid="673"/>
                                        </p:tgtEl>
                                        <p:attrNameLst>
                                          <p:attrName>ppt_x</p:attrName>
                                        </p:attrNameLst>
                                      </p:cBhvr>
                                      <p:tavLst>
                                        <p:tav tm="0">
                                          <p:val>
                                            <p:strVal val="#ppt_x"/>
                                          </p:val>
                                        </p:tav>
                                        <p:tav tm="100000">
                                          <p:val>
                                            <p:strVal val="#ppt_x"/>
                                          </p:val>
                                        </p:tav>
                                      </p:tavLst>
                                    </p:anim>
                                    <p:anim calcmode="lin" valueType="num">
                                      <p:cBhvr additive="base">
                                        <p:cTn id="16" dur="500" fill="hold"/>
                                        <p:tgtEl>
                                          <p:spTgt spid="6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1805" y="1283335"/>
            <a:ext cx="11562715" cy="4575810"/>
          </a:xfrm>
          <a:prstGeom prst="rect">
            <a:avLst/>
          </a:prstGeom>
          <a:noFill/>
        </p:spPr>
        <p:txBody>
          <a:bodyPr wrap="square" rtlCol="0" anchor="t">
            <a:noAutofit/>
          </a:bodyPr>
          <a:lstStyle/>
          <a:p>
            <a:pPr algn="l" latinLnBrk="1">
              <a:lnSpc>
                <a:spcPts val="3745"/>
              </a:lnSpc>
            </a:pPr>
            <a:r>
              <a:rPr lang="en-US" sz="2400">
                <a:solidFill>
                  <a:srgbClr val="FF0000"/>
                </a:solidFill>
                <a:sym typeface="+mn-ea"/>
              </a:rPr>
              <a:t>  答案         中国城市化率已经超越欠发达国家 ,达到世界平均水平 ,并有向较发达 </a:t>
            </a:r>
          </a:p>
          <a:p>
            <a:pPr algn="l" latinLnBrk="1">
              <a:lnSpc>
                <a:spcPts val="3745"/>
              </a:lnSpc>
            </a:pPr>
            <a:r>
              <a:rPr lang="en-US" sz="2400">
                <a:solidFill>
                  <a:srgbClr val="FF0000"/>
                </a:solidFill>
                <a:sym typeface="+mn-ea"/>
              </a:rPr>
              <a:t>                    国家靠近的趋势;但中 国在城市化过程中 , 仍然面临着许多挑战 。</a:t>
            </a:r>
          </a:p>
          <a:p>
            <a:pPr algn="l" latinLnBrk="1">
              <a:lnSpc>
                <a:spcPts val="3745"/>
              </a:lnSpc>
            </a:pPr>
            <a:r>
              <a:rPr lang="en-US" sz="2400">
                <a:solidFill>
                  <a:srgbClr val="FF0000"/>
                </a:solidFill>
                <a:sym typeface="+mn-ea"/>
              </a:rPr>
              <a:t>【</a:t>
            </a:r>
            <a:r>
              <a:rPr lang="zh-CN" altLang="en-US" sz="2400">
                <a:solidFill>
                  <a:srgbClr val="FF0000"/>
                </a:solidFill>
                <a:sym typeface="+mn-ea"/>
              </a:rPr>
              <a:t>解析</a:t>
            </a:r>
            <a:r>
              <a:rPr lang="en-US" sz="2400">
                <a:solidFill>
                  <a:srgbClr val="FF0000"/>
                </a:solidFill>
                <a:sym typeface="+mn-ea"/>
              </a:rPr>
              <a:t>】  解答此类题目 ,考生先要正确理解该图具体内容 , 然后用精练 、准确的语言表述出主要信息 。本题中 ,观察图中的折线 ,可以看出中国城市化率在 2005年 后 已 经 超 过 欠 发 达 国  家 ,之后逐步达到世界平均水平并向较发达国 家靠近 。由此 可以概括得出答案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7970" y="1280160"/>
            <a:ext cx="11135995" cy="3718560"/>
          </a:xfrm>
          <a:prstGeom prst="rect">
            <a:avLst/>
          </a:prstGeom>
          <a:noFill/>
        </p:spPr>
        <p:txBody>
          <a:bodyPr wrap="square" rtlCol="0" anchor="t">
            <a:noAutofit/>
          </a:bodyPr>
          <a:lstStyle/>
          <a:p>
            <a:pPr marL="20955" indent="295910" algn="ctr" eaLnBrk="0">
              <a:lnSpc>
                <a:spcPct val="155000"/>
              </a:lnSpc>
              <a:spcBef>
                <a:spcPts val="0"/>
              </a:spcBef>
            </a:pPr>
            <a:r>
              <a:rPr 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题型3:流程图解说</a:t>
            </a:r>
            <a:r>
              <a:rPr lang="en-US" sz="2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p>
            <a:pPr marL="20955" indent="295910" eaLnBrk="0">
              <a:lnSpc>
                <a:spcPct val="155000"/>
              </a:lnSpc>
              <a:spcBef>
                <a:spcPts val="0"/>
              </a:spcBef>
            </a:pPr>
            <a:r>
              <a:rPr lang="en-US" sz="2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程图采用结构式图表,将事物或某些概念连接起来,要求考生根据这种结构关系,特别是箭头方向所表达的意思,用语言将所示内容表现出来。</a:t>
            </a:r>
          </a:p>
          <a:p>
            <a:pPr marL="20955" indent="295910" eaLnBrk="0">
              <a:lnSpc>
                <a:spcPct val="155000"/>
              </a:lnSpc>
              <a:spcBef>
                <a:spcPts val="0"/>
              </a:spcBef>
            </a:pPr>
            <a:endParaRPr sz="2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91820" y="1923415"/>
            <a:ext cx="11351895" cy="3267075"/>
          </a:xfrm>
          <a:prstGeom prst="rect">
            <a:avLst/>
          </a:prstGeom>
          <a:noFill/>
          <a:ln w="9525">
            <a:noFill/>
          </a:ln>
        </p:spPr>
        <p:txBody>
          <a:bodyPr wrap="square">
            <a:noAutofit/>
          </a:bodyPr>
          <a:lstStyle/>
          <a:p>
            <a:pPr indent="0" algn="ctr"/>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解答流程图题“三步法”   </a:t>
            </a:r>
          </a:p>
          <a:p>
            <a:pPr indent="0" fontAlgn="auto">
              <a:lnSpc>
                <a:spcPct val="150000"/>
              </a:lnSpc>
            </a:pPr>
            <a:endParaRPr lang="en-US" sz="2400" b="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endParaRPr>
          </a:p>
        </p:txBody>
      </p:sp>
      <p:pic>
        <p:nvPicPr>
          <p:cNvPr id="674" name="22JYWQGLGKXKADY10T1.eps" descr="id:2147515151;FounderCES"/>
          <p:cNvPicPr>
            <a:picLocks noChangeAspect="1"/>
          </p:cNvPicPr>
          <p:nvPr/>
        </p:nvPicPr>
        <p:blipFill>
          <a:blip r:embed="rId2"/>
          <a:stretch>
            <a:fillRect/>
          </a:stretch>
        </p:blipFill>
        <p:spPr>
          <a:xfrm>
            <a:off x="382905" y="2813685"/>
            <a:ext cx="11012170" cy="21062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4"/>
                                        </p:tgtEl>
                                        <p:attrNameLst>
                                          <p:attrName>style.visibility</p:attrName>
                                        </p:attrNameLst>
                                      </p:cBhvr>
                                      <p:to>
                                        <p:strVal val="visible"/>
                                      </p:to>
                                    </p:set>
                                    <p:anim calcmode="lin" valueType="num">
                                      <p:cBhvr additive="base">
                                        <p:cTn id="11" dur="500" fill="hold"/>
                                        <p:tgtEl>
                                          <p:spTgt spid="674"/>
                                        </p:tgtEl>
                                        <p:attrNameLst>
                                          <p:attrName>ppt_x</p:attrName>
                                        </p:attrNameLst>
                                      </p:cBhvr>
                                      <p:tavLst>
                                        <p:tav tm="0">
                                          <p:val>
                                            <p:strVal val="#ppt_x"/>
                                          </p:val>
                                        </p:tav>
                                        <p:tav tm="100000">
                                          <p:val>
                                            <p:strVal val="#ppt_x"/>
                                          </p:val>
                                        </p:tav>
                                      </p:tavLst>
                                    </p:anim>
                                    <p:anim calcmode="lin" valueType="num">
                                      <p:cBhvr additive="base">
                                        <p:cTn id="12" dur="500" fill="hold"/>
                                        <p:tgtEl>
                                          <p:spTgt spid="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384048" y="882000"/>
            <a:ext cx="11423904" cy="4805299"/>
          </a:xfrm>
          <a:prstGeom prst="rect">
            <a:avLst/>
          </a:prstGeom>
          <a:noFill/>
        </p:spPr>
        <p:txBody>
          <a:bodyPr wrap="square" lIns="0" tIns="0" rIns="0" bIns="0" rtlCol="0" anchor="t"/>
          <a:lstStyle/>
          <a:p>
            <a:pPr marL="12700" indent="307340" algn="l" eaLnBrk="0">
              <a:lnSpc>
                <a:spcPct val="154000"/>
              </a:lnSpc>
              <a:spcBef>
                <a:spcPts val="615"/>
              </a:spcBef>
              <a:buClrTx/>
              <a:buSzTx/>
              <a:buFontTx/>
            </a:pPr>
            <a:r>
              <a:rPr lang="en-US" sz="2400">
                <a:solidFill>
                  <a:srgbClr val="000000"/>
                </a:solidFill>
                <a:latin typeface="宋体" panose="02010600030101010101" pitchFamily="2" charset="-122"/>
                <a:ea typeface="楷体" panose="02010609060101010101" pitchFamily="34" charset="-122"/>
                <a:cs typeface="楷体" panose="02010609060101010101" pitchFamily="34" charset="-120"/>
              </a:rPr>
              <a:t> </a:t>
            </a:r>
          </a:p>
          <a:p>
            <a:pPr marL="12700" indent="307340" algn="ctr" eaLnBrk="0">
              <a:lnSpc>
                <a:spcPct val="154000"/>
              </a:lnSpc>
              <a:spcBef>
                <a:spcPts val="615"/>
              </a:spcBef>
              <a:buClrTx/>
              <a:buSzTx/>
              <a:buFontTx/>
            </a:pPr>
            <a:r>
              <a:rPr 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解答徽标类题“三步骤” </a:t>
            </a:r>
            <a:r>
              <a:rPr 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p>
        </p:txBody>
      </p:sp>
      <p:graphicFrame>
        <p:nvGraphicFramePr>
          <p:cNvPr id="3" name="表格 2"/>
          <p:cNvGraphicFramePr/>
          <p:nvPr>
            <p:custDataLst>
              <p:tags r:id="rId1"/>
            </p:custDataLst>
          </p:nvPr>
        </p:nvGraphicFramePr>
        <p:xfrm>
          <a:off x="494030" y="2771775"/>
          <a:ext cx="11313795" cy="2190115"/>
        </p:xfrm>
        <a:graphic>
          <a:graphicData uri="http://schemas.openxmlformats.org/drawingml/2006/table">
            <a:tbl>
              <a:tblPr/>
              <a:tblGrid>
                <a:gridCol w="1840865">
                  <a:extLst>
                    <a:ext uri="{9D8B030D-6E8A-4147-A177-3AD203B41FA5}">
                      <a16:colId xmlns:a16="http://schemas.microsoft.com/office/drawing/2014/main" val="20000"/>
                    </a:ext>
                  </a:extLst>
                </a:gridCol>
                <a:gridCol w="9472930">
                  <a:extLst>
                    <a:ext uri="{9D8B030D-6E8A-4147-A177-3AD203B41FA5}">
                      <a16:colId xmlns:a16="http://schemas.microsoft.com/office/drawing/2014/main" val="20001"/>
                    </a:ext>
                  </a:extLst>
                </a:gridCol>
              </a:tblGrid>
              <a:tr h="438150">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步骤</a:t>
                      </a:r>
                      <a:endParaRPr lang="en-US" altLang="en-US" sz="2400" b="1">
                        <a:solidFill>
                          <a:srgbClr val="000000"/>
                        </a:solidFill>
                        <a:latin typeface="等线" panose="02010600030101010101" charset="-122"/>
                        <a:ea typeface="等线" panose="02010600030101010101"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说明</a:t>
                      </a:r>
                      <a:endParaRPr lang="en-US" altLang="en-US" sz="2400" b="1">
                        <a:solidFill>
                          <a:srgbClr val="000000"/>
                        </a:solidFill>
                        <a:latin typeface="等线" panose="02010600030101010101" charset="-122"/>
                        <a:ea typeface="等线" panose="02010600030101010101"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51965">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第一步,把握徽标特点</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　　   徽标类题目一般要求描述徽标的构图要素,概括构图要素的寓意,等等。因此,考生观察徽标时要注意看清徽标中有哪些线条,文字、图形,颜色、大小、位置是怎样安排的,从文字、数字、地点、时间、人物等角度阐释徽标的主题和寓意。</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plit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 name="例8.eps" descr="id:2147513933;FounderCES"/>
          <p:cNvPicPr>
            <a:picLocks noChangeAspect="1"/>
          </p:cNvPicPr>
          <p:nvPr/>
        </p:nvPicPr>
        <p:blipFill>
          <a:blip r:embed="rId3"/>
          <a:stretch>
            <a:fillRect/>
          </a:stretch>
        </p:blipFill>
        <p:spPr>
          <a:xfrm>
            <a:off x="652145" y="1068070"/>
            <a:ext cx="631190" cy="291465"/>
          </a:xfrm>
          <a:prstGeom prst="rect">
            <a:avLst/>
          </a:prstGeom>
        </p:spPr>
      </p:pic>
      <p:sp>
        <p:nvSpPr>
          <p:cNvPr id="2" name="文本框 1"/>
          <p:cNvSpPr txBox="1"/>
          <p:nvPr/>
        </p:nvSpPr>
        <p:spPr>
          <a:xfrm>
            <a:off x="642620" y="971550"/>
            <a:ext cx="6635115" cy="1765935"/>
          </a:xfrm>
          <a:prstGeom prst="rect">
            <a:avLst/>
          </a:prstGeom>
          <a:noFill/>
        </p:spPr>
        <p:txBody>
          <a:bodyPr wrap="square" rtlCol="0" anchor="t">
            <a:noAutofit/>
          </a:bodyPr>
          <a:lstStyle/>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(2018年全 国 I 卷)右面是某校为教师编写个人专业发展规划而提供的流程图 , 请把这个图转写 成一段文字介绍 。要求内容完整 ,表述准确 ,语言连贯 ,不超过 90个字 。</a:t>
            </a:r>
          </a:p>
        </p:txBody>
      </p:sp>
      <p:pic>
        <p:nvPicPr>
          <p:cNvPr id="676" name="19GKTQG1JT1.eps" descr="id:2147515165;FounderCES"/>
          <p:cNvPicPr>
            <a:picLocks noChangeAspect="1"/>
          </p:cNvPicPr>
          <p:nvPr/>
        </p:nvPicPr>
        <p:blipFill>
          <a:blip r:embed="rId4"/>
          <a:stretch>
            <a:fillRect/>
          </a:stretch>
        </p:blipFill>
        <p:spPr>
          <a:xfrm>
            <a:off x="8087360" y="863600"/>
            <a:ext cx="3368675" cy="2565400"/>
          </a:xfrm>
          <a:prstGeom prst="rect">
            <a:avLst/>
          </a:prstGeom>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5"/>
                                        </p:tgtEl>
                                        <p:attrNameLst>
                                          <p:attrName>style.visibility</p:attrName>
                                        </p:attrNameLst>
                                      </p:cBhvr>
                                      <p:to>
                                        <p:strVal val="visible"/>
                                      </p:to>
                                    </p:set>
                                    <p:anim calcmode="lin" valueType="num">
                                      <p:cBhvr additive="base">
                                        <p:cTn id="11" dur="500" fill="hold"/>
                                        <p:tgtEl>
                                          <p:spTgt spid="495"/>
                                        </p:tgtEl>
                                        <p:attrNameLst>
                                          <p:attrName>ppt_x</p:attrName>
                                        </p:attrNameLst>
                                      </p:cBhvr>
                                      <p:tavLst>
                                        <p:tav tm="0">
                                          <p:val>
                                            <p:strVal val="#ppt_x"/>
                                          </p:val>
                                        </p:tav>
                                        <p:tav tm="100000">
                                          <p:val>
                                            <p:strVal val="#ppt_x"/>
                                          </p:val>
                                        </p:tav>
                                      </p:tavLst>
                                    </p:anim>
                                    <p:anim calcmode="lin" valueType="num">
                                      <p:cBhvr additive="base">
                                        <p:cTn id="12" dur="500" fill="hold"/>
                                        <p:tgtEl>
                                          <p:spTgt spid="49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76"/>
                                        </p:tgtEl>
                                        <p:attrNameLst>
                                          <p:attrName>style.visibility</p:attrName>
                                        </p:attrNameLst>
                                      </p:cBhvr>
                                      <p:to>
                                        <p:strVal val="visible"/>
                                      </p:to>
                                    </p:set>
                                    <p:anim calcmode="lin" valueType="num">
                                      <p:cBhvr additive="base">
                                        <p:cTn id="15" dur="500" fill="hold"/>
                                        <p:tgtEl>
                                          <p:spTgt spid="676"/>
                                        </p:tgtEl>
                                        <p:attrNameLst>
                                          <p:attrName>ppt_x</p:attrName>
                                        </p:attrNameLst>
                                      </p:cBhvr>
                                      <p:tavLst>
                                        <p:tav tm="0">
                                          <p:val>
                                            <p:strVal val="#ppt_x"/>
                                          </p:val>
                                        </p:tav>
                                        <p:tav tm="100000">
                                          <p:val>
                                            <p:strVal val="#ppt_x"/>
                                          </p:val>
                                        </p:tav>
                                      </p:tavLst>
                                    </p:anim>
                                    <p:anim calcmode="lin" valueType="num">
                                      <p:cBhvr additive="base">
                                        <p:cTn id="16" dur="500" fill="hold"/>
                                        <p:tgtEl>
                                          <p:spTgt spid="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C_6_AS.10_1#e67b3d49e?vbadefaultcenterpage=1&amp;parentnodeid=3c69094c5"/>
          <p:cNvSpPr/>
          <p:nvPr/>
        </p:nvSpPr>
        <p:spPr>
          <a:xfrm>
            <a:off x="642620" y="3552825"/>
            <a:ext cx="11439525" cy="2588895"/>
          </a:xfrm>
          <a:prstGeom prst="rect">
            <a:avLst/>
          </a:prstGeom>
          <a:noFill/>
        </p:spPr>
        <p:txBody>
          <a:bodyPr wrap="square" lIns="0" tIns="0" rIns="0" bIns="0" rtlCol="0" anchor="t"/>
          <a:lstStyle/>
          <a:p>
            <a:pPr latinLnBrk="1">
              <a:lnSpc>
                <a:spcPts val="3170"/>
              </a:lnSpc>
            </a:pPr>
            <a:r>
              <a:rPr lang="zh-CN" altLang="en-US"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示例</a:t>
            </a:r>
            <a:r>
              <a:rPr lang="zh-CN" altLang="en-US"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r>
              <a:rPr lang="en-US"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编写教师个人专业发展规划首先要进行环境分析和 自 我分析 ,在此基础上进行个人定位并设置发展 目 标 ,然后制订达成 目 标的操作策略 ,最后展开评估与信息反债 ,再据此做进 一 步修订 。</a:t>
            </a:r>
          </a:p>
          <a:p>
            <a:pPr latinLnBrk="1">
              <a:lnSpc>
                <a:spcPts val="3170"/>
              </a:lnSpc>
            </a:pPr>
            <a:r>
              <a:rPr lang="en-US"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a:t>
            </a:r>
            <a:r>
              <a:rPr lang="zh-CN" altLang="en-US"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解析</a:t>
            </a:r>
            <a:r>
              <a:rPr lang="en-US"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sym typeface="+mn-ea"/>
              </a:rPr>
              <a:t>】</a:t>
            </a:r>
            <a:r>
              <a:rPr lang="en-US" sz="2400">
                <a:solidFill>
                  <a:srgbClr val="FF0000"/>
                </a:solidFill>
                <a:latin typeface="Times New Roman" panose="02020603050405020304" pitchFamily="34" charset="0"/>
                <a:ea typeface="微软雅黑" panose="020B0503020204020204" pitchFamily="34" charset="-122"/>
                <a:cs typeface="Times New Roman" panose="02020603050405020304" pitchFamily="34" charset="-120"/>
              </a:rPr>
              <a:t>解答此题时 ,先认真观察此图 ,明确各层级的关系 。  然后根据箭头方向 ,按照顺序表述清楚即可 。  注意字数要求 。</a:t>
            </a:r>
          </a:p>
        </p:txBody>
      </p:sp>
      <p:pic>
        <p:nvPicPr>
          <p:cNvPr id="495" name="例8.eps" descr="id:2147513933;FounderCES"/>
          <p:cNvPicPr>
            <a:picLocks noChangeAspect="1"/>
          </p:cNvPicPr>
          <p:nvPr/>
        </p:nvPicPr>
        <p:blipFill>
          <a:blip r:embed="rId3"/>
          <a:stretch>
            <a:fillRect/>
          </a:stretch>
        </p:blipFill>
        <p:spPr>
          <a:xfrm>
            <a:off x="652145" y="1068070"/>
            <a:ext cx="631190" cy="291465"/>
          </a:xfrm>
          <a:prstGeom prst="rect">
            <a:avLst/>
          </a:prstGeom>
        </p:spPr>
      </p:pic>
      <p:sp>
        <p:nvSpPr>
          <p:cNvPr id="2" name="文本框 1"/>
          <p:cNvSpPr txBox="1"/>
          <p:nvPr/>
        </p:nvSpPr>
        <p:spPr>
          <a:xfrm>
            <a:off x="642620" y="971550"/>
            <a:ext cx="6635115" cy="1765935"/>
          </a:xfrm>
          <a:prstGeom prst="rect">
            <a:avLst/>
          </a:prstGeom>
          <a:noFill/>
        </p:spPr>
        <p:txBody>
          <a:bodyPr wrap="square" rtlCol="0" anchor="t">
            <a:noAutofit/>
          </a:bodyPr>
          <a:lstStyle/>
          <a:p>
            <a:pPr indent="0"/>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(2018年全 国 I 卷)右面是某校为教师编写个人专业发展规划而提供的流程图 , 请把这个图转写 成一段文字介绍 。要求内容完整 ,表述准确 ,语言连贯 ,不超过 90个字 。</a:t>
            </a:r>
          </a:p>
        </p:txBody>
      </p:sp>
      <p:pic>
        <p:nvPicPr>
          <p:cNvPr id="676" name="19GKTQG1JT1.eps" descr="id:2147515165;FounderCES"/>
          <p:cNvPicPr>
            <a:picLocks noChangeAspect="1"/>
          </p:cNvPicPr>
          <p:nvPr/>
        </p:nvPicPr>
        <p:blipFill>
          <a:blip r:embed="rId4"/>
          <a:stretch>
            <a:fillRect/>
          </a:stretch>
        </p:blipFill>
        <p:spPr>
          <a:xfrm>
            <a:off x="8087360" y="863600"/>
            <a:ext cx="3368675" cy="2565400"/>
          </a:xfrm>
          <a:prstGeom prst="rect">
            <a:avLst/>
          </a:prstGeom>
        </p:spPr>
      </p:pic>
    </p:spTree>
    <p:extLst>
      <p:ext uri="{BB962C8B-B14F-4D97-AF65-F5344CB8AC3E}">
        <p14:creationId xmlns:p14="http://schemas.microsoft.com/office/powerpoint/2010/main" val="4106084823"/>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5"/>
                                        </p:tgtEl>
                                        <p:attrNameLst>
                                          <p:attrName>style.visibility</p:attrName>
                                        </p:attrNameLst>
                                      </p:cBhvr>
                                      <p:to>
                                        <p:strVal val="visible"/>
                                      </p:to>
                                    </p:set>
                                    <p:anim calcmode="lin" valueType="num">
                                      <p:cBhvr additive="base">
                                        <p:cTn id="11" dur="500" fill="hold"/>
                                        <p:tgtEl>
                                          <p:spTgt spid="495"/>
                                        </p:tgtEl>
                                        <p:attrNameLst>
                                          <p:attrName>ppt_x</p:attrName>
                                        </p:attrNameLst>
                                      </p:cBhvr>
                                      <p:tavLst>
                                        <p:tav tm="0">
                                          <p:val>
                                            <p:strVal val="#ppt_x"/>
                                          </p:val>
                                        </p:tav>
                                        <p:tav tm="100000">
                                          <p:val>
                                            <p:strVal val="#ppt_x"/>
                                          </p:val>
                                        </p:tav>
                                      </p:tavLst>
                                    </p:anim>
                                    <p:anim calcmode="lin" valueType="num">
                                      <p:cBhvr additive="base">
                                        <p:cTn id="12" dur="500" fill="hold"/>
                                        <p:tgtEl>
                                          <p:spTgt spid="49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76"/>
                                        </p:tgtEl>
                                        <p:attrNameLst>
                                          <p:attrName>style.visibility</p:attrName>
                                        </p:attrNameLst>
                                      </p:cBhvr>
                                      <p:to>
                                        <p:strVal val="visible"/>
                                      </p:to>
                                    </p:set>
                                    <p:anim calcmode="lin" valueType="num">
                                      <p:cBhvr additive="base">
                                        <p:cTn id="15" dur="500" fill="hold"/>
                                        <p:tgtEl>
                                          <p:spTgt spid="676"/>
                                        </p:tgtEl>
                                        <p:attrNameLst>
                                          <p:attrName>ppt_x</p:attrName>
                                        </p:attrNameLst>
                                      </p:cBhvr>
                                      <p:tavLst>
                                        <p:tav tm="0">
                                          <p:val>
                                            <p:strVal val="#ppt_x"/>
                                          </p:val>
                                        </p:tav>
                                        <p:tav tm="100000">
                                          <p:val>
                                            <p:strVal val="#ppt_x"/>
                                          </p:val>
                                        </p:tav>
                                      </p:tavLst>
                                    </p:anim>
                                    <p:anim calcmode="lin" valueType="num">
                                      <p:cBhvr additive="base">
                                        <p:cTn id="16" dur="500" fill="hold"/>
                                        <p:tgtEl>
                                          <p:spTgt spid="67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7975" y="1371600"/>
            <a:ext cx="11753850" cy="4820285"/>
          </a:xfrm>
          <a:prstGeom prst="rect">
            <a:avLst/>
          </a:prstGeom>
          <a:noFill/>
        </p:spPr>
        <p:txBody>
          <a:bodyPr wrap="square" rtlCol="0" anchor="t">
            <a:noAutofit/>
          </a:bodyPr>
          <a:lstStyle/>
          <a:p>
            <a:pPr>
              <a:lnSpc>
                <a:spcPct val="100000"/>
              </a:lnSpc>
              <a:buClrTx/>
              <a:buSzTx/>
              <a:buFontTx/>
            </a:pPr>
            <a:r>
              <a:rPr lang="en-US" sz="2400" spc="9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1.(2022年浙江卷)阅读下面的图文,根据要求完成题目。</a:t>
            </a:r>
          </a:p>
          <a:p>
            <a:pPr indent="0" fontAlgn="auto">
              <a:lnSpc>
                <a:spcPct val="150000"/>
              </a:lnSpc>
              <a:buClrTx/>
              <a:buSzTx/>
              <a:buFontTx/>
            </a:pPr>
            <a:r>
              <a:rPr lang="en-US" sz="2400" dirty="0">
                <a:solidFill>
                  <a:srgbClr val="000000">
                    <a:alpha val="100000"/>
                  </a:srgbClr>
                </a:solidFill>
                <a:latin typeface="楷体" panose="02010609060101010101" pitchFamily="34" charset="-122"/>
                <a:ea typeface="楷体" panose="02010609060101010101" pitchFamily="34" charset="-122"/>
                <a:cs typeface="楷体" panose="02010609060101010101" pitchFamily="34" charset="-122"/>
                <a:sym typeface="+mn-ea"/>
              </a:rPr>
              <a:t>    </a:t>
            </a:r>
            <a:r>
              <a:rPr sz="2400" dirty="0">
                <a:solidFill>
                  <a:srgbClr val="000000">
                    <a:alpha val="100000"/>
                  </a:srgbClr>
                </a:solidFill>
                <a:latin typeface="楷体" panose="02010609060101010101" pitchFamily="34" charset="-122"/>
                <a:ea typeface="楷体" panose="02010609060101010101" pitchFamily="34" charset="-122"/>
                <a:cs typeface="楷体" panose="02010609060101010101" pitchFamily="34" charset="-122"/>
                <a:sym typeface="+mn-ea"/>
              </a:rPr>
              <a:t>赣南脐橙、柞水木耳、五常大米……这些耳熟能详的土特产,如今都有一个共同的身份——地理标志产品。“地理标志,就是地理名称加上商品名称,强调的是产品的原产地。”法律工作者告诉记者,“地理标志是促进区域特色经济发展的有效载体,是推进乡村振兴的有力支撑。”地理标志注册为集体商标或证明商标后,只要满足特定的条件,谁都可以申请使用。有学者指出:“在我国,地理标志是与‘三农’联系极为密切的知识产权标识。”我国地方名优特产数不胜数,地理标志打响了特色产品的品牌。很多地理标志产品获得消费者认可,成为市场的“通行证”,展现了良好的竞争力。蓬勃发展的地理标志产品带动了上下游产业发展。</a:t>
            </a:r>
          </a:p>
        </p:txBody>
      </p:sp>
      <p:pic>
        <p:nvPicPr>
          <p:cNvPr id="641" name="真题演示.eps" descr="id:2147514712;FounderCES"/>
          <p:cNvPicPr>
            <a:picLocks noChangeAspect="1"/>
          </p:cNvPicPr>
          <p:nvPr>
            <p:custDataLst>
              <p:tags r:id="rId1"/>
            </p:custDataLst>
          </p:nvPr>
        </p:nvPicPr>
        <p:blipFill>
          <a:blip r:embed="rId3"/>
          <a:stretch>
            <a:fillRect/>
          </a:stretch>
        </p:blipFill>
        <p:spPr>
          <a:xfrm>
            <a:off x="4553585" y="811530"/>
            <a:ext cx="2202180" cy="560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725295"/>
            <a:ext cx="11489690" cy="2690495"/>
          </a:xfrm>
          <a:prstGeom prst="rect">
            <a:avLst/>
          </a:prstGeom>
          <a:noFill/>
        </p:spPr>
        <p:txBody>
          <a:bodyPr wrap="square" rtlCol="0" anchor="t">
            <a:noAutofit/>
          </a:bodyPr>
          <a:lstStyle/>
          <a:p>
            <a:pPr indent="0" fontAlgn="auto">
              <a:lnSpc>
                <a:spcPct val="150000"/>
              </a:lnSpc>
              <a:buClrTx/>
              <a:buSzTx/>
              <a:buFontTx/>
            </a:pPr>
            <a:r>
              <a:rPr lang="en-US" sz="2400" spc="9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lang="en-US" sz="2400" dirty="0">
                <a:solidFill>
                  <a:srgbClr val="000000">
                    <a:alpha val="100000"/>
                  </a:srgbClr>
                </a:solidFill>
                <a:latin typeface="楷体" panose="02010609060101010101" pitchFamily="34" charset="-122"/>
                <a:ea typeface="楷体" panose="02010609060101010101" pitchFamily="34" charset="-122"/>
                <a:cs typeface="楷体" panose="02010609060101010101" pitchFamily="34" charset="-122"/>
                <a:sym typeface="+mn-ea"/>
              </a:rPr>
              <a:t>      </a:t>
            </a:r>
          </a:p>
          <a:p>
            <a:pPr indent="0" fontAlgn="auto">
              <a:lnSpc>
                <a:spcPct val="150000"/>
              </a:lnSpc>
              <a:buClrTx/>
              <a:buSzTx/>
              <a:buFontTx/>
            </a:pPr>
            <a:endParaRPr lang="en-US" sz="2400" dirty="0">
              <a:solidFill>
                <a:srgbClr val="000000">
                  <a:alpha val="100000"/>
                </a:srgbClr>
              </a:solidFill>
              <a:latin typeface="楷体" panose="02010609060101010101" pitchFamily="34" charset="-122"/>
              <a:ea typeface="楷体" panose="02010609060101010101" pitchFamily="34" charset="-122"/>
              <a:cs typeface="楷体" panose="02010609060101010101" pitchFamily="34" charset="-122"/>
              <a:sym typeface="+mn-ea"/>
            </a:endParaRPr>
          </a:p>
          <a:p>
            <a:pPr indent="0" fontAlgn="auto">
              <a:lnSpc>
                <a:spcPct val="150000"/>
              </a:lnSpc>
              <a:buClrTx/>
              <a:buSzTx/>
              <a:buFontTx/>
            </a:pPr>
            <a:endParaRPr lang="en-US" sz="2400" dirty="0">
              <a:solidFill>
                <a:srgbClr val="000000">
                  <a:alpha val="100000"/>
                </a:srgbClr>
              </a:solidFill>
              <a:latin typeface="楷体" panose="02010609060101010101" pitchFamily="34" charset="-122"/>
              <a:ea typeface="楷体" panose="02010609060101010101" pitchFamily="34" charset="-122"/>
              <a:cs typeface="楷体" panose="02010609060101010101" pitchFamily="34" charset="-122"/>
              <a:sym typeface="+mn-ea"/>
            </a:endParaRPr>
          </a:p>
          <a:p>
            <a:pPr indent="0" fontAlgn="auto">
              <a:lnSpc>
                <a:spcPct val="150000"/>
              </a:lnSpc>
              <a:buClrTx/>
              <a:buSzTx/>
              <a:buFontTx/>
            </a:pPr>
            <a:endParaRPr lang="en-US" sz="2400" dirty="0">
              <a:solidFill>
                <a:srgbClr val="000000">
                  <a:alpha val="100000"/>
                </a:srgbClr>
              </a:solidFill>
              <a:latin typeface="楷体" panose="02010609060101010101" pitchFamily="34" charset="-122"/>
              <a:ea typeface="楷体" panose="02010609060101010101" pitchFamily="34" charset="-122"/>
              <a:cs typeface="楷体" panose="02010609060101010101" pitchFamily="34" charset="-122"/>
              <a:sym typeface="+mn-ea"/>
            </a:endParaRPr>
          </a:p>
          <a:p>
            <a:pPr indent="0" fontAlgn="auto">
              <a:lnSpc>
                <a:spcPct val="150000"/>
              </a:lnSpc>
              <a:buClrTx/>
              <a:buSzTx/>
              <a:buFontTx/>
            </a:pPr>
            <a:endParaRPr lang="en-US" sz="2400" dirty="0">
              <a:solidFill>
                <a:srgbClr val="000000">
                  <a:alpha val="100000"/>
                </a:srgbClr>
              </a:solidFill>
              <a:latin typeface="楷体" panose="02010609060101010101" pitchFamily="34" charset="-122"/>
              <a:ea typeface="楷体" panose="02010609060101010101" pitchFamily="34" charset="-122"/>
              <a:cs typeface="楷体" panose="02010609060101010101" pitchFamily="34" charset="-122"/>
              <a:sym typeface="+mn-ea"/>
            </a:endParaRPr>
          </a:p>
          <a:p>
            <a:pPr indent="0" fontAlgn="auto">
              <a:lnSpc>
                <a:spcPct val="150000"/>
              </a:lnSpc>
              <a:buClrTx/>
              <a:buSzTx/>
              <a:buFontTx/>
            </a:pPr>
            <a:endParaRPr lang="en-US" sz="2400" dirty="0">
              <a:solidFill>
                <a:srgbClr val="000000">
                  <a:alpha val="100000"/>
                </a:srgbClr>
              </a:solidFill>
              <a:latin typeface="楷体" panose="02010609060101010101" pitchFamily="34" charset="-122"/>
              <a:ea typeface="楷体" panose="02010609060101010101" pitchFamily="34" charset="-122"/>
              <a:cs typeface="楷体" panose="02010609060101010101" pitchFamily="34" charset="-122"/>
              <a:sym typeface="+mn-ea"/>
            </a:endParaRPr>
          </a:p>
          <a:p>
            <a:pPr indent="0" fontAlgn="auto">
              <a:lnSpc>
                <a:spcPct val="150000"/>
              </a:lnSpc>
              <a:buClrTx/>
              <a:buSzTx/>
              <a:buFontTx/>
            </a:pPr>
            <a:endParaRPr lang="en-US" sz="2400" dirty="0">
              <a:sym typeface="+mn-ea"/>
            </a:endParaRPr>
          </a:p>
        </p:txBody>
      </p:sp>
      <p:pic>
        <p:nvPicPr>
          <p:cNvPr id="641" name="真题演示.eps" descr="id:2147514712;FounderCES"/>
          <p:cNvPicPr>
            <a:picLocks noChangeAspect="1"/>
          </p:cNvPicPr>
          <p:nvPr>
            <p:custDataLst>
              <p:tags r:id="rId1"/>
            </p:custDataLst>
          </p:nvPr>
        </p:nvPicPr>
        <p:blipFill>
          <a:blip r:embed="rId4"/>
          <a:stretch>
            <a:fillRect/>
          </a:stretch>
        </p:blipFill>
        <p:spPr>
          <a:xfrm>
            <a:off x="4643755" y="1081405"/>
            <a:ext cx="2202180" cy="560070"/>
          </a:xfrm>
          <a:prstGeom prst="rect">
            <a:avLst/>
          </a:prstGeom>
        </p:spPr>
      </p:pic>
      <p:pic>
        <p:nvPicPr>
          <p:cNvPr id="678" name="24JYWQGXGKXKAZT8T1.eps" descr="id:2147515179;FounderCES"/>
          <p:cNvPicPr>
            <a:picLocks noChangeAspect="1"/>
          </p:cNvPicPr>
          <p:nvPr>
            <p:custDataLst>
              <p:tags r:id="rId2"/>
            </p:custDataLst>
          </p:nvPr>
        </p:nvPicPr>
        <p:blipFill>
          <a:blip r:embed="rId5"/>
          <a:stretch>
            <a:fillRect/>
          </a:stretch>
        </p:blipFill>
        <p:spPr>
          <a:xfrm>
            <a:off x="2218055" y="1725295"/>
            <a:ext cx="6892290" cy="1791335"/>
          </a:xfrm>
          <a:prstGeom prst="rect">
            <a:avLst/>
          </a:prstGeom>
        </p:spPr>
      </p:pic>
      <p:pic>
        <p:nvPicPr>
          <p:cNvPr id="2" name="24JYWQGXGKXKAZT8T2.eps" descr="id:2147515186;FounderCES"/>
          <p:cNvPicPr>
            <a:picLocks noChangeAspect="1"/>
          </p:cNvPicPr>
          <p:nvPr/>
        </p:nvPicPr>
        <p:blipFill>
          <a:blip r:embed="rId6"/>
          <a:stretch>
            <a:fillRect/>
          </a:stretch>
        </p:blipFill>
        <p:spPr>
          <a:xfrm>
            <a:off x="2304415" y="4291330"/>
            <a:ext cx="6821805" cy="169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8"/>
                                        </p:tgtEl>
                                        <p:attrNameLst>
                                          <p:attrName>style.visibility</p:attrName>
                                        </p:attrNameLst>
                                      </p:cBhvr>
                                      <p:to>
                                        <p:strVal val="visible"/>
                                      </p:to>
                                    </p:set>
                                    <p:anim calcmode="lin" valueType="num">
                                      <p:cBhvr additive="base">
                                        <p:cTn id="7" dur="500" fill="hold"/>
                                        <p:tgtEl>
                                          <p:spTgt spid="678"/>
                                        </p:tgtEl>
                                        <p:attrNameLst>
                                          <p:attrName>ppt_x</p:attrName>
                                        </p:attrNameLst>
                                      </p:cBhvr>
                                      <p:tavLst>
                                        <p:tav tm="0">
                                          <p:val>
                                            <p:strVal val="#ppt_x"/>
                                          </p:val>
                                        </p:tav>
                                        <p:tav tm="100000">
                                          <p:val>
                                            <p:strVal val="#ppt_x"/>
                                          </p:val>
                                        </p:tav>
                                      </p:tavLst>
                                    </p:anim>
                                    <p:anim calcmode="lin" valueType="num">
                                      <p:cBhvr additive="base">
                                        <p:cTn id="8" dur="500" fill="hold"/>
                                        <p:tgtEl>
                                          <p:spTgt spid="6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5105" y="1238250"/>
            <a:ext cx="11986895" cy="3773805"/>
          </a:xfrm>
          <a:prstGeom prst="rect">
            <a:avLst/>
          </a:prstGeom>
          <a:noFill/>
        </p:spPr>
        <p:txBody>
          <a:bodyPr wrap="square" rtlCol="0" anchor="t">
            <a:noAutofit/>
          </a:bodyPr>
          <a:lstStyle/>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(1)根据文中信息,给“地理标志”下定义。不超过20个字。</a:t>
            </a: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地理标志是</a:t>
            </a:r>
            <a:endParaRPr lang="en-US" sz="2400" dirty="0">
              <a:solidFill>
                <a:srgbClr val="FF0000"/>
              </a:solidFill>
              <a:sym typeface="+mn-ea"/>
            </a:endParaRP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a:t>
            </a:r>
          </a:p>
          <a:p>
            <a:pPr indent="0" algn="l" fontAlgn="auto" latinLnBrk="1">
              <a:lnSpc>
                <a:spcPct val="150000"/>
              </a:lnSpc>
            </a:pPr>
            <a:endParaRPr lang="en-US" sz="2400" dirty="0">
              <a:solidFill>
                <a:srgbClr val="FF0000"/>
              </a:solidFill>
              <a:sym typeface="+mn-ea"/>
            </a:endParaRPr>
          </a:p>
          <a:p>
            <a:pPr indent="0" algn="l" fontAlgn="auto" latinLnBrk="1">
              <a:lnSpc>
                <a:spcPct val="150000"/>
              </a:lnSpc>
            </a:pPr>
            <a:endParaRPr lang="en-US" sz="2400" dirty="0">
              <a:solidFill>
                <a:srgbClr val="FF0000"/>
              </a:solidFill>
              <a:sym typeface="+mn-ea"/>
            </a:endParaRPr>
          </a:p>
        </p:txBody>
      </p:sp>
      <p:cxnSp>
        <p:nvCxnSpPr>
          <p:cNvPr id="3" name="直接连接符 2"/>
          <p:cNvCxnSpPr/>
          <p:nvPr/>
        </p:nvCxnSpPr>
        <p:spPr>
          <a:xfrm flipV="1">
            <a:off x="2392680" y="2389505"/>
            <a:ext cx="8131175" cy="29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5105" y="1238250"/>
            <a:ext cx="11986895" cy="3773805"/>
          </a:xfrm>
          <a:prstGeom prst="rect">
            <a:avLst/>
          </a:prstGeom>
          <a:noFill/>
        </p:spPr>
        <p:txBody>
          <a:bodyPr wrap="square" rtlCol="0" anchor="t">
            <a:noAutofit/>
          </a:bodyPr>
          <a:lstStyle/>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(1)根据文中信息,给“地理标志”下定义。不超过20个字。</a:t>
            </a: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地理标志是</a:t>
            </a:r>
            <a:endParaRPr lang="en-US" sz="2400">
              <a:solidFill>
                <a:srgbClr val="FF0000"/>
              </a:solidFill>
              <a:sym typeface="+mn-ea"/>
            </a:endParaRP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a:t>
            </a: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a:t>
            </a:r>
            <a:r>
              <a:rPr lang="en-US" sz="2400">
                <a:solidFill>
                  <a:srgbClr val="FF0000"/>
                </a:solidFill>
                <a:sym typeface="+mn-ea"/>
              </a:rPr>
              <a:t>【</a:t>
            </a:r>
            <a:r>
              <a:rPr lang="zh-CN" altLang="en-US" sz="2400">
                <a:solidFill>
                  <a:srgbClr val="FF0000"/>
                </a:solidFill>
                <a:sym typeface="+mn-ea"/>
              </a:rPr>
              <a:t>解析</a:t>
            </a:r>
            <a:r>
              <a:rPr lang="en-US" sz="2400">
                <a:solidFill>
                  <a:srgbClr val="FF0000"/>
                </a:solidFill>
                <a:sym typeface="+mn-ea"/>
              </a:rPr>
              <a:t>】下定义多采用判断单句的形式,其格式多为“×××(种概念)是×××的×××(属概念)”。本题中,根据“地理标志,就是地理名称加上商品名称”“在我国,地理标志是与‘三农’联系极为密切的知识产权标识”,可得出结论。</a:t>
            </a:r>
          </a:p>
          <a:p>
            <a:pPr indent="0" algn="l"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l" fontAlgn="auto" latinLnBrk="1">
              <a:lnSpc>
                <a:spcPct val="150000"/>
              </a:lnSpc>
            </a:pPr>
            <a:endParaRPr lang="en-US" sz="2400">
              <a:solidFill>
                <a:srgbClr val="FF0000"/>
              </a:solidFill>
              <a:sym typeface="+mn-ea"/>
            </a:endParaRPr>
          </a:p>
          <a:p>
            <a:pPr indent="0" algn="l" fontAlgn="auto" latinLnBrk="1">
              <a:lnSpc>
                <a:spcPct val="150000"/>
              </a:lnSpc>
            </a:pPr>
            <a:endParaRPr lang="en-US" sz="2400">
              <a:solidFill>
                <a:srgbClr val="FF0000"/>
              </a:solidFill>
              <a:sym typeface="+mn-ea"/>
            </a:endParaRPr>
          </a:p>
        </p:txBody>
      </p:sp>
      <p:cxnSp>
        <p:nvCxnSpPr>
          <p:cNvPr id="3" name="直接连接符 2"/>
          <p:cNvCxnSpPr/>
          <p:nvPr/>
        </p:nvCxnSpPr>
        <p:spPr>
          <a:xfrm flipV="1">
            <a:off x="2392680" y="2389505"/>
            <a:ext cx="8131175" cy="29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814320" y="1986915"/>
            <a:ext cx="6365240" cy="460375"/>
          </a:xfrm>
          <a:prstGeom prst="rect">
            <a:avLst/>
          </a:prstGeom>
          <a:noFill/>
        </p:spPr>
        <p:txBody>
          <a:bodyPr wrap="square" rtlCol="0">
            <a:spAutoFit/>
          </a:bodyPr>
          <a:lstStyle/>
          <a:p>
            <a:r>
              <a:rPr lang="zh-CN" altLang="en-US" sz="2400">
                <a:solidFill>
                  <a:srgbClr val="FF0000"/>
                </a:solidFill>
              </a:rPr>
              <a:t>由地理名和商品名组成的知识产权标识</a:t>
            </a:r>
          </a:p>
        </p:txBody>
      </p:sp>
    </p:spTree>
    <p:extLst>
      <p:ext uri="{BB962C8B-B14F-4D97-AF65-F5344CB8AC3E}">
        <p14:creationId xmlns:p14="http://schemas.microsoft.com/office/powerpoint/2010/main" val="313547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5105" y="1238250"/>
            <a:ext cx="11986895" cy="3773805"/>
          </a:xfrm>
          <a:prstGeom prst="rect">
            <a:avLst/>
          </a:prstGeom>
          <a:noFill/>
        </p:spPr>
        <p:txBody>
          <a:bodyPr wrap="square" rtlCol="0" anchor="t">
            <a:noAutofit/>
          </a:bodyPr>
          <a:lstStyle/>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(2)综合图文材料,从带动经济发展的角度简述“地理标志”的作用。要求:语言简明、准确</a:t>
            </a:r>
            <a:endParaRPr lang="en-US" sz="2400">
              <a:solidFill>
                <a:srgbClr val="FF0000"/>
              </a:solidFill>
              <a:sym typeface="+mn-ea"/>
            </a:endParaRP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a:t>
            </a:r>
            <a:r>
              <a:rPr lang="en-US" sz="2400">
                <a:solidFill>
                  <a:srgbClr val="FF0000"/>
                </a:solidFill>
                <a:sym typeface="+mn-ea"/>
              </a:rPr>
              <a:t>①惠及的市场主体数量多;②带动的产业产值高;</a:t>
            </a:r>
          </a:p>
          <a:p>
            <a:pPr indent="0" algn="l" fontAlgn="auto" latinLnBrk="1">
              <a:lnSpc>
                <a:spcPct val="150000"/>
              </a:lnSpc>
            </a:pPr>
            <a:r>
              <a:rPr lang="en-US" sz="2400">
                <a:solidFill>
                  <a:srgbClr val="FF0000"/>
                </a:solidFill>
                <a:sym typeface="+mn-ea"/>
              </a:rPr>
              <a:t>            ③打响了特色产品的品牌,带动上下游产业发展;</a:t>
            </a:r>
          </a:p>
          <a:p>
            <a:pPr indent="0" algn="l" fontAlgn="auto" latinLnBrk="1">
              <a:lnSpc>
                <a:spcPct val="150000"/>
              </a:lnSpc>
            </a:pPr>
            <a:r>
              <a:rPr lang="en-US" sz="2400">
                <a:solidFill>
                  <a:srgbClr val="FF0000"/>
                </a:solidFill>
                <a:sym typeface="+mn-ea"/>
              </a:rPr>
              <a:t>            ④促进区域特色经济发展,推进乡村振兴。</a:t>
            </a: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a:t>
            </a:r>
            <a:r>
              <a:rPr lang="en-US" sz="2400">
                <a:solidFill>
                  <a:srgbClr val="FF0000"/>
                </a:solidFill>
                <a:sym typeface="+mn-ea"/>
              </a:rPr>
              <a:t>【</a:t>
            </a:r>
            <a:r>
              <a:rPr lang="zh-CN" altLang="en-US" sz="2400">
                <a:solidFill>
                  <a:srgbClr val="FF0000"/>
                </a:solidFill>
                <a:sym typeface="+mn-ea"/>
              </a:rPr>
              <a:t>解析</a:t>
            </a:r>
            <a:r>
              <a:rPr lang="en-US" sz="2400">
                <a:solidFill>
                  <a:srgbClr val="FF0000"/>
                </a:solidFill>
                <a:sym typeface="+mn-ea"/>
              </a:rPr>
              <a:t>】根据图1“地理标志使用情况统计”中“2482”“6381”“14315”等数字的比较,可概括出①。根据图2“投入资金与相关产业的产值”中“1.2”“40”“210”等数字的比较,可概括出②。根据“地理标志打响了特色产品的品牌……带动了上下游产业发展”,可概括出③。根据“地理标志是促进区域特色经济发展的有效载体,是推进乡村振兴的有力支撑”,可概括出④。</a:t>
            </a:r>
          </a:p>
          <a:p>
            <a:pPr indent="0" algn="l" fontAlgn="auto" latinLnBrk="1">
              <a:lnSpc>
                <a:spcPct val="150000"/>
              </a:lnSpc>
            </a:pPr>
            <a:endParaRPr lang="en-US" sz="2400">
              <a:solidFill>
                <a:srgbClr val="FF0000"/>
              </a:solidFill>
              <a:sym typeface="+mn-ea"/>
            </a:endParaRPr>
          </a:p>
          <a:p>
            <a:pPr indent="0" algn="l" fontAlgn="auto" latinLnBrk="1">
              <a:lnSpc>
                <a:spcPct val="150000"/>
              </a:lnSpc>
            </a:pPr>
            <a:endParaRPr lang="en-US" sz="2400">
              <a:solidFill>
                <a:srgbClr val="FF0000"/>
              </a:solidFill>
              <a:sym typeface="+mn-ea"/>
            </a:endParaRPr>
          </a:p>
          <a:p>
            <a:pPr indent="0" algn="l" fontAlgn="auto" latinLnBrk="1">
              <a:lnSpc>
                <a:spcPct val="150000"/>
              </a:lnSpc>
            </a:pPr>
            <a:endParaRPr lang="en-US" sz="240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725295"/>
            <a:ext cx="11886565" cy="4235450"/>
          </a:xfrm>
          <a:prstGeom prst="rect">
            <a:avLst/>
          </a:prstGeom>
          <a:noFill/>
        </p:spPr>
        <p:txBody>
          <a:bodyPr wrap="square" rtlCol="0" anchor="t">
            <a:noAutofit/>
          </a:bodyPr>
          <a:lstStyle/>
          <a:p>
            <a:pPr indent="0" fontAlgn="auto">
              <a:lnSpc>
                <a:spcPct val="150000"/>
              </a:lnSpc>
              <a:buClrTx/>
              <a:buSzTx/>
              <a:buFontTx/>
            </a:pPr>
            <a:r>
              <a:rPr lang="en-US" sz="2400" spc="9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2.(2020年浙江卷)阅读下面宣传抗疫防疫的图片,根据要求完成题目。</a:t>
            </a: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r"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(摘编自《文汇报》)</a:t>
            </a:r>
          </a:p>
        </p:txBody>
      </p:sp>
      <p:pic>
        <p:nvPicPr>
          <p:cNvPr id="641" name="真题演示.eps" descr="id:2147514712;FounderCES"/>
          <p:cNvPicPr>
            <a:picLocks noChangeAspect="1"/>
          </p:cNvPicPr>
          <p:nvPr>
            <p:custDataLst>
              <p:tags r:id="rId1"/>
            </p:custDataLst>
          </p:nvPr>
        </p:nvPicPr>
        <p:blipFill>
          <a:blip r:embed="rId3"/>
          <a:stretch>
            <a:fillRect/>
          </a:stretch>
        </p:blipFill>
        <p:spPr>
          <a:xfrm>
            <a:off x="4643755" y="1081405"/>
            <a:ext cx="2202180" cy="560070"/>
          </a:xfrm>
          <a:prstGeom prst="rect">
            <a:avLst/>
          </a:prstGeom>
        </p:spPr>
      </p:pic>
      <p:pic>
        <p:nvPicPr>
          <p:cNvPr id="680" name="21YWFLTPZT6T1.eps" descr="id:2147515193;FounderCES"/>
          <p:cNvPicPr>
            <a:picLocks noChangeAspect="1"/>
          </p:cNvPicPr>
          <p:nvPr/>
        </p:nvPicPr>
        <p:blipFill>
          <a:blip r:embed="rId4"/>
          <a:stretch>
            <a:fillRect/>
          </a:stretch>
        </p:blipFill>
        <p:spPr>
          <a:xfrm>
            <a:off x="2584450" y="2745105"/>
            <a:ext cx="5864225" cy="2940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80"/>
                                        </p:tgtEl>
                                        <p:attrNameLst>
                                          <p:attrName>style.visibility</p:attrName>
                                        </p:attrNameLst>
                                      </p:cBhvr>
                                      <p:to>
                                        <p:strVal val="visible"/>
                                      </p:to>
                                    </p:set>
                                    <p:anim calcmode="lin" valueType="num">
                                      <p:cBhvr additive="base">
                                        <p:cTn id="7" dur="500" fill="hold"/>
                                        <p:tgtEl>
                                          <p:spTgt spid="680"/>
                                        </p:tgtEl>
                                        <p:attrNameLst>
                                          <p:attrName>ppt_x</p:attrName>
                                        </p:attrNameLst>
                                      </p:cBhvr>
                                      <p:tavLst>
                                        <p:tav tm="0">
                                          <p:val>
                                            <p:strVal val="#ppt_x"/>
                                          </p:val>
                                        </p:tav>
                                        <p:tav tm="100000">
                                          <p:val>
                                            <p:strVal val="#ppt_x"/>
                                          </p:val>
                                        </p:tav>
                                      </p:tavLst>
                                    </p:anim>
                                    <p:anim calcmode="lin" valueType="num">
                                      <p:cBhvr additive="base">
                                        <p:cTn id="8" dur="500" fill="hold"/>
                                        <p:tgtEl>
                                          <p:spTgt spid="6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5105" y="1238250"/>
            <a:ext cx="11986895" cy="3773805"/>
          </a:xfrm>
          <a:prstGeom prst="rect">
            <a:avLst/>
          </a:prstGeom>
          <a:noFill/>
        </p:spPr>
        <p:txBody>
          <a:bodyPr wrap="square" rtlCol="0" anchor="t">
            <a:noAutofit/>
          </a:bodyPr>
          <a:lstStyle/>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(1)为图1或图2拟标题。不得照抄图片中的原文,不超过10个字。     </a:t>
            </a:r>
            <a:endParaRPr lang="en-US" sz="2400">
              <a:solidFill>
                <a:srgbClr val="FF0000"/>
              </a:solidFill>
              <a:sym typeface="+mn-ea"/>
            </a:endParaRP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选择图(　　),标题:   </a:t>
            </a:r>
          </a:p>
          <a:p>
            <a:pPr indent="0" algn="l"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l" fontAlgn="auto" latinLnBrk="1">
              <a:lnSpc>
                <a:spcPct val="150000"/>
              </a:lnSpc>
            </a:pPr>
            <a:endParaRPr lang="zh-CN" altLang="en-US" sz="2400">
              <a:solidFill>
                <a:srgbClr val="FF0000"/>
              </a:solidFill>
              <a:sym typeface="+mn-ea"/>
            </a:endParaRPr>
          </a:p>
        </p:txBody>
      </p:sp>
      <p:cxnSp>
        <p:nvCxnSpPr>
          <p:cNvPr id="3" name="直接连接符 2"/>
          <p:cNvCxnSpPr/>
          <p:nvPr/>
        </p:nvCxnSpPr>
        <p:spPr>
          <a:xfrm flipV="1">
            <a:off x="3128010" y="2419350"/>
            <a:ext cx="8131175" cy="29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32105" y="2559050"/>
            <a:ext cx="11986895" cy="3773805"/>
          </a:xfrm>
          <a:prstGeom prst="rect">
            <a:avLst/>
          </a:prstGeom>
          <a:noFill/>
        </p:spPr>
        <p:txBody>
          <a:bodyPr wrap="square" rtlCol="0" anchor="t">
            <a:noAutofit/>
          </a:bodyPr>
          <a:lstStyle/>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(2)分别简要评价图1、图2的创意。</a:t>
            </a: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图1:</a:t>
            </a:r>
          </a:p>
          <a:p>
            <a:pPr indent="0" algn="l"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图2:</a:t>
            </a:r>
          </a:p>
        </p:txBody>
      </p:sp>
      <p:cxnSp>
        <p:nvCxnSpPr>
          <p:cNvPr id="10" name="直接连接符 9"/>
          <p:cNvCxnSpPr/>
          <p:nvPr/>
        </p:nvCxnSpPr>
        <p:spPr>
          <a:xfrm>
            <a:off x="1130935" y="3726815"/>
            <a:ext cx="8827770" cy="39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30935" y="4231640"/>
            <a:ext cx="8827770" cy="39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12190" y="4897755"/>
            <a:ext cx="8827770" cy="39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12190" y="5563870"/>
            <a:ext cx="8827770" cy="39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5105" y="1238250"/>
            <a:ext cx="11986895" cy="3773805"/>
          </a:xfrm>
          <a:prstGeom prst="rect">
            <a:avLst/>
          </a:prstGeom>
          <a:noFill/>
        </p:spPr>
        <p:txBody>
          <a:bodyPr wrap="square" rtlCol="0" anchor="t">
            <a:noAutofit/>
          </a:bodyPr>
          <a:lstStyle/>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(1)为图1或图2拟标题。不得照抄图片中的原文,不超过10个字。     </a:t>
            </a:r>
            <a:endParaRPr lang="en-US" sz="2400">
              <a:solidFill>
                <a:srgbClr val="FF0000"/>
              </a:solidFill>
              <a:sym typeface="+mn-ea"/>
            </a:endParaRP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选择图(　　),标题:   </a:t>
            </a:r>
          </a:p>
          <a:p>
            <a:pPr indent="0" algn="l"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l" fontAlgn="auto" latinLnBrk="1">
              <a:lnSpc>
                <a:spcPct val="150000"/>
              </a:lnSpc>
            </a:pPr>
            <a:endParaRPr lang="zh-CN" altLang="en-US" sz="2400">
              <a:solidFill>
                <a:srgbClr val="FF0000"/>
              </a:solidFill>
              <a:sym typeface="+mn-ea"/>
            </a:endParaRPr>
          </a:p>
        </p:txBody>
      </p:sp>
      <p:cxnSp>
        <p:nvCxnSpPr>
          <p:cNvPr id="3" name="直接连接符 2"/>
          <p:cNvCxnSpPr/>
          <p:nvPr/>
        </p:nvCxnSpPr>
        <p:spPr>
          <a:xfrm flipV="1">
            <a:off x="3128010" y="2419350"/>
            <a:ext cx="8131175" cy="29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128010" y="1958975"/>
            <a:ext cx="6365240" cy="460375"/>
          </a:xfrm>
          <a:prstGeom prst="rect">
            <a:avLst/>
          </a:prstGeom>
          <a:noFill/>
        </p:spPr>
        <p:txBody>
          <a:bodyPr wrap="square" rtlCol="0">
            <a:spAutoFit/>
          </a:bodyPr>
          <a:lstStyle/>
          <a:p>
            <a:r>
              <a:rPr lang="zh-CN" altLang="en-US" sz="2400">
                <a:solidFill>
                  <a:srgbClr val="FF0000"/>
                </a:solidFill>
              </a:rPr>
              <a:t>示例:1　凝聚力量,抗击疫情</a:t>
            </a:r>
            <a:r>
              <a:rPr lang="en-US" altLang="zh-CN" sz="2400">
                <a:solidFill>
                  <a:srgbClr val="FF0000"/>
                </a:solidFill>
              </a:rPr>
              <a:t>          2　新门神</a:t>
            </a:r>
          </a:p>
        </p:txBody>
      </p:sp>
      <p:sp>
        <p:nvSpPr>
          <p:cNvPr id="5" name="文本框 4"/>
          <p:cNvSpPr txBox="1"/>
          <p:nvPr/>
        </p:nvSpPr>
        <p:spPr>
          <a:xfrm>
            <a:off x="332105" y="2559050"/>
            <a:ext cx="11986895" cy="3773805"/>
          </a:xfrm>
          <a:prstGeom prst="rect">
            <a:avLst/>
          </a:prstGeom>
          <a:noFill/>
        </p:spPr>
        <p:txBody>
          <a:bodyPr wrap="square" rtlCol="0" anchor="t">
            <a:noAutofit/>
          </a:bodyPr>
          <a:lstStyle/>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(2)分别简要评价图1、图2的创意。</a:t>
            </a: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图1:</a:t>
            </a:r>
          </a:p>
          <a:p>
            <a:pPr indent="0" algn="l"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l"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图2:</a:t>
            </a:r>
          </a:p>
        </p:txBody>
      </p:sp>
      <p:sp>
        <p:nvSpPr>
          <p:cNvPr id="7" name="文本框 6"/>
          <p:cNvSpPr txBox="1"/>
          <p:nvPr/>
        </p:nvSpPr>
        <p:spPr>
          <a:xfrm>
            <a:off x="1012190" y="3086735"/>
            <a:ext cx="8946515" cy="1319530"/>
          </a:xfrm>
          <a:prstGeom prst="rect">
            <a:avLst/>
          </a:prstGeom>
          <a:noFill/>
        </p:spPr>
        <p:txBody>
          <a:bodyPr wrap="square" rtlCol="0">
            <a:noAutofit/>
          </a:bodyPr>
          <a:lstStyle/>
          <a:p>
            <a:pPr indent="0" fontAlgn="auto">
              <a:lnSpc>
                <a:spcPct val="150000"/>
              </a:lnSpc>
            </a:pPr>
            <a:r>
              <a:rPr lang="zh-CN" altLang="en-US" sz="2400">
                <a:solidFill>
                  <a:srgbClr val="FF0000"/>
                </a:solidFill>
              </a:rPr>
              <a:t>由多个小心形组成大心形,戴着外形像船头的口罩,用“万众一心”“同舟共济”点明主题。简洁凝练,号召有力。</a:t>
            </a:r>
          </a:p>
        </p:txBody>
      </p:sp>
      <p:sp>
        <p:nvSpPr>
          <p:cNvPr id="11" name="文本框 10"/>
          <p:cNvSpPr txBox="1"/>
          <p:nvPr/>
        </p:nvSpPr>
        <p:spPr>
          <a:xfrm>
            <a:off x="1012190" y="4318000"/>
            <a:ext cx="8709025" cy="1198880"/>
          </a:xfrm>
          <a:prstGeom prst="rect">
            <a:avLst/>
          </a:prstGeom>
          <a:noFill/>
        </p:spPr>
        <p:txBody>
          <a:bodyPr wrap="square" rtlCol="0">
            <a:spAutoFit/>
          </a:bodyPr>
          <a:lstStyle/>
          <a:p>
            <a:pPr indent="0" fontAlgn="auto">
              <a:lnSpc>
                <a:spcPct val="150000"/>
              </a:lnSpc>
            </a:pPr>
            <a:r>
              <a:rPr lang="zh-CN" altLang="en-US" sz="2400">
                <a:solidFill>
                  <a:srgbClr val="FF0000"/>
                </a:solidFill>
              </a:rPr>
              <a:t>借用传统民俗的门神年画,名字替换为“霍去病”“辛弃疾”,表达人们去病、弃疾的愿望。翻新传统,巧妙贴切。</a:t>
            </a:r>
          </a:p>
        </p:txBody>
      </p:sp>
      <p:cxnSp>
        <p:nvCxnSpPr>
          <p:cNvPr id="10" name="直接连接符 9"/>
          <p:cNvCxnSpPr/>
          <p:nvPr/>
        </p:nvCxnSpPr>
        <p:spPr>
          <a:xfrm>
            <a:off x="1130935" y="3726815"/>
            <a:ext cx="8827770" cy="39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30935" y="4231640"/>
            <a:ext cx="8827770" cy="39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12190" y="4897755"/>
            <a:ext cx="8827770" cy="39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012190" y="5563870"/>
            <a:ext cx="8827770" cy="39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38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7" grpId="0"/>
      <p:bldP spid="7" grpId="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431165" y="882015"/>
            <a:ext cx="11376660" cy="5452745"/>
          </a:xfrm>
          <a:prstGeom prst="rect">
            <a:avLst/>
          </a:prstGeom>
          <a:noFill/>
        </p:spPr>
        <p:txBody>
          <a:bodyPr wrap="square" lIns="0" tIns="0" rIns="0" bIns="0" rtlCol="0" anchor="t"/>
          <a:lstStyle/>
          <a:p>
            <a:pPr marL="12700" indent="307340" algn="l" eaLnBrk="0">
              <a:lnSpc>
                <a:spcPct val="154000"/>
              </a:lnSpc>
              <a:spcBef>
                <a:spcPts val="615"/>
              </a:spcBef>
              <a:buClrTx/>
              <a:buSzTx/>
              <a:buFontTx/>
            </a:pP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续表</a:t>
            </a:r>
            <a:r>
              <a:rPr 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p>
        </p:txBody>
      </p:sp>
      <p:graphicFrame>
        <p:nvGraphicFramePr>
          <p:cNvPr id="3" name="表格 2"/>
          <p:cNvGraphicFramePr/>
          <p:nvPr>
            <p:custDataLst>
              <p:tags r:id="rId1"/>
            </p:custDataLst>
          </p:nvPr>
        </p:nvGraphicFramePr>
        <p:xfrm>
          <a:off x="598805" y="1800225"/>
          <a:ext cx="10817860" cy="5397500"/>
        </p:xfrm>
        <a:graphic>
          <a:graphicData uri="http://schemas.openxmlformats.org/drawingml/2006/table">
            <a:tbl>
              <a:tblPr/>
              <a:tblGrid>
                <a:gridCol w="1426845">
                  <a:extLst>
                    <a:ext uri="{9D8B030D-6E8A-4147-A177-3AD203B41FA5}">
                      <a16:colId xmlns:a16="http://schemas.microsoft.com/office/drawing/2014/main" val="20000"/>
                    </a:ext>
                  </a:extLst>
                </a:gridCol>
                <a:gridCol w="9391015">
                  <a:extLst>
                    <a:ext uri="{9D8B030D-6E8A-4147-A177-3AD203B41FA5}">
                      <a16:colId xmlns:a16="http://schemas.microsoft.com/office/drawing/2014/main" val="20001"/>
                    </a:ext>
                  </a:extLst>
                </a:gridCol>
              </a:tblGrid>
              <a:tr h="365760">
                <a:tc>
                  <a:txBody>
                    <a:bodyPr/>
                    <a:lstStyle/>
                    <a:p>
                      <a:pPr indent="0" algn="ctr">
                        <a:buNone/>
                      </a:pPr>
                      <a:r>
                        <a:rPr lang="en-US" sz="2400" b="1">
                          <a:solidFill>
                            <a:srgbClr val="000000"/>
                          </a:solidFill>
                          <a:latin typeface="+mn-ea"/>
                          <a:cs typeface="NEU-BZ-S92" charset="0"/>
                        </a:rPr>
                        <a:t>步骤</a:t>
                      </a:r>
                      <a:endParaRPr lang="en-US" altLang="en-US" sz="2400" b="1">
                        <a:solidFill>
                          <a:srgbClr val="000000"/>
                        </a:solidFill>
                        <a:latin typeface="+mn-ea"/>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mn-ea"/>
                          <a:cs typeface="NEU-BZ-S92" charset="0"/>
                        </a:rPr>
                        <a:t>说明</a:t>
                      </a:r>
                      <a:endParaRPr lang="en-US" altLang="en-US" sz="2400" b="1">
                        <a:solidFill>
                          <a:srgbClr val="000000"/>
                        </a:solidFill>
                        <a:latin typeface="+mn-ea"/>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8800">
                <a:tc>
                  <a:txBody>
                    <a:bodyPr/>
                    <a:lstStyle/>
                    <a:p>
                      <a:pPr indent="0">
                        <a:buNone/>
                      </a:pPr>
                      <a:r>
                        <a:rPr lang="en-US" sz="2400" b="0">
                          <a:solidFill>
                            <a:srgbClr val="000000"/>
                          </a:solidFill>
                          <a:latin typeface="+mn-ea"/>
                          <a:cs typeface="+mn-ea"/>
                        </a:rPr>
                        <a:t>第二步,由此及彼联想</a:t>
                      </a:r>
                      <a:endParaRPr lang="en-US" altLang="en-US" sz="2400" b="0">
                        <a:solidFill>
                          <a:srgbClr val="000000"/>
                        </a:solidFill>
                        <a:latin typeface="+mn-ea"/>
                        <a:cs typeface="+mn-ea"/>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mn-ea"/>
                          <a:cs typeface="+mn-ea"/>
                        </a:rPr>
                        <a:t>　　徽标往往是根据所要表现的对象的性质特点,用简洁、明快、通俗易懂的图形来表达创作者的愿望。因此,考生要注意根据提示和注解进行类比联想,将画面信息跟现实生活联系起来,注意由表及里,仔细揣摩创作者的创作意图,联想徽标与活动、会议等的关系,从而对徽标的寓意做出准确的说明。</a:t>
                      </a:r>
                      <a:endParaRPr lang="en-US" altLang="en-US" sz="2400" b="0">
                        <a:solidFill>
                          <a:srgbClr val="000000"/>
                        </a:solidFill>
                        <a:latin typeface="+mn-ea"/>
                        <a:cs typeface="+mn-ea"/>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39900">
                <a:tc>
                  <a:txBody>
                    <a:bodyPr/>
                    <a:lstStyle/>
                    <a:p>
                      <a:pPr indent="0">
                        <a:buNone/>
                      </a:pPr>
                      <a:r>
                        <a:rPr lang="en-US" sz="2400" b="0">
                          <a:solidFill>
                            <a:srgbClr val="000000"/>
                          </a:solidFill>
                          <a:latin typeface="+mn-ea"/>
                          <a:cs typeface="+mn-ea"/>
                        </a:rPr>
                        <a:t>第三步,准确有序转换</a:t>
                      </a:r>
                      <a:endParaRPr lang="en-US" altLang="en-US" sz="2400" b="0">
                        <a:solidFill>
                          <a:srgbClr val="000000"/>
                        </a:solidFill>
                        <a:latin typeface="+mn-ea"/>
                        <a:cs typeface="+mn-ea"/>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mn-ea"/>
                          <a:cs typeface="+mn-ea"/>
                        </a:rPr>
                        <a:t>　　根据题干,考生在组织答案时要满足其在内容、修辞、句式、字数等方面的要求,忌答非所问、生拉硬拽。另外,考生在说明徽标要素时要有整体意识,留意方位,按照顺序,先总后分,先主后次;在揭示寓意时要由表及里,在不超过字数要求的前提下,力求全面。</a:t>
                      </a:r>
                      <a:endParaRPr lang="en-US" altLang="en-US" sz="2400" b="0">
                        <a:solidFill>
                          <a:srgbClr val="000000"/>
                        </a:solidFill>
                        <a:latin typeface="+mn-ea"/>
                        <a:cs typeface="+mn-ea"/>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plit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865" y="1238250"/>
            <a:ext cx="11986895" cy="3773805"/>
          </a:xfrm>
          <a:prstGeom prst="rect">
            <a:avLst/>
          </a:prstGeom>
          <a:noFill/>
        </p:spPr>
        <p:txBody>
          <a:bodyPr wrap="square" rtlCol="0" anchor="t">
            <a:noAutofit/>
          </a:bodyPr>
          <a:lstStyle/>
          <a:p>
            <a:pPr indent="0" algn="l"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l" fontAlgn="auto" latinLnBrk="1">
              <a:lnSpc>
                <a:spcPct val="150000"/>
              </a:lnSpc>
            </a:pPr>
            <a:r>
              <a:rPr lang="zh-CN" altLang="en-US" sz="2400">
                <a:solidFill>
                  <a:srgbClr val="FF0000"/>
                </a:solidFill>
                <a:sym typeface="+mn-ea"/>
              </a:rPr>
              <a:t>【解析】本题要求为图片拟标题,作答时不仅需要联系题干提供的主题“宣传抗疫防疫”,还需要联系图片的具体内容,从中发掘出主要信息。图1的构图要素为由多个小心形组成的大心形、船头外形的口罩和“万众一心”“同舟共济”的文字,据此标题可拟为“凝聚力量,抗击疫情”等;图2为两幅传统门神年画,但是画面中人物的名字换成了“霍去病”“辛弃疾”,这体现了抗击疫情的新含义,据此标题可拟为“新门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725295"/>
            <a:ext cx="11886565" cy="4235450"/>
          </a:xfrm>
          <a:prstGeom prst="rect">
            <a:avLst/>
          </a:prstGeom>
          <a:noFill/>
        </p:spPr>
        <p:txBody>
          <a:bodyPr wrap="square" rtlCol="0" anchor="t">
            <a:noAutofit/>
          </a:bodyPr>
          <a:lstStyle/>
          <a:p>
            <a:pPr indent="0" fontAlgn="auto">
              <a:lnSpc>
                <a:spcPct val="150000"/>
              </a:lnSpc>
              <a:buClrTx/>
              <a:buSzTx/>
              <a:buFontTx/>
            </a:pPr>
            <a:r>
              <a:rPr lang="en-US" sz="2400" spc="9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3</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.(2019年江苏卷)阅读下图,对VR(即“虚拟现实”)技术的解说不正确的一项是(　　)。</a:t>
            </a: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r"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p:txBody>
      </p:sp>
      <p:pic>
        <p:nvPicPr>
          <p:cNvPr id="641" name="真题演示.eps" descr="id:2147514712;FounderCES"/>
          <p:cNvPicPr>
            <a:picLocks noChangeAspect="1"/>
          </p:cNvPicPr>
          <p:nvPr>
            <p:custDataLst>
              <p:tags r:id="rId1"/>
            </p:custDataLst>
          </p:nvPr>
        </p:nvPicPr>
        <p:blipFill>
          <a:blip r:embed="rId3"/>
          <a:stretch>
            <a:fillRect/>
          </a:stretch>
        </p:blipFill>
        <p:spPr>
          <a:xfrm>
            <a:off x="4643755" y="1081405"/>
            <a:ext cx="2202180" cy="560070"/>
          </a:xfrm>
          <a:prstGeom prst="rect">
            <a:avLst/>
          </a:prstGeom>
        </p:spPr>
      </p:pic>
      <p:pic>
        <p:nvPicPr>
          <p:cNvPr id="681" name="20JYWGKTXFLTPZT1-3T1.EPS" descr="id:2147515200;FounderCES"/>
          <p:cNvPicPr>
            <a:picLocks noChangeAspect="1"/>
          </p:cNvPicPr>
          <p:nvPr/>
        </p:nvPicPr>
        <p:blipFill>
          <a:blip r:embed="rId4"/>
          <a:stretch>
            <a:fillRect/>
          </a:stretch>
        </p:blipFill>
        <p:spPr>
          <a:xfrm>
            <a:off x="3028950" y="2678430"/>
            <a:ext cx="4652645" cy="3215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1"/>
                                        </p:tgtEl>
                                        <p:attrNameLst>
                                          <p:attrName>style.visibility</p:attrName>
                                        </p:attrNameLst>
                                      </p:cBhvr>
                                      <p:to>
                                        <p:strVal val="visible"/>
                                      </p:to>
                                    </p:set>
                                    <p:anim calcmode="lin" valueType="num">
                                      <p:cBhvr additive="base">
                                        <p:cTn id="11" dur="500" fill="hold"/>
                                        <p:tgtEl>
                                          <p:spTgt spid="681"/>
                                        </p:tgtEl>
                                        <p:attrNameLst>
                                          <p:attrName>ppt_x</p:attrName>
                                        </p:attrNameLst>
                                      </p:cBhvr>
                                      <p:tavLst>
                                        <p:tav tm="0">
                                          <p:val>
                                            <p:strVal val="#ppt_x"/>
                                          </p:val>
                                        </p:tav>
                                        <p:tav tm="100000">
                                          <p:val>
                                            <p:strVal val="#ppt_x"/>
                                          </p:val>
                                        </p:tav>
                                      </p:tavLst>
                                    </p:anim>
                                    <p:anim calcmode="lin" valueType="num">
                                      <p:cBhvr additive="base">
                                        <p:cTn id="12" dur="500" fill="hold"/>
                                        <p:tgtEl>
                                          <p:spTgt spid="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725295"/>
            <a:ext cx="11886565" cy="4235450"/>
          </a:xfrm>
          <a:prstGeom prst="rect">
            <a:avLst/>
          </a:prstGeom>
          <a:noFill/>
        </p:spPr>
        <p:txBody>
          <a:bodyPr wrap="square" rtlCol="0" anchor="t">
            <a:noAutofit/>
          </a:bodyPr>
          <a:lstStyle/>
          <a:p>
            <a:pPr indent="0" fontAlgn="auto">
              <a:lnSpc>
                <a:spcPct val="150000"/>
              </a:lnSpc>
              <a:buClrTx/>
              <a:buSzTx/>
              <a:buFontTx/>
            </a:pPr>
            <a:r>
              <a:rPr lang="en-US" sz="2400" spc="9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3</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.(2019年江苏卷)阅读下图,对VR(即“虚拟现实”)技术的解说不正确的一项是(　　)。</a:t>
            </a: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r"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p:txBody>
      </p:sp>
      <p:pic>
        <p:nvPicPr>
          <p:cNvPr id="641" name="真题演示.eps" descr="id:2147514712;FounderCES"/>
          <p:cNvPicPr>
            <a:picLocks noChangeAspect="1"/>
          </p:cNvPicPr>
          <p:nvPr>
            <p:custDataLst>
              <p:tags r:id="rId1"/>
            </p:custDataLst>
          </p:nvPr>
        </p:nvPicPr>
        <p:blipFill>
          <a:blip r:embed="rId3"/>
          <a:stretch>
            <a:fillRect/>
          </a:stretch>
        </p:blipFill>
        <p:spPr>
          <a:xfrm>
            <a:off x="4643755" y="1081405"/>
            <a:ext cx="2202180" cy="560070"/>
          </a:xfrm>
          <a:prstGeom prst="rect">
            <a:avLst/>
          </a:prstGeom>
        </p:spPr>
      </p:pic>
      <p:pic>
        <p:nvPicPr>
          <p:cNvPr id="681" name="20JYWGKTXFLTPZT1-3T1.EPS" descr="id:2147515200;FounderCES"/>
          <p:cNvPicPr>
            <a:picLocks noChangeAspect="1"/>
          </p:cNvPicPr>
          <p:nvPr/>
        </p:nvPicPr>
        <p:blipFill>
          <a:blip r:embed="rId4"/>
          <a:stretch>
            <a:fillRect/>
          </a:stretch>
        </p:blipFill>
        <p:spPr>
          <a:xfrm>
            <a:off x="3028950" y="2678430"/>
            <a:ext cx="4652645" cy="3215005"/>
          </a:xfrm>
          <a:prstGeom prst="rect">
            <a:avLst/>
          </a:prstGeom>
        </p:spPr>
      </p:pic>
      <p:sp>
        <p:nvSpPr>
          <p:cNvPr id="2" name="文本框 1"/>
          <p:cNvSpPr txBox="1"/>
          <p:nvPr/>
        </p:nvSpPr>
        <p:spPr>
          <a:xfrm>
            <a:off x="10720070" y="1878965"/>
            <a:ext cx="304165" cy="521970"/>
          </a:xfrm>
          <a:prstGeom prst="rect">
            <a:avLst/>
          </a:prstGeom>
          <a:noFill/>
        </p:spPr>
        <p:txBody>
          <a:bodyPr wrap="square" rtlCol="0">
            <a:spAutoFit/>
          </a:bodyPr>
          <a:lstStyle/>
          <a:p>
            <a:r>
              <a:rPr lang="en-US" altLang="zh-CN" sz="2800">
                <a:solidFill>
                  <a:srgbClr val="FF0000"/>
                </a:solidFill>
              </a:rPr>
              <a:t>B</a:t>
            </a:r>
          </a:p>
        </p:txBody>
      </p:sp>
    </p:spTree>
    <p:extLst>
      <p:ext uri="{BB962C8B-B14F-4D97-AF65-F5344CB8AC3E}">
        <p14:creationId xmlns:p14="http://schemas.microsoft.com/office/powerpoint/2010/main" val="2205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1"/>
                                        </p:tgtEl>
                                        <p:attrNameLst>
                                          <p:attrName>style.visibility</p:attrName>
                                        </p:attrNameLst>
                                      </p:cBhvr>
                                      <p:to>
                                        <p:strVal val="visible"/>
                                      </p:to>
                                    </p:set>
                                    <p:anim calcmode="lin" valueType="num">
                                      <p:cBhvr additive="base">
                                        <p:cTn id="11" dur="500" fill="hold"/>
                                        <p:tgtEl>
                                          <p:spTgt spid="681"/>
                                        </p:tgtEl>
                                        <p:attrNameLst>
                                          <p:attrName>ppt_x</p:attrName>
                                        </p:attrNameLst>
                                      </p:cBhvr>
                                      <p:tavLst>
                                        <p:tav tm="0">
                                          <p:val>
                                            <p:strVal val="#ppt_x"/>
                                          </p:val>
                                        </p:tav>
                                        <p:tav tm="100000">
                                          <p:val>
                                            <p:strVal val="#ppt_x"/>
                                          </p:val>
                                        </p:tav>
                                      </p:tavLst>
                                    </p:anim>
                                    <p:anim calcmode="lin" valueType="num">
                                      <p:cBhvr additive="base">
                                        <p:cTn id="12" dur="500" fill="hold"/>
                                        <p:tgtEl>
                                          <p:spTgt spid="6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5435" y="1311275"/>
            <a:ext cx="11130915" cy="4244975"/>
          </a:xfrm>
          <a:prstGeom prst="rect">
            <a:avLst/>
          </a:prstGeom>
          <a:noFill/>
        </p:spPr>
        <p:txBody>
          <a:bodyPr wrap="square" rtlCol="0" anchor="t">
            <a:noAutofit/>
          </a:bodyPr>
          <a:lstStyle/>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(2019年江苏卷)阅读下图,对VR(即“虚拟现实”)技术的解说不正确的一项是(　　)</a:t>
            </a:r>
          </a:p>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A.VR技术能提供三个维度的体验:知觉体验、行为体验和精神体验。</a:t>
            </a:r>
          </a:p>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B.现有的VR技术在精神体验上发展较快,而在知觉体验上发展较慢。</a:t>
            </a:r>
          </a:p>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C.VR技术的未来方向是知觉体验、行为体验和精神体验的均衡发展。</a:t>
            </a:r>
          </a:p>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D.期许的VR体验将极大提高行为体验的自由度和精神体验的满意度</a:t>
            </a: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r"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p:txBody>
      </p:sp>
      <p:pic>
        <p:nvPicPr>
          <p:cNvPr id="641" name="真题演示.eps" descr="id:2147514712;FounderCES"/>
          <p:cNvPicPr>
            <a:picLocks noChangeAspect="1"/>
          </p:cNvPicPr>
          <p:nvPr>
            <p:custDataLst>
              <p:tags r:id="rId1"/>
            </p:custDataLst>
          </p:nvPr>
        </p:nvPicPr>
        <p:blipFill>
          <a:blip r:embed="rId3"/>
          <a:stretch>
            <a:fillRect/>
          </a:stretch>
        </p:blipFill>
        <p:spPr>
          <a:xfrm>
            <a:off x="4751705" y="865505"/>
            <a:ext cx="2202180" cy="5600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5435" y="1311275"/>
            <a:ext cx="11130915" cy="4244975"/>
          </a:xfrm>
          <a:prstGeom prst="rect">
            <a:avLst/>
          </a:prstGeom>
          <a:noFill/>
        </p:spPr>
        <p:txBody>
          <a:bodyPr wrap="square" rtlCol="0" anchor="t">
            <a:noAutofit/>
          </a:bodyPr>
          <a:lstStyle/>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(2019年江苏卷)阅读下图,对VR(即“虚拟现实”)技术的解说不正确的一项是(　　)</a:t>
            </a:r>
          </a:p>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A.VR技术能提供三个维度的体验:知觉体验、行为体验和精神体验。</a:t>
            </a:r>
          </a:p>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B.现有的VR技术在精神体验上发展较快,而在知觉体验上发展较慢。</a:t>
            </a:r>
          </a:p>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C.VR技术的未来方向是知觉体验、行为体验和精神体验的均衡发展。</a:t>
            </a:r>
          </a:p>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D.期许的VR体验将极大提高行为体验的自由度和精神体验的满意度</a:t>
            </a: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algn="r"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p:txBody>
      </p:sp>
      <p:pic>
        <p:nvPicPr>
          <p:cNvPr id="641" name="真题演示.eps" descr="id:2147514712;FounderCES"/>
          <p:cNvPicPr>
            <a:picLocks noChangeAspect="1"/>
          </p:cNvPicPr>
          <p:nvPr>
            <p:custDataLst>
              <p:tags r:id="rId1"/>
            </p:custDataLst>
          </p:nvPr>
        </p:nvPicPr>
        <p:blipFill>
          <a:blip r:embed="rId3"/>
          <a:stretch>
            <a:fillRect/>
          </a:stretch>
        </p:blipFill>
        <p:spPr>
          <a:xfrm>
            <a:off x="4751705" y="865505"/>
            <a:ext cx="2202180" cy="560070"/>
          </a:xfrm>
          <a:prstGeom prst="rect">
            <a:avLst/>
          </a:prstGeom>
        </p:spPr>
      </p:pic>
      <p:sp>
        <p:nvSpPr>
          <p:cNvPr id="2" name="文本框 1"/>
          <p:cNvSpPr txBox="1"/>
          <p:nvPr/>
        </p:nvSpPr>
        <p:spPr>
          <a:xfrm>
            <a:off x="10330815" y="1425575"/>
            <a:ext cx="304165" cy="521970"/>
          </a:xfrm>
          <a:prstGeom prst="rect">
            <a:avLst/>
          </a:prstGeom>
          <a:noFill/>
        </p:spPr>
        <p:txBody>
          <a:bodyPr wrap="square" rtlCol="0">
            <a:spAutoFit/>
          </a:bodyPr>
          <a:lstStyle/>
          <a:p>
            <a:r>
              <a:rPr lang="en-US" altLang="zh-CN" sz="2800">
                <a:solidFill>
                  <a:srgbClr val="FF0000"/>
                </a:solidFill>
              </a:rPr>
              <a:t>B</a:t>
            </a:r>
          </a:p>
        </p:txBody>
      </p:sp>
    </p:spTree>
    <p:extLst>
      <p:ext uri="{BB962C8B-B14F-4D97-AF65-F5344CB8AC3E}">
        <p14:creationId xmlns:p14="http://schemas.microsoft.com/office/powerpoint/2010/main" val="15283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2"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6865" y="1238250"/>
            <a:ext cx="10984230" cy="3882390"/>
          </a:xfrm>
          <a:prstGeom prst="rect">
            <a:avLst/>
          </a:prstGeom>
          <a:noFill/>
        </p:spPr>
        <p:txBody>
          <a:bodyPr wrap="square" rtlCol="0" anchor="t">
            <a:noAutofit/>
          </a:bodyPr>
          <a:lstStyle/>
          <a:p>
            <a:pPr indent="0" algn="l"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r>
              <a:rPr lang="zh-CN" altLang="en-US" sz="2400">
                <a:solidFill>
                  <a:srgbClr val="FF0000"/>
                </a:solidFill>
                <a:sym typeface="+mn-ea"/>
              </a:rPr>
              <a:t>【解析】整个图分为两部分,内部实线勾画的不规则三角形代表“现有的VR体验”,外部虚线勾勒的三角形代表“期许的VR体验”,由此可知C、D正确。内部实线勾画的不规则三角形又分为三部分,分别代表“沉浸的知觉体验”“自如的行为体验”“梦幻般的精神体验”,由此可知A正确。由图可知,现有的三种体验发展并不均衡,其中知觉体验发展最快,行为体验次之,精神体验最慢,B说法有误。</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9415" y="1656715"/>
            <a:ext cx="11436985" cy="4134485"/>
          </a:xfrm>
          <a:prstGeom prst="rect">
            <a:avLst/>
          </a:prstGeom>
          <a:noFill/>
        </p:spPr>
        <p:txBody>
          <a:bodyPr wrap="square" rtlCol="0" anchor="t">
            <a:noAutofit/>
          </a:bodyPr>
          <a:lstStyle/>
          <a:p>
            <a:pPr indent="0" fontAlgn="auto">
              <a:lnSpc>
                <a:spcPct val="150000"/>
              </a:lnSpc>
              <a:buClrTx/>
              <a:buSzTx/>
              <a:buFontTx/>
            </a:pPr>
            <a:r>
              <a:rPr lang="en-US" sz="2400" spc="9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4</a:t>
            </a: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.(2019年浙江卷)阅读下面某社区“红色议事厅”工作流程图,根据要求完成题目。　</a:t>
            </a: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a:lnSpc>
                <a:spcPct val="150000"/>
              </a:lnSpc>
              <a:buClrTx/>
              <a:buSzTx/>
              <a:buFontTx/>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       【注】两代表一委员:党代表、人大代表和政协委员。</a:t>
            </a:r>
          </a:p>
        </p:txBody>
      </p:sp>
      <p:pic>
        <p:nvPicPr>
          <p:cNvPr id="641" name="真题演示.eps" descr="id:2147514712;FounderCES"/>
          <p:cNvPicPr>
            <a:picLocks noChangeAspect="1"/>
          </p:cNvPicPr>
          <p:nvPr>
            <p:custDataLst>
              <p:tags r:id="rId1"/>
            </p:custDataLst>
          </p:nvPr>
        </p:nvPicPr>
        <p:blipFill>
          <a:blip r:embed="rId3"/>
          <a:stretch>
            <a:fillRect/>
          </a:stretch>
        </p:blipFill>
        <p:spPr>
          <a:xfrm>
            <a:off x="4643755" y="1081405"/>
            <a:ext cx="2202180" cy="560070"/>
          </a:xfrm>
          <a:prstGeom prst="rect">
            <a:avLst/>
          </a:prstGeom>
        </p:spPr>
      </p:pic>
      <p:pic>
        <p:nvPicPr>
          <p:cNvPr id="682" name="20YWFLTPQG6T5.eps" descr="id:2147515207;FounderCES"/>
          <p:cNvPicPr>
            <a:picLocks noChangeAspect="1"/>
          </p:cNvPicPr>
          <p:nvPr/>
        </p:nvPicPr>
        <p:blipFill>
          <a:blip r:embed="rId4"/>
          <a:stretch>
            <a:fillRect/>
          </a:stretch>
        </p:blipFill>
        <p:spPr>
          <a:xfrm>
            <a:off x="3423920" y="2545715"/>
            <a:ext cx="4139565" cy="2595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2"/>
                                        </p:tgtEl>
                                        <p:attrNameLst>
                                          <p:attrName>style.visibility</p:attrName>
                                        </p:attrNameLst>
                                      </p:cBhvr>
                                      <p:to>
                                        <p:strVal val="visible"/>
                                      </p:to>
                                    </p:set>
                                    <p:anim calcmode="lin" valueType="num">
                                      <p:cBhvr additive="base">
                                        <p:cTn id="11" dur="500" fill="hold"/>
                                        <p:tgtEl>
                                          <p:spTgt spid="682"/>
                                        </p:tgtEl>
                                        <p:attrNameLst>
                                          <p:attrName>ppt_x</p:attrName>
                                        </p:attrNameLst>
                                      </p:cBhvr>
                                      <p:tavLst>
                                        <p:tav tm="0">
                                          <p:val>
                                            <p:strVal val="#ppt_x"/>
                                          </p:val>
                                        </p:tav>
                                        <p:tav tm="100000">
                                          <p:val>
                                            <p:strVal val="#ppt_x"/>
                                          </p:val>
                                        </p:tav>
                                      </p:tavLst>
                                    </p:anim>
                                    <p:anim calcmode="lin" valueType="num">
                                      <p:cBhvr additive="base">
                                        <p:cTn id="12" dur="500" fill="hold"/>
                                        <p:tgtEl>
                                          <p:spTgt spid="68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4630" y="1238250"/>
            <a:ext cx="11977370" cy="1895475"/>
          </a:xfrm>
          <a:prstGeom prst="rect">
            <a:avLst/>
          </a:prstGeom>
          <a:noFill/>
        </p:spPr>
        <p:txBody>
          <a:bodyPr wrap="square" rtlCol="0" anchor="t">
            <a:noAutofit/>
          </a:bodyPr>
          <a:lstStyle/>
          <a:p>
            <a:pPr indent="0"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(1)用一句话概括“红色议事厅”工作职能,不超过15个字。</a:t>
            </a:r>
            <a:endParaRPr lang="en-US" sz="2400">
              <a:solidFill>
                <a:srgbClr val="FF0000"/>
              </a:solidFill>
              <a:sym typeface="+mn-ea"/>
            </a:endParaRPr>
          </a:p>
          <a:p>
            <a:pPr indent="0"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p:txBody>
      </p:sp>
      <p:cxnSp>
        <p:nvCxnSpPr>
          <p:cNvPr id="5" name="直接连接符 4"/>
          <p:cNvCxnSpPr/>
          <p:nvPr/>
        </p:nvCxnSpPr>
        <p:spPr>
          <a:xfrm flipV="1">
            <a:off x="637540" y="2539365"/>
            <a:ext cx="8945245" cy="1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4630" y="1238250"/>
            <a:ext cx="11977370" cy="1895475"/>
          </a:xfrm>
          <a:prstGeom prst="rect">
            <a:avLst/>
          </a:prstGeom>
          <a:noFill/>
        </p:spPr>
        <p:txBody>
          <a:bodyPr wrap="square" rtlCol="0" anchor="t">
            <a:noAutofit/>
          </a:bodyPr>
          <a:lstStyle/>
          <a:p>
            <a:pPr indent="0"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(1)用一句话概括“红色议事厅”工作职能,不超过15个字。</a:t>
            </a:r>
            <a:endParaRPr lang="en-US" sz="2400">
              <a:solidFill>
                <a:srgbClr val="FF0000"/>
              </a:solidFill>
              <a:sym typeface="+mn-ea"/>
            </a:endParaRPr>
          </a:p>
          <a:p>
            <a:pPr indent="0"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p:txBody>
      </p:sp>
      <p:cxnSp>
        <p:nvCxnSpPr>
          <p:cNvPr id="5" name="直接连接符 4"/>
          <p:cNvCxnSpPr/>
          <p:nvPr/>
        </p:nvCxnSpPr>
        <p:spPr>
          <a:xfrm flipV="1">
            <a:off x="637540" y="2539365"/>
            <a:ext cx="8945245" cy="19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65175" y="1814830"/>
            <a:ext cx="8946515" cy="1319530"/>
          </a:xfrm>
          <a:prstGeom prst="rect">
            <a:avLst/>
          </a:prstGeom>
          <a:noFill/>
        </p:spPr>
        <p:txBody>
          <a:bodyPr wrap="square" rtlCol="0">
            <a:noAutofit/>
          </a:bodyPr>
          <a:lstStyle/>
          <a:p>
            <a:pPr indent="0" fontAlgn="auto">
              <a:lnSpc>
                <a:spcPct val="150000"/>
              </a:lnSpc>
            </a:pPr>
            <a:r>
              <a:rPr lang="zh-CN" altLang="en-US" sz="2400">
                <a:solidFill>
                  <a:srgbClr val="FF0000"/>
                </a:solidFill>
              </a:rPr>
              <a:t>示例:联系相关各方,协商解决难事。</a:t>
            </a:r>
          </a:p>
        </p:txBody>
      </p:sp>
      <p:sp>
        <p:nvSpPr>
          <p:cNvPr id="100" name="文本框 99"/>
          <p:cNvSpPr txBox="1"/>
          <p:nvPr/>
        </p:nvSpPr>
        <p:spPr>
          <a:xfrm>
            <a:off x="510540" y="3501390"/>
            <a:ext cx="11376025" cy="1568450"/>
          </a:xfrm>
          <a:prstGeom prst="rect">
            <a:avLst/>
          </a:prstGeom>
          <a:noFill/>
          <a:ln w="9525">
            <a:noFill/>
          </a:ln>
        </p:spPr>
        <p:txBody>
          <a:bodyPr wrap="square">
            <a:spAutoFit/>
          </a:bodyPr>
          <a:lstStyle/>
          <a:p>
            <a:pPr indent="0"/>
            <a:r>
              <a:rPr lang="zh-CN" altLang="en-US" sz="2400" b="0">
                <a:solidFill>
                  <a:srgbClr val="FF0000"/>
                </a:solidFill>
              </a:rPr>
              <a:t>【解析】通览流程图可知:社区工作室负责民意收集,容易的事情尽快办理,难事交给红色议事厅。红色议事厅协调相关部门合力落实。落实之后要进行反馈及满意度回访。党代表、人大代表和政协委员按区域指定一位监督人对红色议事厅进行监督。由以上分析可知,红色议事厅的主要职责是联系相关各方,协商解决难事。</a:t>
            </a:r>
          </a:p>
        </p:txBody>
      </p:sp>
    </p:spTree>
    <p:extLst>
      <p:ext uri="{BB962C8B-B14F-4D97-AF65-F5344CB8AC3E}">
        <p14:creationId xmlns:p14="http://schemas.microsoft.com/office/powerpoint/2010/main" val="407980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100" grpId="0"/>
      <p:bldP spid="100"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3210" y="796925"/>
            <a:ext cx="11986895" cy="2263140"/>
          </a:xfrm>
          <a:prstGeom prst="rect">
            <a:avLst/>
          </a:prstGeom>
          <a:noFill/>
        </p:spPr>
        <p:txBody>
          <a:bodyPr wrap="square" rtlCol="0" anchor="t">
            <a:noAutofit/>
          </a:bodyPr>
          <a:lstStyle/>
          <a:p>
            <a:pPr indent="0"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(2)从“为老百姓办实事”角度评价“红色议事厅”工作机制。要求:体现流程图主要内容,语言简明、准确,不超过80个字。</a:t>
            </a:r>
          </a:p>
          <a:p>
            <a:pPr indent="0"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1320" y="1122680"/>
            <a:ext cx="7982585" cy="1974215"/>
          </a:xfrm>
          <a:prstGeom prst="rect">
            <a:avLst/>
          </a:prstGeom>
          <a:noFill/>
        </p:spPr>
        <p:txBody>
          <a:bodyPr wrap="square" rtlCol="0" anchor="t">
            <a:noAutofit/>
          </a:bodyPr>
          <a:lstStyle/>
          <a:p>
            <a:pPr marL="13335" indent="9525" eaLnBrk="0">
              <a:lnSpc>
                <a:spcPct val="153000"/>
              </a:lnSpc>
              <a:spcBef>
                <a:spcPts val="20"/>
              </a:spcBef>
            </a:pPr>
            <a:r>
              <a:rPr lang="en-US" sz="2400" spc="13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sz="2400" dirty="0">
                <a:solidFill>
                  <a:srgbClr val="000000">
                    <a:alpha val="100000"/>
                  </a:srgbClr>
                </a:solidFill>
                <a:ea typeface="微软雅黑" panose="020B0503020204020204" pitchFamily="34" charset="-122"/>
                <a:sym typeface="+mn-ea"/>
              </a:rPr>
              <a:t>右图是我国颁布的“中国环境标志”,请写出该标志中除文字以外的构图要素及其寓意。要求语意简明,句子通顺,不超过70个字。</a:t>
            </a:r>
            <a:r>
              <a:rPr lang="en-US" sz="240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p>
          <a:p>
            <a:pPr marL="13335" indent="9525" eaLnBrk="0">
              <a:lnSpc>
                <a:spcPct val="153000"/>
              </a:lnSpc>
              <a:spcBef>
                <a:spcPts val="20"/>
              </a:spcBef>
            </a:pPr>
            <a:r>
              <a:rPr lang="en-US" sz="240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2400" u="sng" dirty="0">
              <a:solidFill>
                <a:srgbClr val="000000">
                  <a:alpha val="100000"/>
                </a:srgbClr>
              </a:solidFill>
              <a:latin typeface="楷体" panose="02010609060101010101" pitchFamily="34" charset="-122"/>
              <a:ea typeface="楷体" panose="02010609060101010101" pitchFamily="34" charset="-122"/>
              <a:cs typeface="楷体" panose="02010609060101010101" pitchFamily="34" charset="-122"/>
              <a:sym typeface="+mn-ea"/>
            </a:endParaRPr>
          </a:p>
        </p:txBody>
      </p:sp>
      <p:pic>
        <p:nvPicPr>
          <p:cNvPr id="651" name="例1.eps" descr="id:2147514878;FounderCES"/>
          <p:cNvPicPr>
            <a:picLocks noChangeAspect="1"/>
          </p:cNvPicPr>
          <p:nvPr/>
        </p:nvPicPr>
        <p:blipFill>
          <a:blip r:embed="rId3"/>
          <a:stretch>
            <a:fillRect/>
          </a:stretch>
        </p:blipFill>
        <p:spPr>
          <a:xfrm>
            <a:off x="478790" y="1381760"/>
            <a:ext cx="687070" cy="317500"/>
          </a:xfrm>
          <a:prstGeom prst="rect">
            <a:avLst/>
          </a:prstGeom>
        </p:spPr>
      </p:pic>
      <p:pic>
        <p:nvPicPr>
          <p:cNvPr id="5" name="图片 4"/>
          <p:cNvPicPr>
            <a:picLocks noChangeAspect="1"/>
          </p:cNvPicPr>
          <p:nvPr>
            <p:custDataLst>
              <p:tags r:id="rId1"/>
            </p:custDataLst>
          </p:nvPr>
        </p:nvPicPr>
        <p:blipFill>
          <a:blip r:embed="rId4"/>
          <a:stretch>
            <a:fillRect/>
          </a:stretch>
        </p:blipFill>
        <p:spPr>
          <a:xfrm>
            <a:off x="8681720" y="1122680"/>
            <a:ext cx="2000885" cy="2000885"/>
          </a:xfrm>
          <a:prstGeom prst="rect">
            <a:avLst/>
          </a:prstGeom>
        </p:spPr>
      </p:pic>
      <p:sp>
        <p:nvSpPr>
          <p:cNvPr id="100" name="文本框 99"/>
          <p:cNvSpPr txBox="1"/>
          <p:nvPr/>
        </p:nvSpPr>
        <p:spPr>
          <a:xfrm>
            <a:off x="478790" y="3743325"/>
            <a:ext cx="10841990" cy="2293620"/>
          </a:xfrm>
          <a:prstGeom prst="rect">
            <a:avLst/>
          </a:prstGeom>
          <a:noFill/>
          <a:ln w="9525">
            <a:noFill/>
          </a:ln>
        </p:spPr>
        <p:txBody>
          <a:bodyPr>
            <a:noAutofit/>
          </a:bodyPr>
          <a:lstStyle/>
          <a:p>
            <a:pPr indent="0"/>
            <a:r>
              <a:rPr lang="en-US" sz="2400" b="0">
                <a:solidFill>
                  <a:srgbClr val="FF0000"/>
                </a:solidFill>
              </a:rPr>
              <a:t> 示例:该图标由中心的青山、绿水、太阳及周围的十个圆环组成,图标的中心部分表示人类赖以生存的环境;外围十个圆环环环相扣,其寓意为全民联手保护环境。</a:t>
            </a:r>
          </a:p>
          <a:p>
            <a:pPr indent="0"/>
            <a:endParaRPr lang="en-US" sz="2400">
              <a:solidFill>
                <a:srgbClr val="FF0000"/>
              </a:solidFill>
              <a:sym typeface="+mn-ea"/>
            </a:endParaRPr>
          </a:p>
          <a:p>
            <a:pPr indent="0"/>
            <a:r>
              <a:rPr lang="en-US" sz="2400">
                <a:solidFill>
                  <a:srgbClr val="FF0000"/>
                </a:solidFill>
                <a:sym typeface="+mn-ea"/>
              </a:rPr>
              <a:t>【解析】先分析构图要素,然后结合徽标的标题和主题分析其寓意。</a:t>
            </a:r>
            <a:endParaRPr lang="en-US" sz="2400" b="0">
              <a:solidFill>
                <a:srgbClr val="FF0000"/>
              </a:solidFill>
            </a:endParaRPr>
          </a:p>
          <a:p>
            <a:pPr indent="0"/>
            <a:endParaRPr lang="en-US" sz="2400" b="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51"/>
                                        </p:tgtEl>
                                        <p:attrNameLst>
                                          <p:attrName>style.visibility</p:attrName>
                                        </p:attrNameLst>
                                      </p:cBhvr>
                                      <p:to>
                                        <p:strVal val="visible"/>
                                      </p:to>
                                    </p:set>
                                    <p:anim calcmode="lin" valueType="num">
                                      <p:cBhvr additive="base">
                                        <p:cTn id="15" dur="500" fill="hold"/>
                                        <p:tgtEl>
                                          <p:spTgt spid="651"/>
                                        </p:tgtEl>
                                        <p:attrNameLst>
                                          <p:attrName>ppt_x</p:attrName>
                                        </p:attrNameLst>
                                      </p:cBhvr>
                                      <p:tavLst>
                                        <p:tav tm="0">
                                          <p:val>
                                            <p:strVal val="#ppt_x"/>
                                          </p:val>
                                        </p:tav>
                                        <p:tav tm="100000">
                                          <p:val>
                                            <p:strVal val="#ppt_x"/>
                                          </p:val>
                                        </p:tav>
                                      </p:tavLst>
                                    </p:anim>
                                    <p:anim calcmode="lin" valueType="num">
                                      <p:cBhvr additive="base">
                                        <p:cTn id="16" dur="500" fill="hold"/>
                                        <p:tgtEl>
                                          <p:spTgt spid="65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0"/>
                                        </p:tgtEl>
                                        <p:attrNameLst>
                                          <p:attrName>style.visibility</p:attrName>
                                        </p:attrNameLst>
                                      </p:cBhvr>
                                      <p:to>
                                        <p:strVal val="visible"/>
                                      </p:to>
                                    </p:set>
                                    <p:anim calcmode="lin" valueType="num">
                                      <p:cBhvr additive="base">
                                        <p:cTn id="21" dur="500" fill="hold"/>
                                        <p:tgtEl>
                                          <p:spTgt spid="100"/>
                                        </p:tgtEl>
                                        <p:attrNameLst>
                                          <p:attrName>ppt_x</p:attrName>
                                        </p:attrNameLst>
                                      </p:cBhvr>
                                      <p:tavLst>
                                        <p:tav tm="0">
                                          <p:val>
                                            <p:strVal val="#ppt_x"/>
                                          </p:val>
                                        </p:tav>
                                        <p:tav tm="100000">
                                          <p:val>
                                            <p:strVal val="#ppt_x"/>
                                          </p:val>
                                        </p:tav>
                                      </p:tavLst>
                                    </p:anim>
                                    <p:anim calcmode="lin" valueType="num">
                                      <p:cBhvr additive="base">
                                        <p:cTn id="2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00" grpId="0"/>
      <p:bldP spid="100"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3210" y="796925"/>
            <a:ext cx="11986895" cy="2263140"/>
          </a:xfrm>
          <a:prstGeom prst="rect">
            <a:avLst/>
          </a:prstGeom>
          <a:noFill/>
        </p:spPr>
        <p:txBody>
          <a:bodyPr wrap="square" rtlCol="0" anchor="t">
            <a:noAutofit/>
          </a:bodyPr>
          <a:lstStyle/>
          <a:p>
            <a:pPr indent="0" fontAlgn="auto" latinLnBrk="1">
              <a:lnSpc>
                <a:spcPct val="150000"/>
              </a:lnSpc>
            </a:pPr>
            <a:r>
              <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rPr>
              <a:t>(2)从“为老百姓办实事”角度评价“红色议事厅”工作机制。要求:体现流程图主要内容,语言简明、准确,不超过80个字。</a:t>
            </a:r>
          </a:p>
          <a:p>
            <a:pPr indent="0"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a:p>
            <a:pPr indent="0" fontAlgn="auto" latinLnBrk="1">
              <a:lnSpc>
                <a:spcPct val="150000"/>
              </a:lnSpc>
            </a:pPr>
            <a:endParaRPr lang="en-US" sz="240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sym typeface="+mn-ea"/>
            </a:endParaRPr>
          </a:p>
        </p:txBody>
      </p:sp>
      <p:sp>
        <p:nvSpPr>
          <p:cNvPr id="100" name="文本框 99"/>
          <p:cNvSpPr txBox="1"/>
          <p:nvPr/>
        </p:nvSpPr>
        <p:spPr>
          <a:xfrm>
            <a:off x="408305" y="2078990"/>
            <a:ext cx="11376025" cy="3415030"/>
          </a:xfrm>
          <a:prstGeom prst="rect">
            <a:avLst/>
          </a:prstGeom>
          <a:noFill/>
          <a:ln w="9525">
            <a:noFill/>
          </a:ln>
        </p:spPr>
        <p:txBody>
          <a:bodyPr wrap="square">
            <a:spAutoFit/>
          </a:bodyPr>
          <a:lstStyle/>
          <a:p>
            <a:pPr indent="0"/>
            <a:r>
              <a:rPr lang="zh-CN" altLang="en-US" sz="2400" b="0">
                <a:solidFill>
                  <a:srgbClr val="FF0000"/>
                </a:solidFill>
              </a:rPr>
              <a:t>示例:“红色议事厅”工作很实在。</a:t>
            </a:r>
          </a:p>
          <a:p>
            <a:pPr indent="0"/>
            <a:r>
              <a:rPr lang="zh-CN" altLang="en-US" sz="2400" b="0">
                <a:solidFill>
                  <a:srgbClr val="FF0000"/>
                </a:solidFill>
              </a:rPr>
              <a:t>①难事来自民意,很务实;</a:t>
            </a:r>
          </a:p>
          <a:p>
            <a:pPr indent="0"/>
            <a:r>
              <a:rPr lang="zh-CN" altLang="en-US" sz="2400" b="0">
                <a:solidFill>
                  <a:srgbClr val="FF0000"/>
                </a:solidFill>
              </a:rPr>
              <a:t>②协调相关部门、人员解决难事,很切实;</a:t>
            </a:r>
          </a:p>
          <a:p>
            <a:pPr indent="0"/>
            <a:r>
              <a:rPr lang="zh-CN" altLang="en-US" sz="2400" b="0">
                <a:solidFill>
                  <a:srgbClr val="FF0000"/>
                </a:solidFill>
              </a:rPr>
              <a:t>③既有“两代表一委员”监督,又有群众反馈及回访,能落实。</a:t>
            </a:r>
          </a:p>
          <a:p>
            <a:pPr indent="0"/>
            <a:endParaRPr lang="zh-CN" altLang="en-US" sz="2400" b="0">
              <a:solidFill>
                <a:srgbClr val="FF0000"/>
              </a:solidFill>
            </a:endParaRPr>
          </a:p>
          <a:p>
            <a:pPr indent="0"/>
            <a:r>
              <a:rPr lang="zh-CN" altLang="en-US" sz="2400" b="0">
                <a:solidFill>
                  <a:srgbClr val="FF0000"/>
                </a:solidFill>
              </a:rPr>
              <a:t>【解析】评价时要紧扣一个“实”字。从红色议事厅处理的难事来源可知,它处理的难事来自民意,工作很务实;从对事件的处理来看,它负责协调相关部门和人员解决难事,工作很切实;从红色议事厅的监督机制来看,既有“两代表一委员”的监督,又有群众反馈及回访,工作能落实。据此,可以评价它的工作机制——实在。</a:t>
            </a:r>
          </a:p>
        </p:txBody>
      </p:sp>
    </p:spTree>
    <p:extLst>
      <p:ext uri="{BB962C8B-B14F-4D97-AF65-F5344CB8AC3E}">
        <p14:creationId xmlns:p14="http://schemas.microsoft.com/office/powerpoint/2010/main" val="302882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pli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5915" y="927735"/>
            <a:ext cx="11231245" cy="5490210"/>
          </a:xfrm>
          <a:prstGeom prst="rect">
            <a:avLst/>
          </a:prstGeom>
          <a:noFill/>
        </p:spPr>
        <p:txBody>
          <a:bodyPr wrap="square" rtlCol="0" anchor="t">
            <a:spAutoFit/>
          </a:bodyPr>
          <a:lstStyle/>
          <a:p>
            <a:pPr algn="l" rtl="0" latinLnBrk="1">
              <a:lnSpc>
                <a:spcPts val="4000"/>
              </a:lnSpc>
              <a:buClrTx/>
              <a:buSzTx/>
              <a:buFontTx/>
            </a:pPr>
            <a:r>
              <a:rPr 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二、漫画类</a:t>
            </a:r>
          </a:p>
          <a:p>
            <a:pPr algn="l" rtl="0" latinLnBrk="1">
              <a:lnSpc>
                <a:spcPts val="4000"/>
              </a:lnSpc>
              <a:buClrTx/>
              <a:buSzTx/>
              <a:buFontTx/>
            </a:pPr>
            <a:r>
              <a:rPr lang="en-US" sz="2400" spc="18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p>
          <a:p>
            <a:pPr algn="l" rtl="0" latinLnBrk="1">
              <a:lnSpc>
                <a:spcPts val="4000"/>
              </a:lnSpc>
              <a:buClrTx/>
              <a:buSzTx/>
              <a:buFontTx/>
            </a:pPr>
            <a:r>
              <a:rPr lang="en-US" sz="2400" spc="18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漫画是一种具有讽刺性或幽默性的绘画,通过夸张、比喻、象征等手法,借幽默诙谐的画面,讽刺、批评或歌颂某些人和事,启迪人们领悟深奥的道理(寓意)。</a:t>
            </a:r>
          </a:p>
          <a:p>
            <a:pPr algn="l" rtl="0" latinLnBrk="1">
              <a:lnSpc>
                <a:spcPts val="4000"/>
              </a:lnSpc>
              <a:buClrTx/>
              <a:buSzTx/>
              <a:buFontTx/>
            </a:pPr>
            <a:r>
              <a:rPr lang="en-US"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漫画的构成:①标题(往往告知或暗示漫画的主题思想,可以没有);②注释(是对画面情景的提示与注解,可以没有);③主体(是画面各“因素”构成的情景)。</a:t>
            </a:r>
          </a:p>
          <a:p>
            <a:pPr algn="l" rtl="0" latinLnBrk="1">
              <a:lnSpc>
                <a:spcPts val="4000"/>
              </a:lnSpc>
              <a:buClrTx/>
              <a:buSzTx/>
              <a:buFontTx/>
            </a:pPr>
            <a:r>
              <a:rPr lang="en-US"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       </a:t>
            </a:r>
            <a:r>
              <a:rPr sz="240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rPr>
              <a:t>常见的漫画题题型:①描述(说明)漫画内容;②解释漫画寓意;③给漫画拟写标题;④综合考查(拟写公益广告语或评价漫画的特点、好处)。</a:t>
            </a:r>
          </a:p>
          <a:p>
            <a:pPr marL="12700" indent="307340" algn="l" rtl="0" eaLnBrk="0">
              <a:lnSpc>
                <a:spcPct val="154000"/>
              </a:lnSpc>
              <a:spcBef>
                <a:spcPts val="615"/>
              </a:spcBef>
            </a:pPr>
            <a:endParaRPr sz="2400" spc="1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endParaRPr>
          </a:p>
          <a:p>
            <a:pPr marL="12700" indent="307340" algn="l" rtl="0" eaLnBrk="0">
              <a:lnSpc>
                <a:spcPct val="154000"/>
              </a:lnSpc>
              <a:spcBef>
                <a:spcPts val="615"/>
              </a:spcBef>
            </a:pPr>
            <a:endParaRPr lang="zh-CN" altLang="en-US" sz="2400" spc="10" dirty="0">
              <a:solidFill>
                <a:srgbClr val="000000">
                  <a:alpha val="100000"/>
                </a:srgbClr>
              </a:solidFill>
              <a:latin typeface="Times New Roman" panose="02020603050405020304" pitchFamily="34" charset="0"/>
              <a:ea typeface="微软雅黑" panose="020B0503020204020204" pitchFamily="34" charset="-122"/>
              <a:cs typeface="Times New Roman" panose="020206030504050203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23240" y="899795"/>
            <a:ext cx="10735310" cy="557530"/>
          </a:xfrm>
          <a:prstGeom prst="rect">
            <a:avLst/>
          </a:prstGeom>
          <a:noFill/>
          <a:ln w="9525">
            <a:noFill/>
          </a:ln>
        </p:spPr>
        <p:txBody>
          <a:bodyPr wrap="square">
            <a:noAutofit/>
          </a:bodyPr>
          <a:lstStyle/>
          <a:p>
            <a:pPr indent="0" algn="ctr"/>
            <a:r>
              <a:rPr lang="en-US" sz="2400" b="1"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解读漫画“三步骤”</a:t>
            </a:r>
          </a:p>
          <a:p>
            <a:pPr indent="0"/>
            <a:r>
              <a:rPr lang="en-US" sz="2400" b="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a:p>
            <a:pPr indent="0"/>
            <a:r>
              <a:rPr lang="en-US" sz="2400" b="0" dirty="0">
                <a:solidFill>
                  <a:srgbClr val="000000"/>
                </a:solidFill>
                <a:latin typeface="Times New Roman" panose="02020603050405020304" pitchFamily="34" charset="0"/>
                <a:ea typeface="微软雅黑" panose="020B0503020204020204" pitchFamily="34" charset="-122"/>
                <a:cs typeface="Times New Roman" panose="02020603050405020304" pitchFamily="34" charset="-120"/>
              </a:rPr>
              <a:t>               </a:t>
            </a:r>
          </a:p>
        </p:txBody>
      </p:sp>
      <p:graphicFrame>
        <p:nvGraphicFramePr>
          <p:cNvPr id="2" name="表格 1"/>
          <p:cNvGraphicFramePr/>
          <p:nvPr>
            <p:custDataLst>
              <p:tags r:id="rId1"/>
            </p:custDataLst>
          </p:nvPr>
        </p:nvGraphicFramePr>
        <p:xfrm>
          <a:off x="523240" y="1427480"/>
          <a:ext cx="11280140" cy="4610100"/>
        </p:xfrm>
        <a:graphic>
          <a:graphicData uri="http://schemas.openxmlformats.org/drawingml/2006/table">
            <a:tbl>
              <a:tblPr/>
              <a:tblGrid>
                <a:gridCol w="2405380">
                  <a:extLst>
                    <a:ext uri="{9D8B030D-6E8A-4147-A177-3AD203B41FA5}">
                      <a16:colId xmlns:a16="http://schemas.microsoft.com/office/drawing/2014/main" val="20000"/>
                    </a:ext>
                  </a:extLst>
                </a:gridCol>
                <a:gridCol w="8874760">
                  <a:extLst>
                    <a:ext uri="{9D8B030D-6E8A-4147-A177-3AD203B41FA5}">
                      <a16:colId xmlns:a16="http://schemas.microsoft.com/office/drawing/2014/main" val="20001"/>
                    </a:ext>
                  </a:extLst>
                </a:gridCol>
              </a:tblGrid>
              <a:tr h="395605">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步骤</a:t>
                      </a:r>
                      <a:endParaRPr lang="en-US" altLang="en-US" sz="2400" b="1">
                        <a:solidFill>
                          <a:srgbClr val="000000"/>
                        </a:solidFill>
                        <a:latin typeface="等线" panose="02010600030101010101" charset="-122"/>
                        <a:ea typeface="等线" panose="02010600030101010101"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等线" panose="02010600030101010101" charset="-122"/>
                          <a:ea typeface="等线" panose="02010600030101010101" charset="-122"/>
                          <a:cs typeface="NEU-BZ-S92" charset="0"/>
                        </a:rPr>
                        <a:t>说明</a:t>
                      </a:r>
                      <a:endParaRPr lang="en-US" altLang="en-US" sz="2400" b="1">
                        <a:solidFill>
                          <a:srgbClr val="000000"/>
                        </a:solidFill>
                        <a:latin typeface="等线" panose="02010600030101010101" charset="-122"/>
                        <a:ea typeface="等线" panose="02010600030101010101" charset="-122"/>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495">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第一步,读画面,明白画中“有什么”</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　　</a:t>
                      </a:r>
                      <a:r>
                        <a:rPr lang="en-US" sz="2400" b="1">
                          <a:solidFill>
                            <a:srgbClr val="000000"/>
                          </a:solidFill>
                          <a:latin typeface="等线" panose="02010600030101010101" charset="-122"/>
                          <a:ea typeface="等线" panose="02010600030101010101" charset="-122"/>
                          <a:cs typeface="等线" panose="02010600030101010101" charset="-122"/>
                        </a:rPr>
                        <a:t>1.看标题</a:t>
                      </a:r>
                      <a:r>
                        <a:rPr lang="en-US" sz="2400" b="0">
                          <a:solidFill>
                            <a:srgbClr val="000000"/>
                          </a:solidFill>
                          <a:latin typeface="等线" panose="02010600030101010101" charset="-122"/>
                          <a:ea typeface="等线" panose="02010600030101010101" charset="-122"/>
                          <a:cs typeface="等线" panose="02010600030101010101" charset="-122"/>
                        </a:rPr>
                        <a:t>。标题是漫画的眼睛,有时透过这“画眼”,可洞察整幅画的主题。审画时,考生要把标题同漫画的内容结合起来进行分析,这样就容易把握漫画的寓意。</a:t>
                      </a:r>
                      <a:r>
                        <a:rPr lang="en-US" sz="2400" b="1">
                          <a:solidFill>
                            <a:srgbClr val="000000"/>
                          </a:solidFill>
                          <a:latin typeface="等线" panose="02010600030101010101" charset="-122"/>
                          <a:ea typeface="等线" panose="02010600030101010101" charset="-122"/>
                          <a:cs typeface="等线" panose="02010600030101010101" charset="-122"/>
                        </a:rPr>
                        <a:t>2.看画面</a:t>
                      </a:r>
                      <a:r>
                        <a:rPr lang="en-US" sz="2400" b="0">
                          <a:solidFill>
                            <a:srgbClr val="000000"/>
                          </a:solidFill>
                          <a:latin typeface="等线" panose="02010600030101010101" charset="-122"/>
                          <a:ea typeface="等线" panose="02010600030101010101" charset="-122"/>
                          <a:cs typeface="等线" panose="02010600030101010101" charset="-122"/>
                        </a:rPr>
                        <a:t>。漫画常用简单而又夸张的手法,勾画出幽默诙谐的画面,用以说明某种观点。因此,分析漫画的画面是解题的重要环节。漫画画面上的每一个细节对表达漫画的寓意都有提示作用。</a:t>
                      </a:r>
                      <a:r>
                        <a:rPr lang="en-US" sz="2400" b="1">
                          <a:solidFill>
                            <a:srgbClr val="000000"/>
                          </a:solidFill>
                          <a:latin typeface="等线" panose="02010600030101010101" charset="-122"/>
                          <a:ea typeface="等线" panose="02010600030101010101" charset="-122"/>
                          <a:cs typeface="等线" panose="02010600030101010101" charset="-122"/>
                        </a:rPr>
                        <a:t>3.看画中文字</a:t>
                      </a:r>
                      <a:r>
                        <a:rPr lang="en-US" sz="2400" b="0">
                          <a:solidFill>
                            <a:srgbClr val="000000"/>
                          </a:solidFill>
                          <a:latin typeface="等线" panose="02010600030101010101" charset="-122"/>
                          <a:ea typeface="等线" panose="02010600030101010101" charset="-122"/>
                          <a:cs typeface="等线" panose="02010600030101010101" charset="-122"/>
                        </a:rPr>
                        <a:t>。漫画为了表达其寓意,常常配有言简意赅、画龙点睛的文字。考生在解答漫画题时,要仔细品味漫画中的文字,认真思考这些文字中隐含的观点,它有时是考生弄清漫画寓意的金钥匙。</a:t>
                      </a:r>
                      <a:r>
                        <a:rPr lang="en-US" sz="2400" b="1">
                          <a:solidFill>
                            <a:srgbClr val="000000"/>
                          </a:solidFill>
                          <a:latin typeface="等线" panose="02010600030101010101" charset="-122"/>
                          <a:ea typeface="等线" panose="02010600030101010101" charset="-122"/>
                          <a:cs typeface="等线" panose="02010600030101010101" charset="-122"/>
                        </a:rPr>
                        <a:t>4.看夸张处。</a:t>
                      </a:r>
                      <a:r>
                        <a:rPr lang="en-US" sz="2400" b="0">
                          <a:solidFill>
                            <a:srgbClr val="000000"/>
                          </a:solidFill>
                          <a:latin typeface="等线" panose="02010600030101010101" charset="-122"/>
                          <a:ea typeface="等线" panose="02010600030101010101" charset="-122"/>
                          <a:cs typeface="等线" panose="02010600030101010101" charset="-122"/>
                        </a:rPr>
                        <a:t>漫画为了说明某种观点,常常以变形、夸张的方式描绘人物行为或场景。夸张之处往往就是漫画的弦外之音,就是漫画所要表达的寓意。</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M_5_BD.1_2#80d33e8d2?segpoint=1&amp;vbadefaultcenterpage=1&amp;parentnodeid=3de1bbd86"/>
          <p:cNvSpPr/>
          <p:nvPr/>
        </p:nvSpPr>
        <p:spPr>
          <a:xfrm>
            <a:off x="431165" y="882015"/>
            <a:ext cx="11376660" cy="5452745"/>
          </a:xfrm>
          <a:prstGeom prst="rect">
            <a:avLst/>
          </a:prstGeom>
          <a:noFill/>
        </p:spPr>
        <p:txBody>
          <a:bodyPr wrap="square" lIns="0" tIns="0" rIns="0" bIns="0" rtlCol="0" anchor="t"/>
          <a:lstStyle/>
          <a:p>
            <a:pPr marL="12700" indent="307340" algn="l" eaLnBrk="0">
              <a:lnSpc>
                <a:spcPct val="154000"/>
              </a:lnSpc>
              <a:spcBef>
                <a:spcPts val="615"/>
              </a:spcBef>
              <a:buClrTx/>
              <a:buSzTx/>
              <a:buFontTx/>
            </a:pP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续表</a:t>
            </a:r>
            <a:r>
              <a:rPr lang="en-US" sz="28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 </a:t>
            </a:r>
          </a:p>
        </p:txBody>
      </p:sp>
      <p:graphicFrame>
        <p:nvGraphicFramePr>
          <p:cNvPr id="3" name="表格 2"/>
          <p:cNvGraphicFramePr/>
          <p:nvPr>
            <p:custDataLst>
              <p:tags r:id="rId1"/>
            </p:custDataLst>
          </p:nvPr>
        </p:nvGraphicFramePr>
        <p:xfrm>
          <a:off x="598805" y="1800225"/>
          <a:ext cx="11065510" cy="4080510"/>
        </p:xfrm>
        <a:graphic>
          <a:graphicData uri="http://schemas.openxmlformats.org/drawingml/2006/table">
            <a:tbl>
              <a:tblPr/>
              <a:tblGrid>
                <a:gridCol w="1748790">
                  <a:extLst>
                    <a:ext uri="{9D8B030D-6E8A-4147-A177-3AD203B41FA5}">
                      <a16:colId xmlns:a16="http://schemas.microsoft.com/office/drawing/2014/main" val="20000"/>
                    </a:ext>
                  </a:extLst>
                </a:gridCol>
                <a:gridCol w="9316720">
                  <a:extLst>
                    <a:ext uri="{9D8B030D-6E8A-4147-A177-3AD203B41FA5}">
                      <a16:colId xmlns:a16="http://schemas.microsoft.com/office/drawing/2014/main" val="20001"/>
                    </a:ext>
                  </a:extLst>
                </a:gridCol>
              </a:tblGrid>
              <a:tr h="370840">
                <a:tc>
                  <a:txBody>
                    <a:bodyPr/>
                    <a:lstStyle/>
                    <a:p>
                      <a:pPr indent="0" algn="ctr">
                        <a:buNone/>
                      </a:pPr>
                      <a:r>
                        <a:rPr lang="en-US" sz="2400" b="1">
                          <a:solidFill>
                            <a:srgbClr val="000000"/>
                          </a:solidFill>
                          <a:latin typeface="+mn-ea"/>
                          <a:cs typeface="NEU-BZ-S92" charset="0"/>
                        </a:rPr>
                        <a:t>步骤</a:t>
                      </a:r>
                      <a:endParaRPr lang="en-US" altLang="en-US" sz="2400" b="1">
                        <a:solidFill>
                          <a:srgbClr val="000000"/>
                        </a:solidFill>
                        <a:latin typeface="+mn-ea"/>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400" b="1">
                          <a:solidFill>
                            <a:srgbClr val="000000"/>
                          </a:solidFill>
                          <a:latin typeface="+mn-ea"/>
                          <a:cs typeface="NEU-BZ-S92" charset="0"/>
                        </a:rPr>
                        <a:t>说明</a:t>
                      </a:r>
                      <a:endParaRPr lang="en-US" altLang="en-US" sz="2400" b="1">
                        <a:solidFill>
                          <a:srgbClr val="000000"/>
                        </a:solidFill>
                        <a:latin typeface="+mn-ea"/>
                        <a:cs typeface="NEU-BZ-S92" charset="0"/>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54835">
                <a:tc>
                  <a:txBody>
                    <a:bodyPr/>
                    <a:lstStyle/>
                    <a:p>
                      <a:pPr indent="0">
                        <a:buNone/>
                      </a:pPr>
                      <a:r>
                        <a:rPr lang="en-US" sz="2400">
                          <a:solidFill>
                            <a:srgbClr val="000000"/>
                          </a:solidFill>
                          <a:latin typeface="等线" panose="02010600030101010101" charset="-122"/>
                          <a:ea typeface="等线" panose="02010600030101010101" charset="-122"/>
                          <a:cs typeface="等线" panose="02010600030101010101" charset="-122"/>
                          <a:sym typeface="+mn-ea"/>
                        </a:rPr>
                        <a:t>第二步,深理解,想象作者“指什么”</a:t>
                      </a:r>
                      <a:endParaRPr lang="en-US" altLang="en-US" sz="2400" b="0">
                        <a:solidFill>
                          <a:srgbClr val="000000"/>
                        </a:solidFill>
                        <a:latin typeface="等线" panose="02010600030101010101" charset="-122"/>
                        <a:ea typeface="等线" panose="02010600030101010101" charset="-122"/>
                        <a:cs typeface="等线" panose="02010600030101010101" charset="-122"/>
                        <a:sym typeface="+mn-ea"/>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　　</a:t>
                      </a:r>
                      <a:r>
                        <a:rPr lang="en-US" sz="2400">
                          <a:solidFill>
                            <a:srgbClr val="000000"/>
                          </a:solidFill>
                          <a:latin typeface="等线" panose="02010600030101010101" charset="-122"/>
                          <a:ea typeface="等线" panose="02010600030101010101" charset="-122"/>
                          <a:cs typeface="等线" panose="02010600030101010101" charset="-122"/>
                          <a:sym typeface="+mn-ea"/>
                        </a:rPr>
                        <a:t>漫画歌颂真善美,鞭挞假恶丑,是现实生活直接或间接的反映。做题时,考生应将漫画的内容与社会现实相联系,想想自己周围有没有漫画中所歌颂或讽刺的对象或现象。考生要正确理解画面中人与人、人与物、物与物之间的关系,理解事物发展变化的条件和原因,由此及彼、由表及里地理解漫画的寓意。</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4835">
                <a:tc>
                  <a:txBody>
                    <a:bodyPr/>
                    <a:lstStyle/>
                    <a:p>
                      <a:pPr indent="0">
                        <a:buNone/>
                      </a:pPr>
                      <a:r>
                        <a:rPr lang="en-US" sz="2400">
                          <a:solidFill>
                            <a:srgbClr val="000000"/>
                          </a:solidFill>
                          <a:latin typeface="等线" panose="02010600030101010101" charset="-122"/>
                          <a:ea typeface="等线" panose="02010600030101010101" charset="-122"/>
                          <a:cs typeface="等线" panose="02010600030101010101" charset="-122"/>
                          <a:sym typeface="+mn-ea"/>
                        </a:rPr>
                        <a:t>第三步,精表达,依据类型“巧作答”</a:t>
                      </a:r>
                      <a:endParaRPr lang="en-US" altLang="en-US" sz="2400" b="0">
                        <a:solidFill>
                          <a:srgbClr val="000000"/>
                        </a:solidFill>
                        <a:latin typeface="等线" panose="02010600030101010101" charset="-122"/>
                        <a:ea typeface="等线" panose="02010600030101010101" charset="-122"/>
                        <a:cs typeface="等线" panose="02010600030101010101" charset="-122"/>
                        <a:sym typeface="+mn-ea"/>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等线" panose="02010600030101010101" charset="-122"/>
                          <a:ea typeface="等线" panose="02010600030101010101" charset="-122"/>
                          <a:cs typeface="等线" panose="02010600030101010101" charset="-122"/>
                        </a:rPr>
                        <a:t>　　</a:t>
                      </a:r>
                      <a:r>
                        <a:rPr lang="en-US" sz="2400">
                          <a:solidFill>
                            <a:srgbClr val="000000"/>
                          </a:solidFill>
                          <a:latin typeface="等线" panose="02010600030101010101" charset="-122"/>
                          <a:ea typeface="等线" panose="02010600030101010101" charset="-122"/>
                          <a:cs typeface="等线" panose="02010600030101010101" charset="-122"/>
                          <a:sym typeface="+mn-ea"/>
                        </a:rPr>
                        <a:t>考生在掌握了漫画的内容和主旨后,就可以开始答题了,答题时要掌握三种常见题型的解题方法。</a:t>
                      </a:r>
                    </a:p>
                    <a:p>
                      <a:pPr indent="0">
                        <a:buNone/>
                      </a:pPr>
                      <a:r>
                        <a:rPr lang="en-US" sz="2400">
                          <a:solidFill>
                            <a:srgbClr val="000000"/>
                          </a:solidFill>
                          <a:latin typeface="等线" panose="02010600030101010101" charset="-122"/>
                          <a:ea typeface="等线" panose="02010600030101010101" charset="-122"/>
                          <a:cs typeface="等线" panose="02010600030101010101" charset="-122"/>
                          <a:sym typeface="+mn-ea"/>
                        </a:rPr>
                        <a:t>       </a:t>
                      </a:r>
                      <a:r>
                        <a:rPr lang="en-US" sz="2400" b="1">
                          <a:solidFill>
                            <a:srgbClr val="000000"/>
                          </a:solidFill>
                          <a:latin typeface="等线" panose="02010600030101010101" charset="-122"/>
                          <a:ea typeface="等线" panose="02010600030101010101" charset="-122"/>
                          <a:cs typeface="等线" panose="02010600030101010101" charset="-122"/>
                          <a:sym typeface="+mn-ea"/>
                        </a:rPr>
                        <a:t>1.介绍或描述漫画内容的解题方法</a:t>
                      </a:r>
                      <a:endParaRPr lang="en-US" sz="2400" b="0">
                        <a:solidFill>
                          <a:srgbClr val="000000"/>
                        </a:solidFill>
                        <a:latin typeface="等线" panose="02010600030101010101" charset="-122"/>
                        <a:ea typeface="等线" panose="02010600030101010101" charset="-122"/>
                        <a:cs typeface="等线" panose="02010600030101010101" charset="-122"/>
                      </a:endParaRPr>
                    </a:p>
                    <a:p>
                      <a:pPr indent="0">
                        <a:buNone/>
                      </a:pPr>
                      <a:r>
                        <a:rPr lang="en-US" sz="2400">
                          <a:solidFill>
                            <a:srgbClr val="000000"/>
                          </a:solidFill>
                          <a:latin typeface="等线" panose="02010600030101010101" charset="-122"/>
                          <a:ea typeface="等线" panose="02010600030101010101" charset="-122"/>
                          <a:cs typeface="等线" panose="02010600030101010101" charset="-122"/>
                          <a:sym typeface="+mn-ea"/>
                        </a:rPr>
                        <a:t>       对于这类题型,考生只需要把画面的组成部分用记叙性或说明性的文字表述即可,不需要进行评论或联系社会现实探讨寓意。</a:t>
                      </a:r>
                      <a:endParaRPr lang="en-US" altLang="en-US" sz="2400" b="0">
                        <a:solidFill>
                          <a:srgbClr val="000000"/>
                        </a:solidFill>
                        <a:latin typeface="等线" panose="02010600030101010101" charset="-122"/>
                        <a:ea typeface="等线" panose="02010600030101010101" charset="-122"/>
                        <a:cs typeface="等线" panose="02010600030101010101" charset="-122"/>
                      </a:endParaRPr>
                    </a:p>
                  </a:txBody>
                  <a:tcPr marL="66675" marR="6667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ef907d1-0aa6-43e8-b6c1-92c4234c8fe5"/>
  <p:tag name="COMMONDATA" val="eyJoZGlkIjoiMzdlZWUyOGQzM2RiNDY5ODA3MmYyMGM2NmJiOWJjM2EifQ=="/>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5012c13e-5206-4257-bf04-331624ea7a70}"/>
  <p:tag name="TABLE_ENDDRAG_ORIGIN_RECT" val="714*178"/>
  <p:tag name="TABLE_ENDDRAG_RECT" val="61*305*714*178"/>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b2b69046-64b2-4246-a70e-c30cecf32d56}"/>
  <p:tag name="TABLE_ENDDRAG_ORIGIN_RECT" val="879*272"/>
  <p:tag name="TABLE_ENDDRAG_RECT" val="58*157*879*272"/>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119,&quot;width&quot;:4306}"/>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46a420df-67af-40b8-9226-d8eaf34174f5}"/>
  <p:tag name="TABLE_ENDDRAG_ORIGIN_RECT" val="890*172"/>
  <p:tag name="TABLE_ENDDRAG_RECT" val="38*218*890*172"/>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46a420df-67af-40b8-9226-d8eaf34174f5}"/>
  <p:tag name="TABLE_ENDDRAG_ORIGIN_RECT" val="851*411"/>
  <p:tag name="TABLE_ENDDRAG_RECT" val="77*78*851*411"/>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865,&quot;width&quot;:8865}"/>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aedcaaa5-4d11-41fb-94c4-c9a9602d273c}"/>
  <p:tag name="TABLE_ENDDRAG_ORIGIN_RECT" val="888*360"/>
  <p:tag name="TABLE_ENDDRAG_RECT" val="41*114*888*360"/>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46a420df-67af-40b8-9226-d8eaf34174f5}"/>
  <p:tag name="TABLE_ENDDRAG_ORIGIN_RECT" val="851*411"/>
  <p:tag name="TABLE_ENDDRAG_RECT" val="77*78*851*411"/>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46a420df-67af-40b8-9226-d8eaf34174f5}"/>
  <p:tag name="TABLE_ENDDRAG_ORIGIN_RECT" val="898*364"/>
  <p:tag name="TABLE_ENDDRAG_RECT" val="41*109*898*364"/>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60068279-a5ef-4454-9de1-74e0d1897b07}"/>
  <p:tag name="TABLE_ENDDRAG_ORIGIN_RECT" val="851*316"/>
  <p:tag name="TABLE_ENDDRAG_RECT" val="79*183*851*316"/>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5012c13e-5206-4257-bf04-331624ea7a70}"/>
  <p:tag name="TABLE_ENDDRAG_ORIGIN_RECT" val="714*178"/>
  <p:tag name="TABLE_ENDDRAG_RECT" val="61*305*714*178"/>
</p:tagLst>
</file>

<file path=ppt/theme/theme1.xml><?xml version="1.0" encoding="utf-8"?>
<a:theme xmlns:a="http://schemas.openxmlformats.org/drawingml/2006/main" name="教学课件制作 QQ 425673604">
  <a:themeElements>
    <a:clrScheme na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 xmlns:wpsdc="http://www.wps.cn/officeDocument/2017/drawingmlCustomData" underline="false"/>
      </a:ext>
    </a:extLst>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教学课件制作 QQ 425673604">
  <a:themeElements>
    <a:clrScheme na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 xmlns:wpsdc="http://www.wps.cn/officeDocument/2017/drawingmlCustomData" underline="false"/>
      </a:ext>
    </a:extLst>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2870</Words>
  <Application>Microsoft Office PowerPoint</Application>
  <PresentationFormat>宽屏</PresentationFormat>
  <Paragraphs>324</Paragraphs>
  <Slides>61</Slides>
  <Notes>9</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61</vt:i4>
      </vt:variant>
    </vt:vector>
  </HeadingPairs>
  <TitlesOfParts>
    <vt:vector size="70" baseType="lpstr">
      <vt:lpstr>等线</vt:lpstr>
      <vt:lpstr>楷体</vt:lpstr>
      <vt:lpstr>宋体</vt:lpstr>
      <vt:lpstr>微软雅黑</vt:lpstr>
      <vt:lpstr>Arial</vt:lpstr>
      <vt:lpstr>Calibri</vt:lpstr>
      <vt:lpstr>Times New Roman</vt:lpstr>
      <vt:lpstr>教学课件制作 QQ 425673604</vt:lpstr>
      <vt:lpstr>1_教学课件制作 QQ 425673604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启明合心</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教学课件制作服务</dc:title>
  <dc:subject>QQ 425673604</dc:subject>
  <dc:creator>QQ 425673604</dc:creator>
  <cp:lastModifiedBy>振 群</cp:lastModifiedBy>
  <cp:revision>31</cp:revision>
  <dcterms:created xsi:type="dcterms:W3CDTF">2022-01-06T09:00:00Z</dcterms:created>
  <dcterms:modified xsi:type="dcterms:W3CDTF">2023-12-21T02:51:32Z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ondata">
    <vt:lpwstr>eyJoZGlkIjoiYjNmNjIyMGRkN2M2ZmMzN2RkZThlNWRlYjM2YTNmOWQifQ==</vt:lpwstr>
  </property>
  <property fmtid="{D5CDD505-2E9C-101B-9397-08002B2CF9AE}" pid="3" name="ICV">
    <vt:lpwstr>15843530CDEA429EAE5DDC10F4D99784</vt:lpwstr>
  </property>
  <property fmtid="{D5CDD505-2E9C-101B-9397-08002B2CF9AE}" pid="4" name="KSOProductBuildVer">
    <vt:lpwstr>2052-11.1.0.13703</vt:lpwstr>
  </property>
</Properties>
</file>