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5.xml" ContentType="application/vnd.openxmlformats-officedocument.presentationml.notesSlide+xml"/>
  <Override PartName="/ppt/tags/tag6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67.xml" ContentType="application/vnd.openxmlformats-officedocument.presentationml.tags+xml"/>
  <Override PartName="/ppt/notesSlides/notesSlide12.xml" ContentType="application/vnd.openxmlformats-officedocument.presentationml.notesSlide+xml"/>
  <Override PartName="/ppt/tags/tag68.xml" ContentType="application/vnd.openxmlformats-officedocument.presentationml.tags+xml"/>
  <Override PartName="/ppt/notesSlides/notesSlide13.xml" ContentType="application/vnd.openxmlformats-officedocument.presentationml.notesSlide+xml"/>
  <Override PartName="/ppt/tags/tag69.xml" ContentType="application/vnd.openxmlformats-officedocument.presentationml.tags+xml"/>
  <Override PartName="/ppt/notesSlides/notesSlide14.xml" ContentType="application/vnd.openxmlformats-officedocument.presentationml.notesSlide+xml"/>
  <Override PartName="/ppt/tags/tag70.xml" ContentType="application/vnd.openxmlformats-officedocument.presentationml.tags+xml"/>
  <Override PartName="/ppt/notesSlides/notesSlide15.xml" ContentType="application/vnd.openxmlformats-officedocument.presentationml.notesSlide+xml"/>
  <Override PartName="/ppt/tags/tag71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2"/>
  </p:sldMasterIdLst>
  <p:notesMasterIdLst>
    <p:notesMasterId r:id="rId25"/>
  </p:notesMasterIdLst>
  <p:sldIdLst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363" r:id="rId22"/>
    <p:sldId id="270" r:id="rId23"/>
    <p:sldId id="271" r:id="rId24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672" y="84"/>
      </p:cViewPr>
      <p:guideLst>
        <p:guide orient="horz" pos="219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2023/12/23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9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0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1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2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048" y="882001"/>
            <a:ext cx="11423904" cy="43108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五、分析散文思路“三步骤”</a:t>
            </a:r>
          </a:p>
        </p:txBody>
      </p:sp>
      <p:pic>
        <p:nvPicPr>
          <p:cNvPr id="263" name="24YWXKAXGKZT3T5.eps" descr="id:214751124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380" y="1459865"/>
            <a:ext cx="5669915" cy="500189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9950"/>
            <a:ext cx="11423650" cy="51746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sz="24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又过了几年,我复员回到工厂干锻工。锻工就是打铁,过去叫“铁匠”。虽然大锤换成了水压机和蒸汽锤,但往产品上打钢号、印序号,还都要靠人来抡大锤。我很快就喜欢上了打铁,越干越有味道,一干就是十年。在锻钢打铁的同时,也锻造了自己,改变了人生,甚至成全了我的文学创作。我成了民间所说的“全科人”:少年时代拿镰刀,青年当兵,中年以后握大锤,对镰刀锤头有了一种说不出的特殊感情。</a:t>
            </a:r>
          </a:p>
          <a:p>
            <a:pPr algn="r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(有删改)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作者对儿时看火车经历的叙述很有层次感,请结合作品具体分析。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①萌生念头,大同学对火车的形象描述,让“我”萌生看火车的念头;②付诸行动,夜间穿过坟场、森林以及把耳朵贴在铁轨上,写出“我”看火车时的兴奋与好奇;③抒发感受,火车头上挂着光芒闪烁的镰刀锤头图案,让“我”感到特别,也感到亲切。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7730"/>
            <a:ext cx="11423650" cy="40995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第一步:审读题干,把握要求。</a:t>
            </a: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题干要求分析作者叙述儿时看火车经历的层次感,这实际上是要求分析结构思路。</a:t>
            </a: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第二步:通读全文,梳理结构。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先根据题干要求,找到答题区间;再依据叙述顺序、方式和内容概括情节大意,分别从事件、情感等角度来分析层次。文章第1段先写看火车的缘起:在听到同学的炫耀后,“我”兴起了对看火车的期待之情。第2段写去看火车的途中,夜晚的阴森树林带给“我们”的恐惧害怕之情,“我们”为了看火车穿过了林子,克服了恐惧。第3段写“我们”终于到达铁道旁,感到“兴奋和好奇”,并贴在道轨上听火车运行的声音,可谓“未见火车,先闻其声”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火车通过的声音越来越大,“半个脸都感觉到了它的震动”,把“看火车”的期待情绪提到了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265" name="技法演示.EPS" descr="id:2147511260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40" y="961390"/>
            <a:ext cx="1685290" cy="55562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7730"/>
            <a:ext cx="11423650" cy="58115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最高。第4段写看到火车的过程:最先看到的是“一股强大的光束”,以光束和声音渲染火车到来时的震撼与激动的心情,同时又通过“我”“捂紧耳朵睁大双眼”看到的“镰刀”“锤头”,呼应标题《记忆里的光》,勾连起下文对镰刀锤头的情感体验与相关事件的叙述。第6段写看过火车之后的内心情感,因火车上的“镰刀”而感到自己与火车有了“亲近”“关联”的特别感觉,引起后文。事件层次是按时间顺序依次展开,以期待看火车、夜行看火车途中、贴近铁轨听火车声、看到火车强烈的光束与火车头上的图标的顺序,层层递进地写了看火车的经过。情感层次是“向往—惧怕—兴奋好奇—激动震撼—感到亲近与特别”;通过情绪的起伏波澜,层层渲染,描绘出孩子们第一次看火车的真实心理感受,同时在结构上也为后文的情感体验与相关事件叙述做铺垫。</a:t>
            </a: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第三步:分条陈述,规范作答。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作答时,可先把作者的思路顺序梳理清楚,再结合文本分层作答,要注意点明每个层次所写的内容。</a:t>
            </a:r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27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</a:t>
            </a:r>
            <a:r>
              <a:rPr lang="en-US" altLang="zh-CN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4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：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深析词义句意,</a:t>
            </a:r>
          </a:p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概括思想内容</a:t>
            </a:r>
            <a:endParaRPr lang="zh-CN" altLang="en-US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  <a:p>
            <a:pPr algn="ctr" latinLnBrk="1">
              <a:lnSpc>
                <a:spcPts val="6435"/>
              </a:lnSpc>
            </a:pPr>
            <a:endParaRPr lang="en-US" altLang="zh-CN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9000"/>
            <a:ext cx="11423650" cy="53244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学习任务4:深析词义句意,概括思想内容</a:t>
            </a:r>
          </a:p>
          <a:p>
            <a:pPr algn="ctr" latinLnBrk="1"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题型1:理解重要词语含义(以教材《记念刘和珍君》为例)</a:t>
            </a: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</a:t>
            </a: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鲁迅在《记念刘和珍君》中写到:“中国军人的屠戮妇婴的伟绩,八国联军的惩创学生的武功,不幸全被这几缕血痕抹杀了。”句中的“伟绩”和“武功”都运用了反语,指段祺瑞执政府的暴行与中外反动派的屠戮一脉相承,也指出了这次暴行是空前的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一、常考词语类型及思考方向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理解词语的含义,是指理解词语在文中的含义,最重要的是“文中”这两个字。理解词语的含义,要以基本义为基础,参照其他义项,再结合语境揣摩,这是理解词语含义的基本要求。常考词语类型及思考方向如下:     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284" name="教材引入.eps" descr="id:2147511489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2470" y="1959610"/>
            <a:ext cx="2367280" cy="43243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9000"/>
            <a:ext cx="11423650" cy="51631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84175" y="1014730"/>
          <a:ext cx="11609705" cy="5455920"/>
        </p:xfrm>
        <a:graphic>
          <a:graphicData uri="http://schemas.openxmlformats.org/drawingml/2006/table">
            <a:tbl>
              <a:tblPr/>
              <a:tblGrid>
                <a:gridCol w="7028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860"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常考词语类型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1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思考方向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体现作者情感态度或主旨的词语。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联系作者意图,分层次理解。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5430"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运用修辞手法和写作手法的词语,这样的词语多出现在运用象征、借物喻人、双关等写作手方法的文章中。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联系手法,挖掘深层含义。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特殊指代意义(远指、近指、不定指等)的词语。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结合语境,明确指代内容。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710"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在表情达意方面非常出色的动词、形容词、叠词等。</a:t>
                      </a:r>
                    </a:p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 有特殊用法的词语,包括贬义褒用、褒义贬用、大词小用、小词大用、词性活用等。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4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根据上下文,结合具体内容,分析其表达效果。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9000"/>
            <a:ext cx="11423650" cy="51631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二、理解词语含义题设问形式及审题定向　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52145" y="2138680"/>
          <a:ext cx="10835005" cy="2920937"/>
        </p:xfrm>
        <a:graphic>
          <a:graphicData uri="http://schemas.openxmlformats.org/drawingml/2006/table">
            <a:tbl>
              <a:tblPr/>
              <a:tblGrid>
                <a:gridCol w="764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0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49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设问形式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1.(2017年全国Ⅱ卷)结合全文,说明文中“窗子”的含义。　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　2.(2015年江苏卷)请结合文章内容,说明第⑤段中“孱弱”的含义。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61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审题定向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这类题目的题干中往往有“理解”“说明”“分析”等作答动词和“词语”“含义”“内涵”等表答题方向的名词。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89000"/>
            <a:ext cx="11423650" cy="516318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三、运用“一借”“三看”“四联”解答理解词语含义题</a:t>
            </a: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40055" y="1501775"/>
          <a:ext cx="11123930" cy="4550410"/>
        </p:xfrm>
        <a:graphic>
          <a:graphicData uri="http://schemas.openxmlformats.org/drawingml/2006/table">
            <a:tbl>
              <a:tblPr/>
              <a:tblGrid>
                <a:gridCol w="58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1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062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一借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即借助词语的固有含义。有的词语在特定语境中的含义与固有含义相去甚远,但大多数词语在特定语境中的含义与固有含义是密切相关的。在理解词语含义时,既要结合上下文,又要借助固有含义。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16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三看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看词性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①名词(名词性短语):本义(实指义)→语境义(虚指、隐含义)→指代义(情感倾向)。②形容词(形容词性短语):形容词的特征义(形、色、貌、态、味)→语境义(修辞义)→引申义(褒或贬、赞扬或反对)。③动词(动词性短语):动作(动态细节)→性格特征含义→主旨义。④虚词:虚词本指(作用)→语境义(手法)→写作意图(情感倾向)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229995"/>
            <a:ext cx="11423650" cy="48221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</a:t>
            </a:r>
            <a:r>
              <a:rPr lang="zh-CN" alt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41325" y="1762125"/>
          <a:ext cx="11120120" cy="3154680"/>
        </p:xfrm>
        <a:graphic>
          <a:graphicData uri="http://schemas.openxmlformats.org/drawingml/2006/table">
            <a:tbl>
              <a:tblPr/>
              <a:tblGrid>
                <a:gridCol w="58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9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2935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三看</a:t>
                      </a:r>
                    </a:p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  <a:endParaRPr lang="en-US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看位置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标题(线索、主旨)→文首(开门见山、统领全文、激发读者的阅读兴趣)→文末(点题、表达观点或主旨);段首(角度、对象)→段中(承上启下)→段末(总结上文)。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174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看效果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实写(人物形象,景、物的形、色、姿、味等)、虚写(人物性格,景、物的质)的描写效果、抒情效果。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97280" y="4819015"/>
            <a:ext cx="8816975" cy="1078865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专题</a:t>
            </a:r>
            <a:r>
              <a:rPr lang="zh-CN" alt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三</a:t>
            </a:r>
            <a:r>
              <a:rPr lang="en-US" altLang="zh-CN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 </a:t>
            </a: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现代文阅读Ⅱ——文学类文本阅读(散文)</a:t>
            </a:r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95375"/>
            <a:ext cx="11423650" cy="495681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</a:t>
            </a:r>
            <a:r>
              <a:rPr lang="zh-CN" alt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sz="2400" dirty="0"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41325" y="1600200"/>
          <a:ext cx="11120120" cy="4377501"/>
        </p:xfrm>
        <a:graphic>
          <a:graphicData uri="http://schemas.openxmlformats.org/drawingml/2006/table">
            <a:tbl>
              <a:tblPr/>
              <a:tblGrid>
                <a:gridCol w="58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9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20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四联</a:t>
                      </a:r>
                    </a:p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</a:p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</a:p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一联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联系词语所在句子的内容及前后句。考生应着重体会关键词在特定语境中的含义,还要兼顾其表层意思和深层意思。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二联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联系文章的主题或作者的情感态度,揣摩词语的含义。一般分析具有深层含义或特定意义的词语、能点明中心或主旨的词语时依据此法。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三联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联系作者写作时的写作意图和社会背景,理解词语的含义。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四联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联系手法揣摩。通过分析修辞手法、描写手法,揣摩词语背后作者要表达的意思、要达到的效果。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85850"/>
            <a:ext cx="11423650" cy="496633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4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结合全文,说明文中“窗子”的含义。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①指具体的窗子,如铁纱窗、玻璃窗,分隔出不同的生活场景;②指“无形的窗子”,即心态与观念的限制,造成了自我与外部世界的隔膜。</a:t>
            </a:r>
          </a:p>
          <a:p>
            <a:pPr algn="l" latinLnBrk="1">
              <a:lnSpc>
                <a:spcPct val="140000"/>
              </a:lnSpc>
            </a:pP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一联: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联系词语所在句子的内容及语境。阅读原文可以发现,第2段写“我”看到铁纱窗外面有四个乡下人的背影,第3段提到铁纱窗、玻璃窗,第4段写“所有的活动的颜色、声音、生的滋味”全都在窗子以外,第6段写书房窗外的情形:这几段提到的窗子都是具体的。第7段写即便是出门旅行,也“免不了坐在窗子以内的”,“无形中的窗子是仍然存在的”,这里说的是心里的“窗子”。</a:t>
            </a:r>
          </a:p>
        </p:txBody>
      </p:sp>
      <p:pic>
        <p:nvPicPr>
          <p:cNvPr id="286" name="技法演示.EPS" descr="id:2147511527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5705" y="2778125"/>
            <a:ext cx="1750060" cy="57658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470660"/>
            <a:ext cx="11423650" cy="45815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二联: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联系文章的主题或作者的情感态度揣摩词语的含义。结合全文来看,心里的“窗子”是人的内心与外在世界的隔膜。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en-US" sz="2400" b="1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三联: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联系手法揣摩。文中的“窗子”既指实际生活中具体的窗子,又象征着人们心里的“窗子”,即人的内心与外在世界的隔膜。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145" y="3275965"/>
            <a:ext cx="7196455" cy="1505585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学习任务2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:理清散文思路</a:t>
            </a:r>
          </a:p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(以教材《荷塘月色》为例)</a:t>
            </a:r>
            <a:endParaRPr lang="zh-CN" altLang="en-US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  <a:p>
            <a:pPr algn="ctr" latinLnBrk="1">
              <a:lnSpc>
                <a:spcPts val="6435"/>
              </a:lnSpc>
            </a:pPr>
            <a:endParaRPr lang="zh-CN" altLang="en-US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41705"/>
            <a:ext cx="11423650" cy="57524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学习任务2:理清散文思路(以教材《荷塘月色》为例)</a:t>
            </a:r>
          </a:p>
          <a:p>
            <a:pPr algn="ctr" latinLnBrk="1">
              <a:lnSpc>
                <a:spcPts val="432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题型1:分析行文思路</a:t>
            </a:r>
          </a:p>
          <a:p>
            <a:pPr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</a:p>
          <a:p>
            <a:pPr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从外部结构看,《荷塘月色》写作者出家门经过小径来到荷塘,赏完荷塘月色之景又回到家里,根据空间顺序描绘了一次荷塘夏夜游,呈现圆形结构;从内部结构看,作者的情感思绪从不宁静、寻宁静、得宁静到失宁静,也呈现一个圆形结构形态。</a:t>
            </a:r>
          </a:p>
          <a:p>
            <a:pPr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行文思路是作者按照一定条理表达思想的路径、脉络,是作品的整体构思布局。分析行文思路就是梳理、分析作品的构思布局。思路分不同层面,对全篇而言是总体思路,对具体段落或层次而言就是局部思路。</a:t>
            </a:r>
          </a:p>
          <a:p>
            <a:pPr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分析散文思路题有两种考查方法:一是直接考查,梳理行文思路;二是间接考查,梳理人物心理(感情)变化。</a:t>
            </a:r>
          </a:p>
          <a:p>
            <a:pPr latinLnBrk="1">
              <a:lnSpc>
                <a:spcPts val="432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261" name="教材引入.eps" descr="id:2147511208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770" y="2145030"/>
            <a:ext cx="2618105" cy="44831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80770"/>
            <a:ext cx="11423650" cy="42310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一、散文常见的结构思路</a:t>
            </a:r>
          </a:p>
          <a:p>
            <a:pPr latinLnBrk="1">
              <a:lnSpc>
                <a:spcPts val="4320"/>
              </a:lnSpc>
            </a:pPr>
            <a:endParaRPr lang="en-US" sz="2400" spc="-50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967105" y="1877695"/>
          <a:ext cx="10581640" cy="3512757"/>
        </p:xfrm>
        <a:graphic>
          <a:graphicData uri="http://schemas.openxmlformats.org/drawingml/2006/table">
            <a:tbl>
              <a:tblPr/>
              <a:tblGrid>
                <a:gridCol w="114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10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分类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特点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思路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静赏式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先交代赏景的缘由,暗示主题;多角度地写景;使用联想,用抒情的方式深化主题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景点概述—景点静赏—景点联想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52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参游式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移步换景,随空间转换而变换景色,情感因之而变化;有时虚实相间,适当联想;篇末暗示主旨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进入景点—依次欣赏—赏景联想—离开景点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80770"/>
            <a:ext cx="11423650" cy="42310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4320"/>
              </a:lnSpc>
            </a:pPr>
            <a:endParaRPr lang="en-US" sz="2400" spc="-50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37515" y="1433830"/>
          <a:ext cx="11370310" cy="5081905"/>
        </p:xfrm>
        <a:graphic>
          <a:graphicData uri="http://schemas.openxmlformats.org/drawingml/2006/table">
            <a:tbl>
              <a:tblPr/>
              <a:tblGrid>
                <a:gridCol w="1153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3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3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69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分类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特点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思路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象征式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详细描写物,目的是用物来象征人;卒章显志,篇末深化(升华)主题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物的描述—物的特征—由物及人—表达志向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40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怀念式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借联想和想象写怀念之物,表达寄托的情思。抓住景物的主要特征,从一景联想到相关的另一景,且另一景中寄托着作者的主要情感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睹眼前景—思从前景(人、事)—抒怀念情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46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叙史式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追叙史实,侧重与现实有某种程度上的契合;联系现实,追昔是为了抚今,表达对现实社会的思考。这类散文大多被称为文化散文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追述史实—抚今而感慨、抒情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37515" y="97345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308735"/>
            <a:ext cx="11423650" cy="436943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sz="2800" b="1" spc="-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2400" b="1" spc="-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二、散文材料组织形式</a:t>
            </a:r>
            <a:endParaRPr lang="en-US" sz="20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1.组织方式</a:t>
            </a: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①按时间顺序组织材料;②按空间位置变化组织材料;③以物件(观察点)为中心组织材料;④以情感(或认识)过程组织材料;⑤由实到虚,层层深入组织材料。</a:t>
            </a: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2.结构技巧</a:t>
            </a: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开门见山、首尾呼应、卒章显志、伏笔照应、层层深入、过渡铺垫、设置线索、烘托映衬、前后照应、设置悬念、制造波澜、起承转合等。</a:t>
            </a:r>
          </a:p>
        </p:txBody>
      </p:sp>
    </p:spTree>
  </p:cSld>
  <p:clrMapOvr>
    <a:masterClrMapping/>
  </p:clrMapOvr>
  <p:transition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528445"/>
            <a:ext cx="11423650" cy="323723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三、分析散文思路题设问形式及审题定向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32790" y="2446020"/>
          <a:ext cx="10636250" cy="3070860"/>
        </p:xfrm>
        <a:graphic>
          <a:graphicData uri="http://schemas.openxmlformats.org/drawingml/2006/table">
            <a:tbl>
              <a:tblPr/>
              <a:tblGrid>
                <a:gridCol w="750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5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54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spc="-5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设问形式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spc="-5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1.(2020年全国Ⅲ卷)作者对儿时看火车经历的叙述很有层次感,请结合作品具体分析。2.(2018年浙江卷)从结构上分析作品为什么先写街、再写人、后写灯。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4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spc="-5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审题定向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spc="-5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题干中往往有“梳理”“分析”等作答动词和“写作思路”“构思”“心理变化”“心理感受”“感情发展脉络”等表答题方向的词语。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048" y="941833"/>
            <a:ext cx="11423904" cy="48569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四、分析散文思路“三方法”</a:t>
            </a:r>
          </a:p>
        </p:txBody>
      </p:sp>
      <p:pic>
        <p:nvPicPr>
          <p:cNvPr id="262" name="24YWXKAXGKZT3T4.eps" descr="id:2147511239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70" y="1560195"/>
            <a:ext cx="5917565" cy="493077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TNiYjQzYjU3MGM5MGFlYjdlYzFiMzY2YmE2MTlmNTMifQ=="/>
  <p:tag name="KSO_WPP_MARK_KEY" val="ce32eaa2-9918-4211-b32a-bda889f4b25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d88c8d4-ad86-435c-9ab7-66e733e7ef28}"/>
  <p:tag name="TABLE_ENDDRAG_ORIGIN_RECT" val="833*304"/>
  <p:tag name="TABLE_ENDDRAG_RECT" val="76*147*833*30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ab07cf1-27b8-4028-b93c-8c7d5dd75a2f}"/>
  <p:tag name="TABLE_ENDDRAG_ORIGIN_RECT" val="895*400"/>
  <p:tag name="TABLE_ENDDRAG_RECT" val="39*79*895*4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2495725-7323-4b27-9385-18c1a6cc1931}"/>
  <p:tag name="TABLE_ENDDRAG_ORIGIN_RECT" val="837*241"/>
  <p:tag name="TABLE_ENDDRAG_RECT" val="57*192*837*24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ca3d8ca-b964-43b1-9c9a-866292da08e5}"/>
  <p:tag name="TABLE_ENDDRAG_ORIGIN_RECT" val="914*425"/>
  <p:tag name="TABLE_ENDDRAG_RECT" val="30*70*914*42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4c41ce-b17e-41a1-82c0-741408b55ce3}"/>
  <p:tag name="TABLE_ENDDRAG_ORIGIN_RECT" val="853*223"/>
  <p:tag name="TABLE_ENDDRAG_RECT" val="51*168*853*22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c760526-0939-410c-9e7e-1c3b88ec5483}"/>
  <p:tag name="TABLE_ENDDRAG_ORIGIN_RECT" val="875*358"/>
  <p:tag name="TABLE_ENDDRAG_RECT" val="34*142*875*35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19879af-d10e-475b-9f90-f8996d7ca0c2}"/>
  <p:tag name="TABLE_ENDDRAG_ORIGIN_RECT" val="875*248"/>
  <p:tag name="TABLE_ENDDRAG_RECT" val="34*104*875*24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19879af-d10e-475b-9f90-f8996d7ca0c2}"/>
  <p:tag name="TABLE_ENDDRAG_ORIGIN_RECT" val="875*385"/>
  <p:tag name="TABLE_ENDDRAG_RECT" val="39*91*875*38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1167</Words>
  <Application>Microsoft Office PowerPoint</Application>
  <PresentationFormat>宽屏</PresentationFormat>
  <Paragraphs>147</Paragraphs>
  <Slides>22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楷体</vt:lpstr>
      <vt:lpstr>宋体</vt:lpstr>
      <vt:lpstr>微软雅黑</vt:lpstr>
      <vt:lpstr>Arial</vt:lpstr>
      <vt:lpstr>Calibri</vt:lpstr>
      <vt:lpstr>Times New Roman</vt:lpstr>
      <vt:lpstr>Wingdings</vt:lpstr>
      <vt:lpstr>1_Office 主题​​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振 群</cp:lastModifiedBy>
  <cp:revision>182</cp:revision>
  <dcterms:created xsi:type="dcterms:W3CDTF">2019-06-19T02:08:00Z</dcterms:created>
  <dcterms:modified xsi:type="dcterms:W3CDTF">2023-12-23T03:58:29Z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CFE8167B695E4CDC923B7B4E9067356D</vt:lpwstr>
  </property>
</Properties>
</file>