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2" r:id="rId2"/>
    <p:sldId id="273" r:id="rId3"/>
    <p:sldId id="274" r:id="rId4"/>
    <p:sldId id="275" r:id="rId5"/>
    <p:sldId id="276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5349E-4572-4987-BC1F-7F814E0F3493}" type="datetimeFigureOut">
              <a:rPr lang="zh-CN" altLang="en-US" smtClean="0"/>
              <a:t>2023/12/23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87D2-D72A-4D9C-A51B-B29AD8F643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14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590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35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5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050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34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9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20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1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9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049020"/>
            <a:ext cx="11423650" cy="50031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ctr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题型2:理解重要语句含意(以教材《记念刘和珍君》为例)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在《记念刘和珍君》一文中,鲁迅先生在评价刘和珍等爱国青年的义勇行为时说:“真的猛士,敢于直面惨淡的人生,敢于正视淋漓的鲜血。这是怎样的哀痛者和幸福者?”理解这些句子的含意,先要抓关键信息“惨淡的人生”“淋漓的鲜血”“哀痛者”“幸福者”,理解表层意:真正勇猛的革命志士,能勇敢面对反动统治者的血腥屠杀,毫不回避,愤然而起,前仆后继,为推翻黑暗的反动统治而英勇斗争。再结合“三一八”惨案的背景和文章主旨分析其深层意:赞颂那些勇敢面对统治者的血腥屠杀,为国家和民族的前途、人民的悲惨命运而哀痛,以英勇斗争、献身革命为最大幸福的革命志士。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</a:p>
        </p:txBody>
      </p:sp>
      <p:pic>
        <p:nvPicPr>
          <p:cNvPr id="287" name="教材引入.eps" descr="id:2147511534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205" y="1607820"/>
            <a:ext cx="2561590" cy="46799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0425"/>
            <a:ext cx="11423650" cy="51917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一、重要句子类别及理解方法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903605" y="1553845"/>
          <a:ext cx="10760710" cy="4531360"/>
        </p:xfrm>
        <a:graphic>
          <a:graphicData uri="http://schemas.openxmlformats.org/drawingml/2006/table">
            <a:tbl>
              <a:tblPr/>
              <a:tblGrid>
                <a:gridCol w="75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类别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特点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方法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含蓄句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表达含蓄,含意丰富,有警示作用,富含哲理。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由表及里法。理解这类语句要从三个层面入手:①句表意,即表层意;②句内意,即深层意;③句外意,即引申出来的意义。高考题重点考查句外意。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修辞句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运用比喻、拟人、夸张、反语等修辞手法。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还原法。先确定句子运用的修辞手法,再将句子还原成没有运用修辞手法的、意思明白的句子。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结构句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总领句、总结句、过渡句、照应句等。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抓住位置法。判断句子在文中所处的位置,结合内容来确定句子含意。总领句要从它所领起的内容去找,总结句要从其上文中去找,过渡句要从它的上下文中去找。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0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主旨句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能体现文章的中心。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立足全文法。既要把握本句的字面意思,又要注意对文中其他观点句、态度句及情感句的把握。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0425"/>
            <a:ext cx="11423650" cy="51917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二、理解语句含意题设问形式及审题定向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832485" y="2175510"/>
          <a:ext cx="10546080" cy="3527425"/>
        </p:xfrm>
        <a:graphic>
          <a:graphicData uri="http://schemas.openxmlformats.org/drawingml/2006/table">
            <a:tbl>
              <a:tblPr/>
              <a:tblGrid>
                <a:gridCol w="1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014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设问形式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1.(2019年北京卷)作者为什么说“你在没有走进这些胡同人家之前,关于北京文化的理解,是不便言深的”?请结合上下文具体说明。　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　2.(2017年全国Ⅲ卷)结合上下文,分析文中画横线的句子的含意。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审题定向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题干中往往有“说明”“分析”“解释”“理解”等作答动词和“含意”“意思”等表答题方向的名词。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1111885"/>
            <a:ext cx="11423650" cy="49403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三、“多看”+“多联”答好理解语句含意题 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288" name="24YWXKAXGKZT3T10.eps" descr="id:2147511557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6540" y="1787525"/>
            <a:ext cx="6670675" cy="431482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0425"/>
            <a:ext cx="11423650" cy="51917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 (2017年全国Ⅲ卷)阅读下面的文字,完成后面的题目。</a:t>
            </a:r>
          </a:p>
          <a:p>
            <a:pPr marL="0" marR="0" lvl="0" indent="0" algn="ctr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我们的裁缝店</a:t>
            </a:r>
          </a:p>
          <a:p>
            <a:pPr marL="0" marR="0" lvl="0" indent="0" algn="ctr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仿宋" panose="02010600040101010101" charset="-122"/>
                <a:ea typeface="华文仿宋" panose="02010600040101010101" charset="-122"/>
                <a:cs typeface="Times New Roman" panose="02020603050405020304" pitchFamily="34" charset="-120"/>
              </a:rPr>
              <a:t>李　娟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在城市里,裁缝和裁缝店越来越少了。但在喀吾图,生活迥然不同。这是游牧地区,人们体格普遍高大宽厚,再加上常年的繁重劳动,很多人身体都有着不同程度的变形,只有量身定做的衣服才能穿得平展。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我们租的店面实在太小了,十来个平方米,中间拉块布帘子,前半截做生意,后半截睡觉、做饭。但这样的房间一烧起炉子来便会特别暖和。很多个那样的日子,狂风呼啸,昏天暗地,小碎石子和冰雹砸在玻璃窗上,“啪啪啪啪”响个没完没了……但我们的房子里却温暖和平,锅里炖的风干羊肉溢出的香气一波一波地滚动,墙皮似乎都给香得酥掉了。</a:t>
            </a:r>
          </a:p>
        </p:txBody>
      </p:sp>
      <p:pic>
        <p:nvPicPr>
          <p:cNvPr id="289" name="例2.eps" descr="id:2147511564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75" y="1022985"/>
            <a:ext cx="663575" cy="30670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0425"/>
            <a:ext cx="11423650" cy="51917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合缝……做成后,还得开扣眼、钉扣子、缝垫肩、缲裤边。浅色衣服还得洗一洗,缝纫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机经常加油,难免会染脏一点。而且烙铁也没有电熨斗那么干净,一不小心,黑黑的煤灰就从气孔漾出来,沾得到处都是。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是呀,从我们当裁缝的第一天起,就发誓一旦有别的出路,死也不会再干这个了。但假如有一天不做裁缝,我们还是得想办法赚钱过日子,过同样辛苦的生活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。——可能干什么都一样的吧?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是这样的,帕孜依拉来做衬衣,我们给她弄得漂漂亮亮的,她穿上以后高兴得在镜子面前转来转去地看。但是我立刻发现袖子那里有一点不平,就殷勤地劝她脱下来,烧好烙铁,“滋——”地一家伙下去……烫煳一大片……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怎么办呢?我们商量了半天,把煳的地方裁掉,用同样的布接了一截子,将袖口做大,呈小喇叭的样式敞开,还钉上了漂亮的扣子。最后又给它取了个名字:“马蹄袖”。</a:t>
            </a:r>
          </a:p>
        </p:txBody>
      </p:sp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0425"/>
            <a:ext cx="11423650" cy="51917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但是后来……几乎全村的年轻女人都把衬衣袖子裁掉一截,跑来要求我们给她们加工“马蹄袖”。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干裁缝真的很辛苦,但那么多事情,一针一线的,不是说拆就能拆得掉的。当我再一次把一股线平稳准确地穿进一个针孔,总会在一刹那想通很多事情。</a:t>
            </a:r>
          </a:p>
          <a:p>
            <a:pPr marL="0" marR="0" lvl="0" indent="0" algn="r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(有删改)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结合上下文,分析文中画横线的句子的含意。</a:t>
            </a:r>
          </a:p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答案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　①裁缝作为辛苦的谋生行当,看起来与其他行当一样;②但“我”但在做裁缝的过程中,对生活有了难忘的经历和体会,不由得对这一行当产生了特殊感情,感受到它的独特意义。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6_BD#10dc35271?segpoint=1&amp;vbadefaultcenterpage=1&amp;parentnodeid=32a5afe07"/>
          <p:cNvSpPr/>
          <p:nvPr/>
        </p:nvSpPr>
        <p:spPr>
          <a:xfrm>
            <a:off x="384175" y="860425"/>
            <a:ext cx="11423650" cy="51917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“多看”,理解表层意: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句子的关键内容是“干什么”“一样”。“干什么”是指干任何行业,“一样”是“一样辛苦”的意思,句子的字面意思是“干任何行业都一样辛苦”。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“多联”,挖掘深层意: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①联系句子位置,这句话是文中的过渡句,起承上启下的作用。承接上文描写的行业辛苦,引出结尾处裁缝行业给“我”带来的人生启示。②联系相邻句子及文中关键语句,根据原文“过同样辛苦的生活”“干裁缝真的很辛苦”可知,裁缝是辛苦的谋生行当,而“在一刹那想通很多事情”则含蓄地表达了“我”对这一行业的深厚情感和对辛苦踏实劳作、平稳真切生活的肯定。　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  <p:pic>
        <p:nvPicPr>
          <p:cNvPr id="290" name="技法演示.EPS" descr="id:2147511571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525" y="913765"/>
            <a:ext cx="1694815" cy="55880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83db095-ca64-49dd-b23f-6af4b28e18b0}"/>
  <p:tag name="TABLE_ENDDRAG_ORIGIN_RECT" val="847*356"/>
  <p:tag name="TABLE_ENDDRAG_RECT" val="71*122*847*3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e8cbe82-225f-4ed3-9efe-c1f5027bf6e4}"/>
  <p:tag name="TABLE_ENDDRAG_ORIGIN_RECT" val="773*186"/>
  <p:tag name="TABLE_ENDDRAG_RECT" val="65*171*773*186"/>
</p:tagLst>
</file>

<file path=ppt/theme/theme1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宽屏</PresentationFormat>
  <Paragraphs>58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等线</vt:lpstr>
      <vt:lpstr>华文仿宋</vt:lpstr>
      <vt:lpstr>楷体</vt:lpstr>
      <vt:lpstr>微软雅黑</vt:lpstr>
      <vt:lpstr>Arial</vt:lpstr>
      <vt:lpstr>Calibri</vt:lpstr>
      <vt:lpstr>Times New Roman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振 群</dc:creator>
  <cp:lastModifiedBy>振 群</cp:lastModifiedBy>
  <cp:revision>1</cp:revision>
  <dcterms:created xsi:type="dcterms:W3CDTF">2023-12-23T04:16:39Z</dcterms:created>
  <dcterms:modified xsi:type="dcterms:W3CDTF">2023-12-23T04:17:26Z</dcterms:modified>
</cp:coreProperties>
</file>