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5"/>
  </p:notesMasterIdLst>
  <p:sldIdLst>
    <p:sldId id="257" r:id="rId2"/>
    <p:sldId id="574" r:id="rId3"/>
    <p:sldId id="379" r:id="rId4"/>
    <p:sldId id="671" r:id="rId5"/>
    <p:sldId id="575" r:id="rId6"/>
    <p:sldId id="576" r:id="rId7"/>
    <p:sldId id="387" r:id="rId8"/>
    <p:sldId id="388" r:id="rId9"/>
    <p:sldId id="577" r:id="rId10"/>
    <p:sldId id="578" r:id="rId11"/>
    <p:sldId id="579" r:id="rId12"/>
    <p:sldId id="672" r:id="rId13"/>
    <p:sldId id="581" r:id="rId14"/>
    <p:sldId id="389" r:id="rId15"/>
    <p:sldId id="390" r:id="rId16"/>
    <p:sldId id="582" r:id="rId17"/>
    <p:sldId id="583" r:id="rId18"/>
    <p:sldId id="584" r:id="rId19"/>
    <p:sldId id="585" r:id="rId20"/>
    <p:sldId id="266" r:id="rId21"/>
    <p:sldId id="586" r:id="rId22"/>
    <p:sldId id="267" r:id="rId23"/>
    <p:sldId id="587" r:id="rId24"/>
    <p:sldId id="588" r:id="rId25"/>
    <p:sldId id="674" r:id="rId26"/>
    <p:sldId id="673" r:id="rId27"/>
    <p:sldId id="589" r:id="rId28"/>
    <p:sldId id="590" r:id="rId29"/>
    <p:sldId id="675" r:id="rId30"/>
    <p:sldId id="592" r:id="rId31"/>
    <p:sldId id="609" r:id="rId32"/>
    <p:sldId id="669" r:id="rId33"/>
    <p:sldId id="670" r:id="rId34"/>
  </p:sldIdLst>
  <p:sldSz cx="12192000" cy="6858000"/>
  <p:notesSz cx="6858000" cy="12192000"/>
  <p:custDataLst>
    <p:tags r:id="rId36"/>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7" userDrawn="1">
          <p15:clr>
            <a:srgbClr val="A4A3A4"/>
          </p15:clr>
        </p15:guide>
        <p15:guide id="2" pos="38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AF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5" autoAdjust="0"/>
    <p:restoredTop sz="94610"/>
  </p:normalViewPr>
  <p:slideViewPr>
    <p:cSldViewPr snapToGrid="0" snapToObjects="1" showGuides="1">
      <p:cViewPr varScale="1">
        <p:scale>
          <a:sx n="89" d="100"/>
          <a:sy n="89" d="100"/>
        </p:scale>
        <p:origin x="234" y="84"/>
      </p:cViewPr>
      <p:guideLst>
        <p:guide orient="horz" pos="2207"/>
        <p:guide pos="387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slide" Target="../slides/slide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高考第一轮复习</a:t>
            </a:r>
            <a:endParaRPr lang="en-US" sz="36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rId4" action="ppaction://hlinksldjump"/>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pitchFamily="34" charset="-122"/>
                <a:ea typeface="微软雅黑" panose="020B0503020204020204" pitchFamily="3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5"/>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t>‹#›</a:t>
            </a:fld>
            <a:endParaRPr lang="en-US" sz="20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17.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17.jpe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17.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0.xml"/><Relationship Id="rId1" Type="http://schemas.openxmlformats.org/officeDocument/2006/relationships/tags" Target="../tags/tag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30605" y="4818888"/>
            <a:ext cx="6839712" cy="1078992"/>
          </a:xfrm>
          <a:prstGeom prst="rect">
            <a:avLst/>
          </a:prstGeom>
          <a:noFill/>
        </p:spPr>
        <p:txBody>
          <a:bodyPr wrap="none" lIns="0" tIns="0" rIns="0" bIns="0" rtlCol="0" anchor="ctr"/>
          <a:lstStyle/>
          <a:p>
            <a:pPr algn="l" latinLnBrk="1">
              <a:lnSpc>
                <a:spcPts val="5105"/>
              </a:lnSpc>
            </a:pPr>
            <a:r>
              <a:rPr lang="zh-CN" altLang="en-US" sz="32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rPr>
              <a:t>学习主题九</a:t>
            </a:r>
            <a:r>
              <a:rPr lang="en-US" altLang="zh-CN" sz="32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rPr>
              <a:t>     </a:t>
            </a:r>
            <a:r>
              <a:rPr lang="zh-CN" altLang="en-US" sz="3200" b="1" dirty="0">
                <a:solidFill>
                  <a:srgbClr val="0C3BD2"/>
                </a:solidFill>
                <a:latin typeface="微软雅黑" panose="020B0503020204020204" pitchFamily="34" charset="-122"/>
                <a:ea typeface="微软雅黑" panose="020B0503020204020204" pitchFamily="34" charset="-122"/>
                <a:cs typeface="微软雅黑" panose="020B0503020204020204" pitchFamily="34" charset="-120"/>
              </a:rPr>
              <a:t>句式与修辞</a:t>
            </a:r>
          </a:p>
        </p:txBody>
      </p:sp>
    </p:spTree>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536575" y="1216660"/>
            <a:ext cx="10972800" cy="4192270"/>
          </a:xfrm>
          <a:prstGeom prst="rect">
            <a:avLst/>
          </a:prstGeom>
          <a:noFill/>
        </p:spPr>
        <p:txBody>
          <a:bodyPr wrap="square" lIns="0" tIns="0" rIns="0" bIns="0" rtlCol="0" anchor="t"/>
          <a:lstStyle/>
          <a:p>
            <a:pPr algn="l" latinLnBrk="1">
              <a:lnSpc>
                <a:spcPts val="4320"/>
              </a:lnSpc>
            </a:pP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a:t>
            </a:r>
            <a:r>
              <a:rPr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三、短句变长句“三步骤”</a:t>
            </a: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endPar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5" name="表格 4"/>
          <p:cNvGraphicFramePr/>
          <p:nvPr>
            <p:custDataLst>
              <p:tags r:id="rId1"/>
            </p:custDataLst>
            <p:extLst>
              <p:ext uri="{D42A27DB-BD31-4B8C-83A1-F6EECF244321}">
                <p14:modId xmlns:p14="http://schemas.microsoft.com/office/powerpoint/2010/main" val="2826218243"/>
              </p:ext>
            </p:extLst>
          </p:nvPr>
        </p:nvGraphicFramePr>
        <p:xfrm>
          <a:off x="677732" y="2300605"/>
          <a:ext cx="10831643" cy="3115945"/>
        </p:xfrm>
        <a:graphic>
          <a:graphicData uri="http://schemas.openxmlformats.org/drawingml/2006/table">
            <a:tbl>
              <a:tblPr/>
              <a:tblGrid>
                <a:gridCol w="3999678">
                  <a:extLst>
                    <a:ext uri="{9D8B030D-6E8A-4147-A177-3AD203B41FA5}">
                      <a16:colId xmlns:a16="http://schemas.microsoft.com/office/drawing/2014/main" val="20000"/>
                    </a:ext>
                  </a:extLst>
                </a:gridCol>
                <a:gridCol w="6831965">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mn-ea"/>
                          <a:cs typeface="NEU-BZ-S92" charset="0"/>
                        </a:rPr>
                        <a:t>步骤</a:t>
                      </a:r>
                      <a:endParaRPr lang="en-US" altLang="en-US" sz="2400" b="1">
                        <a:solidFill>
                          <a:srgbClr val="000000"/>
                        </a:solidFill>
                        <a:latin typeface="+mn-ea"/>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dirty="0" err="1">
                          <a:solidFill>
                            <a:srgbClr val="000000"/>
                          </a:solidFill>
                          <a:latin typeface="+mn-ea"/>
                          <a:cs typeface="NEU-BZ-S92" charset="0"/>
                        </a:rPr>
                        <a:t>解释</a:t>
                      </a:r>
                      <a:endParaRPr lang="en-US" altLang="en-US" sz="2400" b="1" dirty="0">
                        <a:solidFill>
                          <a:srgbClr val="000000"/>
                        </a:solidFill>
                        <a:latin typeface="+mn-ea"/>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6160">
                <a:tc>
                  <a:txBody>
                    <a:bodyPr/>
                    <a:lstStyle/>
                    <a:p>
                      <a:pPr indent="0">
                        <a:buNone/>
                      </a:pPr>
                      <a:r>
                        <a:rPr lang="en-US" sz="2400" b="0" dirty="0" err="1">
                          <a:solidFill>
                            <a:srgbClr val="FF0000"/>
                          </a:solidFill>
                          <a:latin typeface="+mn-ea"/>
                          <a:cs typeface="+mn-ea"/>
                        </a:rPr>
                        <a:t>第一步:确定长句的主干</a:t>
                      </a:r>
                      <a:endParaRPr lang="en-US" altLang="en-US" sz="2400" b="0" dirty="0">
                        <a:solidFill>
                          <a:srgbClr val="FF0000"/>
                        </a:solidFill>
                        <a:latin typeface="+mn-ea"/>
                        <a:cs typeface="+mn-ea"/>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dirty="0">
                          <a:solidFill>
                            <a:srgbClr val="000000"/>
                          </a:solidFill>
                          <a:latin typeface="+mn-ea"/>
                          <a:cs typeface="+mn-ea"/>
                        </a:rPr>
                        <a:t>　　</a:t>
                      </a:r>
                      <a:r>
                        <a:rPr lang="en-US" sz="2400" b="0" dirty="0" err="1">
                          <a:solidFill>
                            <a:srgbClr val="000000"/>
                          </a:solidFill>
                          <a:latin typeface="+mn-ea"/>
                          <a:cs typeface="+mn-ea"/>
                        </a:rPr>
                        <a:t>分析所给的几个短句中共</a:t>
                      </a:r>
                      <a:r>
                        <a:rPr lang="en-US" sz="2400" b="0" dirty="0" err="1">
                          <a:solidFill>
                            <a:srgbClr val="FF0000"/>
                          </a:solidFill>
                          <a:latin typeface="+mn-ea"/>
                          <a:cs typeface="+mn-ea"/>
                        </a:rPr>
                        <a:t>同陈述的对象</a:t>
                      </a:r>
                      <a:r>
                        <a:rPr lang="en-US" sz="2400" b="0" dirty="0" err="1">
                          <a:solidFill>
                            <a:srgbClr val="000000"/>
                          </a:solidFill>
                          <a:latin typeface="+mn-ea"/>
                          <a:cs typeface="+mn-ea"/>
                        </a:rPr>
                        <a:t>,将其定为长句的主语,然后再依次确定谓语和宾语</a:t>
                      </a:r>
                      <a:r>
                        <a:rPr lang="en-US" sz="2400" b="0" dirty="0">
                          <a:solidFill>
                            <a:srgbClr val="000000"/>
                          </a:solidFill>
                          <a:latin typeface="+mn-ea"/>
                          <a:cs typeface="+mn-ea"/>
                        </a:rPr>
                        <a:t>。</a:t>
                      </a:r>
                      <a:endParaRPr lang="en-US" altLang="en-US" sz="2400" b="0" dirty="0">
                        <a:solidFill>
                          <a:srgbClr val="000000"/>
                        </a:solidFill>
                        <a:latin typeface="+mn-ea"/>
                        <a:cs typeface="+mn-ea"/>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1520">
                <a:tc>
                  <a:txBody>
                    <a:bodyPr/>
                    <a:lstStyle/>
                    <a:p>
                      <a:pPr marL="0" indent="0" algn="l" defTabSz="914400" rtl="0" eaLnBrk="1" latinLnBrk="0" hangingPunct="1">
                        <a:buNone/>
                      </a:pPr>
                      <a:r>
                        <a:rPr lang="en-US" sz="2400" b="0" kern="1200" dirty="0" err="1">
                          <a:solidFill>
                            <a:srgbClr val="FF0000"/>
                          </a:solidFill>
                          <a:latin typeface="+mn-ea"/>
                          <a:ea typeface="+mn-ea"/>
                          <a:cs typeface="+mn-ea"/>
                        </a:rPr>
                        <a:t>第二步:组合附加成分</a:t>
                      </a:r>
                      <a:endParaRPr lang="en-US" altLang="en-US" sz="2400" b="0" kern="1200" dirty="0">
                        <a:solidFill>
                          <a:srgbClr val="FF0000"/>
                        </a:solidFill>
                        <a:latin typeface="+mn-ea"/>
                        <a:ea typeface="+mn-ea"/>
                        <a:cs typeface="+mn-ea"/>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dirty="0">
                          <a:solidFill>
                            <a:srgbClr val="000000"/>
                          </a:solidFill>
                          <a:latin typeface="+mn-ea"/>
                          <a:cs typeface="NEU-BZ-S92" charset="0"/>
                        </a:rPr>
                        <a:t>　　</a:t>
                      </a:r>
                      <a:r>
                        <a:rPr lang="en-US" sz="2400" b="0" dirty="0" err="1">
                          <a:solidFill>
                            <a:srgbClr val="FF0000"/>
                          </a:solidFill>
                          <a:latin typeface="+mn-ea"/>
                          <a:cs typeface="NEU-BZ-S92" charset="0"/>
                        </a:rPr>
                        <a:t>将短句中的其余内容合理转化为长句的定语、状语或补语</a:t>
                      </a:r>
                      <a:r>
                        <a:rPr lang="en-US" sz="2400" b="0" dirty="0">
                          <a:solidFill>
                            <a:srgbClr val="000000"/>
                          </a:solidFill>
                          <a:latin typeface="+mn-ea"/>
                          <a:cs typeface="NEU-BZ-S92" charset="0"/>
                        </a:rPr>
                        <a:t>。</a:t>
                      </a:r>
                      <a:endParaRPr lang="en-US" altLang="en-US" sz="2400" b="0" dirty="0">
                        <a:solidFill>
                          <a:srgbClr val="000000"/>
                        </a:solidFill>
                        <a:latin typeface="+mn-ea"/>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92505">
                <a:tc>
                  <a:txBody>
                    <a:bodyPr/>
                    <a:lstStyle/>
                    <a:p>
                      <a:pPr marL="0" indent="0" algn="l" defTabSz="914400" rtl="0" eaLnBrk="1" latinLnBrk="0" hangingPunct="1">
                        <a:buNone/>
                      </a:pPr>
                      <a:r>
                        <a:rPr lang="en-US" sz="2400" b="0" kern="1200" dirty="0" err="1">
                          <a:solidFill>
                            <a:srgbClr val="FF0000"/>
                          </a:solidFill>
                          <a:latin typeface="+mn-ea"/>
                          <a:ea typeface="+mn-ea"/>
                          <a:cs typeface="+mn-ea"/>
                        </a:rPr>
                        <a:t>第三步:复查、验证、排序</a:t>
                      </a:r>
                      <a:endParaRPr lang="en-US" altLang="en-US" sz="2400" b="0" kern="1200" dirty="0">
                        <a:solidFill>
                          <a:srgbClr val="FF0000"/>
                        </a:solidFill>
                        <a:latin typeface="+mn-ea"/>
                        <a:ea typeface="+mn-ea"/>
                        <a:cs typeface="+mn-ea"/>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dirty="0">
                          <a:solidFill>
                            <a:srgbClr val="000000"/>
                          </a:solidFill>
                          <a:latin typeface="+mn-ea"/>
                          <a:cs typeface="NEU-BZ-S92" charset="0"/>
                        </a:rPr>
                        <a:t>　　</a:t>
                      </a:r>
                      <a:r>
                        <a:rPr lang="en-US" sz="2400" b="0" dirty="0" err="1">
                          <a:solidFill>
                            <a:srgbClr val="000000"/>
                          </a:solidFill>
                          <a:latin typeface="+mn-ea"/>
                          <a:cs typeface="NEU-BZ-S92" charset="0"/>
                        </a:rPr>
                        <a:t>检查变换后的句子的主干成分、附加成分、并列成分等的语序是否</a:t>
                      </a:r>
                      <a:r>
                        <a:rPr lang="en-US" sz="2400" b="0" dirty="0" err="1">
                          <a:solidFill>
                            <a:srgbClr val="FF0000"/>
                          </a:solidFill>
                          <a:latin typeface="+mn-ea"/>
                          <a:cs typeface="NEU-BZ-S92" charset="0"/>
                        </a:rPr>
                        <a:t>恰当</a:t>
                      </a:r>
                      <a:r>
                        <a:rPr lang="en-US" sz="2400" b="0" dirty="0">
                          <a:solidFill>
                            <a:srgbClr val="000000"/>
                          </a:solidFill>
                          <a:latin typeface="+mn-ea"/>
                          <a:cs typeface="NEU-BZ-S92" charset="0"/>
                        </a:rPr>
                        <a:t>。</a:t>
                      </a:r>
                      <a:endParaRPr lang="en-US" altLang="en-US" sz="2400" b="0" dirty="0">
                        <a:solidFill>
                          <a:srgbClr val="000000"/>
                        </a:solidFill>
                        <a:latin typeface="+mn-ea"/>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68630" y="847725"/>
            <a:ext cx="11528425" cy="3032125"/>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fontAlgn="auto">
              <a:lnSpc>
                <a:spcPct val="150000"/>
              </a:lnSpc>
            </a:pPr>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将下面3个句子整合为一个单句。(</a:t>
            </a:r>
            <a:r>
              <a:rPr sz="2400"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可调整语序、适当增删词语,但不能改变原意</a:t>
            </a:r>
            <a:r>
              <a:rPr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①王力先生认为,中国旧体诗以音步（</a:t>
            </a:r>
            <a:r>
              <a:rPr lang="zh-CN" altLang="en-US" sz="2400" b="0" dirty="0">
                <a:solidFill>
                  <a:schemeClr val="tx1">
                    <a:lumMod val="65000"/>
                    <a:lumOff val="35000"/>
                  </a:schemeClr>
                </a:solidFill>
                <a:latin typeface="楷体" panose="02010609060101010101" pitchFamily="34" charset="-122"/>
                <a:ea typeface="楷体" panose="02010609060101010101" pitchFamily="34" charset="-122"/>
                <a:cs typeface="楷体" panose="02010609060101010101" pitchFamily="34" charset="-122"/>
              </a:rPr>
              <a:t>节拍</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）、平仄相间构成抑扬美。 </a:t>
            </a:r>
          </a:p>
          <a:p>
            <a:pPr indent="0" fontAlgn="auto">
              <a:lnSpc>
                <a:spcPct val="150000"/>
              </a:lnSpc>
            </a:pP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②王力先生认为,中国旧体诗的音乐美分为抑扬美和回环美。</a:t>
            </a:r>
          </a:p>
          <a:p>
            <a:pPr indent="0" fontAlgn="auto">
              <a:lnSpc>
                <a:spcPct val="150000"/>
              </a:lnSpc>
            </a:pP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③王力先生认为,中国旧体诗以同韵字来来回回的重复构成回环美。 </a:t>
            </a:r>
          </a:p>
        </p:txBody>
      </p:sp>
      <p:pic>
        <p:nvPicPr>
          <p:cNvPr id="694" name="例2.eps" descr="id:2147515347;FounderCES"/>
          <p:cNvPicPr>
            <a:picLocks noChangeAspect="1"/>
          </p:cNvPicPr>
          <p:nvPr/>
        </p:nvPicPr>
        <p:blipFill>
          <a:blip r:embed="rId2"/>
          <a:stretch>
            <a:fillRect/>
          </a:stretch>
        </p:blipFill>
        <p:spPr>
          <a:xfrm>
            <a:off x="468630" y="1337945"/>
            <a:ext cx="688340" cy="317500"/>
          </a:xfrm>
          <a:prstGeom prst="rect">
            <a:avLst/>
          </a:prstGeom>
        </p:spPr>
      </p:pic>
      <p:sp>
        <p:nvSpPr>
          <p:cNvPr id="100" name="文本框 99"/>
          <p:cNvSpPr txBox="1"/>
          <p:nvPr/>
        </p:nvSpPr>
        <p:spPr>
          <a:xfrm>
            <a:off x="468630" y="3487420"/>
            <a:ext cx="10648950" cy="1198880"/>
          </a:xfrm>
          <a:prstGeom prst="rect">
            <a:avLst/>
          </a:prstGeom>
          <a:noFill/>
          <a:ln w="9525">
            <a:noFill/>
          </a:ln>
        </p:spPr>
        <p:txBody>
          <a:bodyPr wrap="square">
            <a:spAutoFit/>
          </a:bodyPr>
          <a:lstStyle/>
          <a:p>
            <a:pPr indent="0" fontAlgn="auto">
              <a:lnSpc>
                <a:spcPct val="150000"/>
              </a:lnSpc>
            </a:pPr>
            <a:r>
              <a:rPr lang="en-US" sz="2400" b="0" dirty="0">
                <a:solidFill>
                  <a:srgbClr val="FF0000"/>
                </a:solidFill>
                <a:ea typeface="微软雅黑" panose="020B0503020204020204" pitchFamily="34" charset="-122"/>
                <a:cs typeface="Times New Roman" panose="02020603050405020304" pitchFamily="34" charset="-120"/>
              </a:rPr>
              <a:t>王力先生认为,中国旧体诗的音乐美分为以音步、平仄相间构成的抑扬美和以同韵字来来回回的重复构成的回环美。</a:t>
            </a:r>
          </a:p>
        </p:txBody>
      </p:sp>
      <p:cxnSp>
        <p:nvCxnSpPr>
          <p:cNvPr id="3" name="直接连接符 2"/>
          <p:cNvCxnSpPr>
            <a:stCxn id="100" idx="1"/>
          </p:cNvCxnSpPr>
          <p:nvPr/>
        </p:nvCxnSpPr>
        <p:spPr>
          <a:xfrm flipV="1">
            <a:off x="468630" y="4065905"/>
            <a:ext cx="10648950" cy="209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V="1">
            <a:off x="468630" y="4686300"/>
            <a:ext cx="10648950" cy="209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599440" y="4977130"/>
            <a:ext cx="10763250" cy="1460500"/>
          </a:xfrm>
          <a:prstGeom prst="rect">
            <a:avLst/>
          </a:prstGeom>
          <a:noFill/>
          <a:ln w="9525">
            <a:noFill/>
          </a:ln>
        </p:spPr>
        <p:txBody>
          <a:bodyPr>
            <a:noAutofit/>
          </a:bodyPr>
          <a:lstStyle/>
          <a:p>
            <a:pPr indent="0"/>
            <a:r>
              <a:rPr lang="zh-CN" altLang="en-US" sz="2400" b="0" dirty="0">
                <a:solidFill>
                  <a:srgbClr val="FF0000"/>
                </a:solidFill>
                <a:ea typeface="微软雅黑" panose="020B0503020204020204" pitchFamily="34" charset="-122"/>
                <a:cs typeface="Times New Roman" panose="02020603050405020304" pitchFamily="34" charset="-120"/>
              </a:rPr>
              <a:t>【解析】</a:t>
            </a:r>
            <a:r>
              <a:rPr lang="en-US" sz="2400" b="0" dirty="0">
                <a:solidFill>
                  <a:srgbClr val="FF0000"/>
                </a:solidFill>
                <a:ea typeface="微软雅黑" panose="020B0503020204020204" pitchFamily="34" charset="-122"/>
                <a:cs typeface="Times New Roman" panose="02020603050405020304" pitchFamily="34" charset="-120"/>
              </a:rPr>
              <a:t>由三个短句可知,①是谈“抑扬美”,②是谈“音乐美”,③是谈“回环美”,而“音乐美”分为“抑扬美”和“回环美”。把②确定为主干句,把①嵌入②中放在“抑扬美”前,把③嵌入②中放在“回环美”前,再增删个别词语,使句意顺畅即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94"/>
                                        </p:tgtEl>
                                        <p:attrNameLst>
                                          <p:attrName>style.visibility</p:attrName>
                                        </p:attrNameLst>
                                      </p:cBhvr>
                                      <p:to>
                                        <p:strVal val="visible"/>
                                      </p:to>
                                    </p:set>
                                    <p:anim calcmode="lin" valueType="num">
                                      <p:cBhvr additive="base">
                                        <p:cTn id="19" dur="500" fill="hold"/>
                                        <p:tgtEl>
                                          <p:spTgt spid="694"/>
                                        </p:tgtEl>
                                        <p:attrNameLst>
                                          <p:attrName>ppt_x</p:attrName>
                                        </p:attrNameLst>
                                      </p:cBhvr>
                                      <p:tavLst>
                                        <p:tav tm="0">
                                          <p:val>
                                            <p:strVal val="#ppt_x"/>
                                          </p:val>
                                        </p:tav>
                                        <p:tav tm="100000">
                                          <p:val>
                                            <p:strVal val="#ppt_x"/>
                                          </p:val>
                                        </p:tav>
                                      </p:tavLst>
                                    </p:anim>
                                    <p:anim calcmode="lin" valueType="num">
                                      <p:cBhvr additive="base">
                                        <p:cTn id="20" dur="500" fill="hold"/>
                                        <p:tgtEl>
                                          <p:spTgt spid="69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0"/>
                                        </p:tgtEl>
                                        <p:attrNameLst>
                                          <p:attrName>style.visibility</p:attrName>
                                        </p:attrNameLst>
                                      </p:cBhvr>
                                      <p:to>
                                        <p:strVal val="visible"/>
                                      </p:to>
                                    </p:set>
                                    <p:anim calcmode="lin" valueType="num">
                                      <p:cBhvr additive="base">
                                        <p:cTn id="25" dur="500" fill="hold"/>
                                        <p:tgtEl>
                                          <p:spTgt spid="100"/>
                                        </p:tgtEl>
                                        <p:attrNameLst>
                                          <p:attrName>ppt_x</p:attrName>
                                        </p:attrNameLst>
                                      </p:cBhvr>
                                      <p:tavLst>
                                        <p:tav tm="0">
                                          <p:val>
                                            <p:strVal val="#ppt_x"/>
                                          </p:val>
                                        </p:tav>
                                        <p:tav tm="100000">
                                          <p:val>
                                            <p:strVal val="#ppt_x"/>
                                          </p:val>
                                        </p:tav>
                                      </p:tavLst>
                                    </p:anim>
                                    <p:anim calcmode="lin" valueType="num">
                                      <p:cBhvr additive="base">
                                        <p:cTn id="26"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00" grpId="0"/>
      <p:bldP spid="100" grpId="1"/>
      <p:bldP spid="5" grpId="0"/>
      <p:bldP spid="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68630" y="847725"/>
            <a:ext cx="11528425" cy="5589905"/>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fontAlgn="auto">
              <a:lnSpc>
                <a:spcPct val="150000"/>
              </a:lnSpc>
            </a:pPr>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将下面3个句子整合为一个单句。(</a:t>
            </a:r>
            <a:r>
              <a:rPr sz="2400" b="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可调整语序、适当增删词语,但不能改变原意</a:t>
            </a:r>
            <a:r>
              <a:rPr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①王力先生认为,中国旧体诗以音步（</a:t>
            </a:r>
            <a:r>
              <a:rPr lang="zh-CN" altLang="en-US" sz="2400" b="0" dirty="0">
                <a:solidFill>
                  <a:schemeClr val="tx1">
                    <a:lumMod val="65000"/>
                    <a:lumOff val="35000"/>
                  </a:schemeClr>
                </a:solidFill>
                <a:latin typeface="楷体" panose="02010609060101010101" pitchFamily="34" charset="-122"/>
                <a:ea typeface="楷体" panose="02010609060101010101" pitchFamily="34" charset="-122"/>
                <a:cs typeface="楷体" panose="02010609060101010101" pitchFamily="34" charset="-122"/>
              </a:rPr>
              <a:t>节拍</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）、平仄相间构成抑扬美。 </a:t>
            </a:r>
          </a:p>
          <a:p>
            <a:pPr indent="0" fontAlgn="auto">
              <a:lnSpc>
                <a:spcPct val="150000"/>
              </a:lnSpc>
            </a:pP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②王力先生认为,中国旧体诗的音乐美分为抑扬美和回环美。</a:t>
            </a:r>
          </a:p>
          <a:p>
            <a:pPr indent="0" fontAlgn="auto">
              <a:lnSpc>
                <a:spcPct val="150000"/>
              </a:lnSpc>
            </a:pP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③王力先生认为,中国旧体诗以同韵字来来回回的重复构成回环美。 </a:t>
            </a:r>
          </a:p>
        </p:txBody>
      </p:sp>
      <p:pic>
        <p:nvPicPr>
          <p:cNvPr id="694" name="例2.eps" descr="id:2147515347;FounderCES"/>
          <p:cNvPicPr>
            <a:picLocks noChangeAspect="1"/>
          </p:cNvPicPr>
          <p:nvPr/>
        </p:nvPicPr>
        <p:blipFill>
          <a:blip r:embed="rId2"/>
          <a:stretch>
            <a:fillRect/>
          </a:stretch>
        </p:blipFill>
        <p:spPr>
          <a:xfrm>
            <a:off x="468630" y="1337945"/>
            <a:ext cx="688340" cy="317500"/>
          </a:xfrm>
          <a:prstGeom prst="rect">
            <a:avLst/>
          </a:prstGeom>
        </p:spPr>
      </p:pic>
      <p:sp>
        <p:nvSpPr>
          <p:cNvPr id="100" name="文本框 99"/>
          <p:cNvSpPr txBox="1"/>
          <p:nvPr/>
        </p:nvSpPr>
        <p:spPr>
          <a:xfrm>
            <a:off x="468630" y="3487420"/>
            <a:ext cx="10648950" cy="1141338"/>
          </a:xfrm>
          <a:prstGeom prst="rect">
            <a:avLst/>
          </a:prstGeom>
          <a:noFill/>
          <a:ln w="9525">
            <a:noFill/>
          </a:ln>
        </p:spPr>
        <p:txBody>
          <a:bodyPr wrap="square">
            <a:spAutoFit/>
          </a:bodyPr>
          <a:lstStyle/>
          <a:p>
            <a:pPr indent="0" fontAlgn="auto">
              <a:lnSpc>
                <a:spcPct val="150000"/>
              </a:lnSpc>
            </a:pPr>
            <a:r>
              <a:rPr lang="en-US" sz="2400" b="0" dirty="0">
                <a:ea typeface="微软雅黑" panose="020B0503020204020204" pitchFamily="34" charset="-122"/>
                <a:cs typeface="Times New Roman" panose="02020603050405020304" pitchFamily="34" charset="-120"/>
              </a:rPr>
              <a:t>王力先生认为,</a:t>
            </a:r>
            <a:r>
              <a:rPr lang="en-US" sz="2400" b="0" dirty="0">
                <a:solidFill>
                  <a:srgbClr val="FF0000"/>
                </a:solidFill>
                <a:ea typeface="微软雅黑" panose="020B0503020204020204" pitchFamily="34" charset="-122"/>
                <a:cs typeface="Times New Roman" panose="02020603050405020304" pitchFamily="34" charset="-120"/>
              </a:rPr>
              <a:t>中国旧体诗的音乐美</a:t>
            </a:r>
            <a:r>
              <a:rPr lang="en-US" sz="2400" b="0" dirty="0">
                <a:ea typeface="微软雅黑" panose="020B0503020204020204" pitchFamily="34" charset="-122"/>
                <a:cs typeface="Times New Roman" panose="02020603050405020304" pitchFamily="34" charset="-120"/>
              </a:rPr>
              <a:t>分为以音步、平仄相间构成的抑扬美和以同韵字来来回回的重复构成的</a:t>
            </a:r>
            <a:r>
              <a:rPr lang="en-US" sz="2400" b="0" dirty="0">
                <a:solidFill>
                  <a:srgbClr val="00B0F0"/>
                </a:solidFill>
                <a:ea typeface="微软雅黑" panose="020B0503020204020204" pitchFamily="34" charset="-122"/>
                <a:cs typeface="Times New Roman" panose="02020603050405020304" pitchFamily="34" charset="-120"/>
              </a:rPr>
              <a:t>回环美。</a:t>
            </a:r>
          </a:p>
        </p:txBody>
      </p:sp>
      <p:cxnSp>
        <p:nvCxnSpPr>
          <p:cNvPr id="3" name="直接连接符 2"/>
          <p:cNvCxnSpPr>
            <a:stCxn id="100" idx="1"/>
          </p:cNvCxnSpPr>
          <p:nvPr/>
        </p:nvCxnSpPr>
        <p:spPr>
          <a:xfrm>
            <a:off x="468630" y="4058089"/>
            <a:ext cx="10648950" cy="78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V="1">
            <a:off x="468630" y="4686300"/>
            <a:ext cx="10648950" cy="209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599440" y="4977130"/>
            <a:ext cx="10763250" cy="1460500"/>
          </a:xfrm>
          <a:prstGeom prst="rect">
            <a:avLst/>
          </a:prstGeom>
          <a:noFill/>
          <a:ln w="9525">
            <a:noFill/>
          </a:ln>
        </p:spPr>
        <p:txBody>
          <a:bodyPr>
            <a:noAutofit/>
          </a:bodyPr>
          <a:lstStyle/>
          <a:p>
            <a:pPr indent="0"/>
            <a:r>
              <a:rPr lang="zh-CN" altLang="en-US" sz="2400" b="0" dirty="0">
                <a:solidFill>
                  <a:srgbClr val="FF0000"/>
                </a:solidFill>
                <a:ea typeface="微软雅黑" panose="020B0503020204020204" pitchFamily="34" charset="-122"/>
                <a:cs typeface="Times New Roman" panose="02020603050405020304" pitchFamily="34" charset="-120"/>
              </a:rPr>
              <a:t>【解析】</a:t>
            </a:r>
            <a:r>
              <a:rPr lang="en-US" sz="2400" b="0" dirty="0">
                <a:solidFill>
                  <a:srgbClr val="FF0000"/>
                </a:solidFill>
                <a:ea typeface="微软雅黑" panose="020B0503020204020204" pitchFamily="34" charset="-122"/>
                <a:cs typeface="Times New Roman" panose="02020603050405020304" pitchFamily="34" charset="-120"/>
              </a:rPr>
              <a:t>由三个短句可知,①是谈“抑扬美”,②是谈“音乐美”,③是谈“回环美”,而“音乐美”分为“抑扬美”和“回环美”。把②确定为主干句,把①嵌入②中放在“抑扬美”前,把③嵌入②中放在“回环美”前,再增删个别词语,使句意顺畅即可。</a:t>
            </a:r>
          </a:p>
        </p:txBody>
      </p:sp>
    </p:spTree>
    <p:extLst>
      <p:ext uri="{BB962C8B-B14F-4D97-AF65-F5344CB8AC3E}">
        <p14:creationId xmlns:p14="http://schemas.microsoft.com/office/powerpoint/2010/main" val="3819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94"/>
                                        </p:tgtEl>
                                        <p:attrNameLst>
                                          <p:attrName>style.visibility</p:attrName>
                                        </p:attrNameLst>
                                      </p:cBhvr>
                                      <p:to>
                                        <p:strVal val="visible"/>
                                      </p:to>
                                    </p:set>
                                    <p:anim calcmode="lin" valueType="num">
                                      <p:cBhvr additive="base">
                                        <p:cTn id="19" dur="500" fill="hold"/>
                                        <p:tgtEl>
                                          <p:spTgt spid="694"/>
                                        </p:tgtEl>
                                        <p:attrNameLst>
                                          <p:attrName>ppt_x</p:attrName>
                                        </p:attrNameLst>
                                      </p:cBhvr>
                                      <p:tavLst>
                                        <p:tav tm="0">
                                          <p:val>
                                            <p:strVal val="#ppt_x"/>
                                          </p:val>
                                        </p:tav>
                                        <p:tav tm="100000">
                                          <p:val>
                                            <p:strVal val="#ppt_x"/>
                                          </p:val>
                                        </p:tav>
                                      </p:tavLst>
                                    </p:anim>
                                    <p:anim calcmode="lin" valueType="num">
                                      <p:cBhvr additive="base">
                                        <p:cTn id="20" dur="500" fill="hold"/>
                                        <p:tgtEl>
                                          <p:spTgt spid="69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0"/>
                                        </p:tgtEl>
                                        <p:attrNameLst>
                                          <p:attrName>style.visibility</p:attrName>
                                        </p:attrNameLst>
                                      </p:cBhvr>
                                      <p:to>
                                        <p:strVal val="visible"/>
                                      </p:to>
                                    </p:set>
                                    <p:anim calcmode="lin" valueType="num">
                                      <p:cBhvr additive="base">
                                        <p:cTn id="25" dur="500" fill="hold"/>
                                        <p:tgtEl>
                                          <p:spTgt spid="100"/>
                                        </p:tgtEl>
                                        <p:attrNameLst>
                                          <p:attrName>ppt_x</p:attrName>
                                        </p:attrNameLst>
                                      </p:cBhvr>
                                      <p:tavLst>
                                        <p:tav tm="0">
                                          <p:val>
                                            <p:strVal val="#ppt_x"/>
                                          </p:val>
                                        </p:tav>
                                        <p:tav tm="100000">
                                          <p:val>
                                            <p:strVal val="#ppt_x"/>
                                          </p:val>
                                        </p:tav>
                                      </p:tavLst>
                                    </p:anim>
                                    <p:anim calcmode="lin" valueType="num">
                                      <p:cBhvr additive="base">
                                        <p:cTn id="26"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00" grpId="0"/>
      <p:bldP spid="100" grpId="1"/>
      <p:bldP spid="5" grpId="0"/>
      <p:bldP spid="5"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536575" y="1216660"/>
            <a:ext cx="10090150" cy="4192270"/>
          </a:xfrm>
          <a:prstGeom prst="rect">
            <a:avLst/>
          </a:prstGeom>
          <a:noFill/>
        </p:spPr>
        <p:txBody>
          <a:bodyPr wrap="square" lIns="0" tIns="0" rIns="0" bIns="0" rtlCol="0" anchor="t"/>
          <a:lstStyle/>
          <a:p>
            <a:pPr algn="ctr" latinLnBrk="1">
              <a:lnSpc>
                <a:spcPts val="4320"/>
              </a:lnSpc>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题型2:</a:t>
            </a:r>
            <a:r>
              <a:rPr lang="zh-CN" alt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重组句子</a:t>
            </a:r>
          </a:p>
          <a:p>
            <a:pPr algn="l" latinLnBrk="1">
              <a:lnSpc>
                <a:spcPts val="4320"/>
              </a:lnSpc>
            </a:pP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重组句子就是根据题目要求,在不改变原意的条件下,打乱句子的结构,改变陈述的对象,重造一个新句子。这种方式与单纯语法方面的变换相比,变化要大一些,难度也要大一些,却是近年高考常见的题型。</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950210" y="1334658"/>
            <a:ext cx="6291580" cy="1257935"/>
          </a:xfrm>
          <a:prstGeom prst="rect">
            <a:avLst/>
          </a:prstGeom>
          <a:noFill/>
          <a:ln w="9525">
            <a:noFill/>
          </a:ln>
        </p:spPr>
        <p:txBody>
          <a:bodyPr>
            <a:noAutofit/>
          </a:bodyPr>
          <a:lstStyle/>
          <a:p>
            <a:pPr indent="0" algn="ctr"/>
            <a:r>
              <a:rPr lang="en-US" sz="2400" b="1" dirty="0" err="1">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重组句子“四步骤</a:t>
            </a:r>
            <a:r>
              <a:rPr lang="en-US" sz="2400" b="1" dirty="0">
                <a:solidFill>
                  <a:schemeClr val="tx1"/>
                </a:solidFill>
                <a:latin typeface="Times New Roman" panose="02020603050405020304" pitchFamily="34" charset="0"/>
                <a:ea typeface="微软雅黑" panose="020B0503020204020204" pitchFamily="34" charset="-122"/>
                <a:cs typeface="Times New Roman" panose="02020603050405020304" pitchFamily="34" charset="-120"/>
              </a:rPr>
              <a:t>”</a:t>
            </a:r>
          </a:p>
        </p:txBody>
      </p:sp>
      <p:pic>
        <p:nvPicPr>
          <p:cNvPr id="695" name="24YWXKAXGKZT9T1.eps" descr="id:2147515354;FounderCES"/>
          <p:cNvPicPr>
            <a:picLocks noChangeAspect="1"/>
          </p:cNvPicPr>
          <p:nvPr/>
        </p:nvPicPr>
        <p:blipFill>
          <a:blip r:embed="rId2"/>
          <a:stretch>
            <a:fillRect/>
          </a:stretch>
        </p:blipFill>
        <p:spPr>
          <a:xfrm>
            <a:off x="3023071" y="2226833"/>
            <a:ext cx="6727990" cy="36265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95"/>
                                        </p:tgtEl>
                                        <p:attrNameLst>
                                          <p:attrName>style.visibility</p:attrName>
                                        </p:attrNameLst>
                                      </p:cBhvr>
                                      <p:to>
                                        <p:strVal val="visible"/>
                                      </p:to>
                                    </p:set>
                                    <p:anim calcmode="lin" valueType="num">
                                      <p:cBhvr additive="base">
                                        <p:cTn id="11" dur="500" fill="hold"/>
                                        <p:tgtEl>
                                          <p:spTgt spid="695"/>
                                        </p:tgtEl>
                                        <p:attrNameLst>
                                          <p:attrName>ppt_x</p:attrName>
                                        </p:attrNameLst>
                                      </p:cBhvr>
                                      <p:tavLst>
                                        <p:tav tm="0">
                                          <p:val>
                                            <p:strVal val="#ppt_x"/>
                                          </p:val>
                                        </p:tav>
                                        <p:tav tm="100000">
                                          <p:val>
                                            <p:strVal val="#ppt_x"/>
                                          </p:val>
                                        </p:tav>
                                      </p:tavLst>
                                    </p:anim>
                                    <p:anim calcmode="lin" valueType="num">
                                      <p:cBhvr additive="base">
                                        <p:cTn id="12" dur="500" fill="hold"/>
                                        <p:tgtEl>
                                          <p:spTgt spid="6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0980" y="778510"/>
            <a:ext cx="11705590" cy="4982845"/>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(改编)请以“瑞兽葡萄以及花鸟、花卉”做开头,将下面文段中画波浪线的句子进行重组,要求含有“把”字句和对偶句,可以改变语序、少量增删词语,但不得改变原意。</a:t>
            </a:r>
          </a:p>
          <a:p>
            <a:pPr indent="0"/>
            <a:endPar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fontAlgn="auto">
              <a:lnSpc>
                <a:spcPct val="150000"/>
              </a:lnSpc>
            </a:pP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到了唐代,铜镜的内容就发生了变化。</a:t>
            </a:r>
            <a:r>
              <a:rPr lang="zh-CN" altLang="en-US" sz="2400" b="0" u="wavyHeavy" dirty="0">
                <a:solidFill>
                  <a:srgbClr val="000000"/>
                </a:solidFill>
                <a:uFillTx/>
                <a:latin typeface="楷体" panose="02010609060101010101" pitchFamily="34" charset="-122"/>
                <a:ea typeface="楷体" panose="02010609060101010101" pitchFamily="34" charset="-122"/>
                <a:cs typeface="楷体" panose="02010609060101010101" pitchFamily="34" charset="-122"/>
                <a:sym typeface="+mn-ea"/>
              </a:rPr>
              <a:t>汉镜中流行的神仙羽人、奇禽异兽题材,到了唐朝武则天时期就被瑞兽葡萄及花鸟、花卉取代,一幅幅禽鸟俊美、花枝华丽、充满生活气息的图景,呈现出轻快、自如的情调。</a:t>
            </a:r>
          </a:p>
          <a:p>
            <a:pPr indent="0"/>
            <a:endPar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fontAlgn="auto">
              <a:lnSpc>
                <a:spcPct val="150000"/>
              </a:lnSpc>
            </a:pPr>
            <a:endPar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pic>
        <p:nvPicPr>
          <p:cNvPr id="696" name="例3.eps" descr="id:2147515361;FounderCES"/>
          <p:cNvPicPr>
            <a:picLocks noChangeAspect="1"/>
          </p:cNvPicPr>
          <p:nvPr/>
        </p:nvPicPr>
        <p:blipFill>
          <a:blip r:embed="rId3"/>
          <a:stretch>
            <a:fillRect/>
          </a:stretch>
        </p:blipFill>
        <p:spPr>
          <a:xfrm>
            <a:off x="466090" y="1151255"/>
            <a:ext cx="690880" cy="318770"/>
          </a:xfrm>
          <a:prstGeom prst="rect">
            <a:avLst/>
          </a:prstGeom>
        </p:spPr>
      </p:pic>
      <p:cxnSp>
        <p:nvCxnSpPr>
          <p:cNvPr id="4" name="直接连接符 3"/>
          <p:cNvCxnSpPr/>
          <p:nvPr/>
        </p:nvCxnSpPr>
        <p:spPr>
          <a:xfrm flipV="1">
            <a:off x="342900" y="473329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custDataLst>
              <p:tags r:id="rId1"/>
            </p:custDataLst>
          </p:nvPr>
        </p:nvCxnSpPr>
        <p:spPr>
          <a:xfrm flipV="1">
            <a:off x="342900" y="5311775"/>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66090" y="4192905"/>
            <a:ext cx="11191240" cy="1568450"/>
          </a:xfrm>
          <a:prstGeom prst="rect">
            <a:avLst/>
          </a:prstGeom>
          <a:noFill/>
        </p:spPr>
        <p:txBody>
          <a:bodyPr wrap="square" rtlCol="0">
            <a:spAutoFit/>
          </a:bodyPr>
          <a:lstStyle/>
          <a:p>
            <a:pPr indent="0" fontAlgn="auto">
              <a:lnSpc>
                <a:spcPct val="15000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瑞兽葡萄及花鸟、花卉在唐朝武则天时期把汉镜中流行的神仙羽人、奇禽异兽题材取代了,禽鸟俊美、花枝华丽,生活气息浓郁,情调轻快自如。</a:t>
            </a:r>
            <a:endPar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96"/>
                                        </p:tgtEl>
                                        <p:attrNameLst>
                                          <p:attrName>style.visibility</p:attrName>
                                        </p:attrNameLst>
                                      </p:cBhvr>
                                      <p:to>
                                        <p:strVal val="visible"/>
                                      </p:to>
                                    </p:set>
                                    <p:anim calcmode="lin" valueType="num">
                                      <p:cBhvr additive="base">
                                        <p:cTn id="19" dur="500" fill="hold"/>
                                        <p:tgtEl>
                                          <p:spTgt spid="696"/>
                                        </p:tgtEl>
                                        <p:attrNameLst>
                                          <p:attrName>ppt_x</p:attrName>
                                        </p:attrNameLst>
                                      </p:cBhvr>
                                      <p:tavLst>
                                        <p:tav tm="0">
                                          <p:val>
                                            <p:strVal val="#ppt_x"/>
                                          </p:val>
                                        </p:tav>
                                        <p:tav tm="100000">
                                          <p:val>
                                            <p:strVal val="#ppt_x"/>
                                          </p:val>
                                        </p:tav>
                                      </p:tavLst>
                                    </p:anim>
                                    <p:anim calcmode="lin" valueType="num">
                                      <p:cBhvr additive="base">
                                        <p:cTn id="20" dur="500" fill="hold"/>
                                        <p:tgtEl>
                                          <p:spTgt spid="69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_AS.12_1#b57e65947?vbadefaultcenterpage=1&amp;parentnodeid=3c69094c5"/>
          <p:cNvSpPr/>
          <p:nvPr/>
        </p:nvSpPr>
        <p:spPr>
          <a:xfrm>
            <a:off x="384048" y="1102697"/>
            <a:ext cx="11423904" cy="3218815"/>
          </a:xfrm>
          <a:prstGeom prst="rect">
            <a:avLst/>
          </a:prstGeom>
          <a:noFill/>
        </p:spPr>
        <p:txBody>
          <a:bodyPr wrap="square" lIns="0" tIns="0" rIns="0" bIns="0" rtlCol="0" anchor="t"/>
          <a:lstStyle/>
          <a:p>
            <a:pPr algn="l" latinLnBrk="1">
              <a:lnSpc>
                <a:spcPts val="4320"/>
              </a:lnSpc>
            </a:pPr>
            <a:endPar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ts val="4320"/>
              </a:lnSpc>
            </a:pPr>
            <a:r>
              <a:rPr lang="zh-CN" altLang="en-US" sz="2400" dirty="0">
                <a:solidFill>
                  <a:srgbClr val="FF0000"/>
                </a:solidFill>
                <a:ea typeface="微软雅黑" panose="020B0503020204020204" pitchFamily="34" charset="-122"/>
                <a:cs typeface="Times New Roman" panose="02020603050405020304" pitchFamily="34" charset="-120"/>
              </a:rPr>
              <a:t>【</a:t>
            </a:r>
            <a:r>
              <a:rPr lang="en-US" sz="2400" dirty="0">
                <a:solidFill>
                  <a:srgbClr val="FF0000"/>
                </a:solidFill>
                <a:ea typeface="微软雅黑" panose="020B0503020204020204" pitchFamily="34" charset="-122"/>
                <a:cs typeface="Times New Roman" panose="02020603050405020304" pitchFamily="34" charset="-120"/>
              </a:rPr>
              <a:t>解析</a:t>
            </a:r>
            <a:r>
              <a:rPr lang="zh-CN" altLang="en-US" sz="2400" dirty="0">
                <a:solidFill>
                  <a:srgbClr val="FF0000"/>
                </a:solidFill>
                <a:ea typeface="微软雅黑" panose="020B0503020204020204" pitchFamily="34" charset="-122"/>
                <a:cs typeface="Times New Roman" panose="02020603050405020304" pitchFamily="34" charset="-120"/>
              </a:rPr>
              <a:t>】</a:t>
            </a:r>
            <a:r>
              <a:rPr lang="en-US" sz="2400" dirty="0">
                <a:solidFill>
                  <a:srgbClr val="FF0000"/>
                </a:solidFill>
                <a:ea typeface="微软雅黑" panose="020B0503020204020204" pitchFamily="34" charset="-122"/>
                <a:cs typeface="Times New Roman" panose="02020603050405020304" pitchFamily="34" charset="-120"/>
              </a:rPr>
              <a:t>审题可知,主体对象是“瑞兽葡萄以及花鸟、花卉”;原句是“被”字句,现在要变换成“把”字句,可知是“瑞兽葡萄及花鸟、花卉在唐朝武则天时期把汉镜中流行的神仙羽人、奇禽异兽题材取代了”。保留原先整齐的“禽鸟俊美、花枝华丽”,调整“充满生活气息的图景,呈现出轻快、自如的情调”散句为对偶句;按要求变换后再进行检验即可。</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536575" y="971550"/>
            <a:ext cx="11266805" cy="4192270"/>
          </a:xfrm>
          <a:prstGeom prst="rect">
            <a:avLst/>
          </a:prstGeom>
          <a:noFill/>
        </p:spPr>
        <p:txBody>
          <a:bodyPr wrap="square" lIns="0" tIns="0" rIns="0" bIns="0" rtlCol="0" anchor="t"/>
          <a:lstStyle/>
          <a:p>
            <a:pPr algn="ctr" latinLnBrk="1">
              <a:lnSpc>
                <a:spcPts val="4320"/>
              </a:lnSpc>
            </a:pPr>
            <a:r>
              <a:rPr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题型3:整散句变换</a:t>
            </a:r>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a:p>
            <a:pPr algn="l" latinLnBrk="1">
              <a:lnSpc>
                <a:spcPts val="4320"/>
              </a:lnSpc>
            </a:pP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4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整句是指结构相同或相似、形式整齐的句子</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sz="2400" dirty="0">
                <a:solidFill>
                  <a:srgbClr val="7030A0"/>
                </a:solidFill>
                <a:latin typeface="微软雅黑" panose="020B0503020204020204" pitchFamily="34" charset="-122"/>
                <a:ea typeface="微软雅黑" panose="020B0503020204020204" pitchFamily="34" charset="-122"/>
                <a:cs typeface="微软雅黑" panose="020B0503020204020204" pitchFamily="34" charset="-122"/>
              </a:rPr>
              <a:t>散句是指结构不一致、形式参差的句子。</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两种句式具有不同的风格,</a:t>
            </a:r>
            <a:r>
              <a:rPr lang="en-US" sz="2400" u="sng" dirty="0">
                <a:solidFill>
                  <a:srgbClr val="00B050"/>
                </a:solidFill>
                <a:latin typeface="微软雅黑" panose="020B0503020204020204" pitchFamily="34" charset="-122"/>
                <a:ea typeface="微软雅黑" panose="020B0503020204020204" pitchFamily="34" charset="-122"/>
                <a:cs typeface="微软雅黑" panose="020B0503020204020204" pitchFamily="34" charset="-122"/>
              </a:rPr>
              <a:t>使用整句有整齐之美,使用散句则有错落之美</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p>
          <a:p>
            <a:pPr algn="l" latinLnBrk="1">
              <a:lnSpc>
                <a:spcPts val="432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rPr>
              <a:t>一、散句变整句“三步骤”</a:t>
            </a:r>
          </a:p>
        </p:txBody>
      </p:sp>
      <p:graphicFrame>
        <p:nvGraphicFramePr>
          <p:cNvPr id="3" name="表格 2"/>
          <p:cNvGraphicFramePr/>
          <p:nvPr>
            <p:custDataLst>
              <p:tags r:id="rId1"/>
            </p:custDataLst>
            <p:extLst>
              <p:ext uri="{D42A27DB-BD31-4B8C-83A1-F6EECF244321}">
                <p14:modId xmlns:p14="http://schemas.microsoft.com/office/powerpoint/2010/main" val="563408658"/>
              </p:ext>
            </p:extLst>
          </p:nvPr>
        </p:nvGraphicFramePr>
        <p:xfrm>
          <a:off x="1261745" y="3498215"/>
          <a:ext cx="9656445" cy="2915920"/>
        </p:xfrm>
        <a:graphic>
          <a:graphicData uri="http://schemas.openxmlformats.org/drawingml/2006/table">
            <a:tbl>
              <a:tblPr/>
              <a:tblGrid>
                <a:gridCol w="3526155">
                  <a:extLst>
                    <a:ext uri="{9D8B030D-6E8A-4147-A177-3AD203B41FA5}">
                      <a16:colId xmlns:a16="http://schemas.microsoft.com/office/drawing/2014/main" val="20000"/>
                    </a:ext>
                  </a:extLst>
                </a:gridCol>
                <a:gridCol w="6130290">
                  <a:extLst>
                    <a:ext uri="{9D8B030D-6E8A-4147-A177-3AD203B41FA5}">
                      <a16:colId xmlns:a16="http://schemas.microsoft.com/office/drawing/2014/main" val="20001"/>
                    </a:ext>
                  </a:extLst>
                </a:gridCol>
              </a:tblGrid>
              <a:tr h="37084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步骤</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dirty="0" err="1">
                          <a:solidFill>
                            <a:srgbClr val="000000"/>
                          </a:solidFill>
                          <a:latin typeface="等线" panose="02010600030101010101" charset="-122"/>
                          <a:ea typeface="等线" panose="02010600030101010101" charset="-122"/>
                          <a:cs typeface="NEU-BZ-S92" charset="0"/>
                        </a:rPr>
                        <a:t>解释</a:t>
                      </a:r>
                      <a:endParaRPr lang="en-US" altLang="en-US" sz="2400" b="1" dirty="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16915">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第一步:定基准句</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dirty="0">
                          <a:solidFill>
                            <a:srgbClr val="000000"/>
                          </a:solidFill>
                          <a:latin typeface="等线" panose="02010600030101010101" charset="-122"/>
                          <a:ea typeface="等线" panose="02010600030101010101" charset="-122"/>
                          <a:cs typeface="等线" panose="02010600030101010101" charset="-122"/>
                        </a:rPr>
                        <a:t>　　</a:t>
                      </a:r>
                      <a:r>
                        <a:rPr lang="en-US" sz="2400" b="0" dirty="0" err="1">
                          <a:solidFill>
                            <a:srgbClr val="000000"/>
                          </a:solidFill>
                          <a:latin typeface="等线" panose="02010600030101010101" charset="-122"/>
                          <a:ea typeface="等线" panose="02010600030101010101" charset="-122"/>
                          <a:cs typeface="等线" panose="02010600030101010101" charset="-122"/>
                        </a:rPr>
                        <a:t>分析语句特点,</a:t>
                      </a:r>
                      <a:r>
                        <a:rPr lang="en-US" sz="2400" b="0" dirty="0" err="1">
                          <a:solidFill>
                            <a:srgbClr val="FF0000"/>
                          </a:solidFill>
                          <a:latin typeface="等线" panose="02010600030101010101" charset="-122"/>
                          <a:ea typeface="等线" panose="02010600030101010101" charset="-122"/>
                          <a:cs typeface="等线" panose="02010600030101010101" charset="-122"/>
                        </a:rPr>
                        <a:t>确定某一句为基准句</a:t>
                      </a:r>
                      <a:r>
                        <a:rPr lang="en-US" sz="2400" b="0" dirty="0">
                          <a:solidFill>
                            <a:srgbClr val="FF0000"/>
                          </a:solidFill>
                          <a:latin typeface="等线" panose="02010600030101010101" charset="-122"/>
                          <a:ea typeface="等线" panose="02010600030101010101" charset="-122"/>
                          <a:cs typeface="等线" panose="02010600030101010101" charset="-122"/>
                        </a:rPr>
                        <a:t>。</a:t>
                      </a:r>
                      <a:endParaRPr lang="en-US" altLang="en-US" sz="2400" b="0" dirty="0">
                        <a:solidFill>
                          <a:srgbClr val="FF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1250">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第二步:仿基准句</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dirty="0">
                          <a:solidFill>
                            <a:srgbClr val="000000"/>
                          </a:solidFill>
                          <a:latin typeface="等线" panose="02010600030101010101" charset="-122"/>
                          <a:ea typeface="等线" panose="02010600030101010101" charset="-122"/>
                          <a:cs typeface="等线" panose="02010600030101010101" charset="-122"/>
                        </a:rPr>
                        <a:t>　　</a:t>
                      </a:r>
                      <a:r>
                        <a:rPr lang="en-US" sz="2400" b="0" dirty="0" err="1">
                          <a:solidFill>
                            <a:srgbClr val="000000"/>
                          </a:solidFill>
                          <a:latin typeface="等线" panose="02010600030101010101" charset="-122"/>
                          <a:ea typeface="等线" panose="02010600030101010101" charset="-122"/>
                          <a:cs typeface="等线" panose="02010600030101010101" charset="-122"/>
                        </a:rPr>
                        <a:t>把其他句子调整成</a:t>
                      </a:r>
                      <a:r>
                        <a:rPr lang="en-US" sz="2400" b="0" dirty="0" err="1">
                          <a:solidFill>
                            <a:srgbClr val="FF0000"/>
                          </a:solidFill>
                          <a:latin typeface="等线" panose="02010600030101010101" charset="-122"/>
                          <a:ea typeface="等线" panose="02010600030101010101" charset="-122"/>
                          <a:cs typeface="等线" panose="02010600030101010101" charset="-122"/>
                        </a:rPr>
                        <a:t>与基准句结构相同或相似的句子</a:t>
                      </a:r>
                      <a:r>
                        <a:rPr lang="en-US" sz="2400" b="0" dirty="0" err="1">
                          <a:solidFill>
                            <a:srgbClr val="000000"/>
                          </a:solidFill>
                          <a:latin typeface="等线" panose="02010600030101010101" charset="-122"/>
                          <a:ea typeface="等线" panose="02010600030101010101" charset="-122"/>
                          <a:cs typeface="等线" panose="02010600030101010101" charset="-122"/>
                        </a:rPr>
                        <a:t>,整体形成</a:t>
                      </a:r>
                      <a:r>
                        <a:rPr lang="en-US" sz="2400" b="0" dirty="0" err="1">
                          <a:solidFill>
                            <a:srgbClr val="FF0000"/>
                          </a:solidFill>
                          <a:latin typeface="等线" panose="02010600030101010101" charset="-122"/>
                          <a:ea typeface="等线" panose="02010600030101010101" charset="-122"/>
                          <a:cs typeface="等线" panose="02010600030101010101" charset="-122"/>
                        </a:rPr>
                        <a:t>对偶句或排比句</a:t>
                      </a:r>
                      <a:r>
                        <a:rPr lang="en-US" sz="2400" b="0" dirty="0">
                          <a:solidFill>
                            <a:srgbClr val="000000"/>
                          </a:solidFill>
                          <a:latin typeface="等线" panose="02010600030101010101" charset="-122"/>
                          <a:ea typeface="等线" panose="02010600030101010101" charset="-122"/>
                          <a:cs typeface="等线" panose="02010600030101010101" charset="-122"/>
                        </a:rPr>
                        <a:t>。</a:t>
                      </a:r>
                      <a:endParaRPr lang="en-US" altLang="en-US" sz="2400" b="0" dirty="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16915">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第三步:理顺检查</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dirty="0">
                          <a:solidFill>
                            <a:srgbClr val="000000"/>
                          </a:solidFill>
                          <a:latin typeface="等线" panose="02010600030101010101" charset="-122"/>
                          <a:ea typeface="等线" panose="02010600030101010101" charset="-122"/>
                          <a:cs typeface="等线" panose="02010600030101010101" charset="-122"/>
                        </a:rPr>
                        <a:t>　　</a:t>
                      </a:r>
                      <a:r>
                        <a:rPr lang="en-US" sz="2400" b="0" dirty="0" err="1">
                          <a:solidFill>
                            <a:srgbClr val="000000"/>
                          </a:solidFill>
                          <a:latin typeface="等线" panose="02010600030101010101" charset="-122"/>
                          <a:ea typeface="等线" panose="02010600030101010101" charset="-122"/>
                          <a:cs typeface="等线" panose="02010600030101010101" charset="-122"/>
                        </a:rPr>
                        <a:t>理顺句子,</a:t>
                      </a:r>
                      <a:r>
                        <a:rPr lang="en-US" sz="2400" b="0" dirty="0" err="1">
                          <a:solidFill>
                            <a:srgbClr val="FF0000"/>
                          </a:solidFill>
                          <a:latin typeface="等线" panose="02010600030101010101" charset="-122"/>
                          <a:ea typeface="等线" panose="02010600030101010101" charset="-122"/>
                          <a:cs typeface="等线" panose="02010600030101010101" charset="-122"/>
                        </a:rPr>
                        <a:t>检查</a:t>
                      </a:r>
                      <a:r>
                        <a:rPr lang="en-US" sz="2400" b="0" dirty="0" err="1">
                          <a:solidFill>
                            <a:srgbClr val="000000"/>
                          </a:solidFill>
                          <a:latin typeface="等线" panose="02010600030101010101" charset="-122"/>
                          <a:ea typeface="等线" panose="02010600030101010101" charset="-122"/>
                          <a:cs typeface="等线" panose="02010600030101010101" charset="-122"/>
                        </a:rPr>
                        <a:t>有无语意变化</a:t>
                      </a:r>
                      <a:r>
                        <a:rPr lang="en-US" sz="2400" b="0" dirty="0">
                          <a:solidFill>
                            <a:srgbClr val="000000"/>
                          </a:solidFill>
                          <a:latin typeface="等线" panose="02010600030101010101" charset="-122"/>
                          <a:ea typeface="等线" panose="02010600030101010101" charset="-122"/>
                          <a:cs typeface="等线" panose="02010600030101010101" charset="-122"/>
                        </a:rPr>
                        <a:t>。</a:t>
                      </a:r>
                      <a:endParaRPr lang="en-US" altLang="en-US" sz="2400" b="0" dirty="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0980" y="612140"/>
            <a:ext cx="11705590" cy="4982845"/>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fontAlgn="auto">
              <a:lnSpc>
                <a:spcPct val="150000"/>
              </a:lnSpc>
            </a:pPr>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请将下面文段中画波浪线的句子改写成整句,</a:t>
            </a:r>
            <a:r>
              <a:rPr lang="zh-CN" altLang="en-US" sz="2400" b="0" u="sng"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要求句子结构一致,上下文衔接流畅</a:t>
            </a:r>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p>
          <a:p>
            <a:pPr indent="0" fontAlgn="auto">
              <a:lnSpc>
                <a:spcPct val="150000"/>
              </a:lnSpc>
            </a:pP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人们在关注自己是否衰老时常常忽略了自己的感官,不妨自己诊断一下:</a:t>
            </a:r>
            <a:r>
              <a:rPr lang="zh-CN" altLang="en-US" sz="2400" b="0" u="wavyHeavy" dirty="0">
                <a:solidFill>
                  <a:srgbClr val="000000"/>
                </a:solidFill>
                <a:uFillTx/>
                <a:latin typeface="楷体" panose="02010609060101010101" pitchFamily="34" charset="-122"/>
                <a:ea typeface="楷体" panose="02010609060101010101" pitchFamily="34" charset="-122"/>
                <a:cs typeface="楷体" panose="02010609060101010101" pitchFamily="34" charset="-122"/>
                <a:sym typeface="+mn-ea"/>
              </a:rPr>
              <a:t>四季的不同鼻子是不是能够嗅得出来?你的耳朵可否分得出音乐的悲苦和欢乐?天空中彩虹的浓淡以及云霞的明暗,眼睛能不能分辨出来?</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你的皮肤能否感觉出海滩上沙粒的粗细和清风的徐疾?如果这些你都可以,那就不能认为自己衰老了。</a:t>
            </a:r>
          </a:p>
        </p:txBody>
      </p:sp>
      <p:cxnSp>
        <p:nvCxnSpPr>
          <p:cNvPr id="4" name="直接连接符 3"/>
          <p:cNvCxnSpPr/>
          <p:nvPr/>
        </p:nvCxnSpPr>
        <p:spPr>
          <a:xfrm flipV="1">
            <a:off x="342900" y="438023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custDataLst>
              <p:tags r:id="rId1"/>
            </p:custDataLst>
          </p:nvPr>
        </p:nvCxnSpPr>
        <p:spPr>
          <a:xfrm flipV="1">
            <a:off x="342900" y="500761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66090" y="3808730"/>
            <a:ext cx="11191240" cy="1198880"/>
          </a:xfrm>
          <a:prstGeom prst="rect">
            <a:avLst/>
          </a:prstGeom>
          <a:noFill/>
        </p:spPr>
        <p:txBody>
          <a:bodyPr wrap="square" rtlCol="0">
            <a:spAutoFit/>
          </a:bodyPr>
          <a:lstStyle/>
          <a:p>
            <a:pPr indent="0" fontAlgn="auto">
              <a:lnSpc>
                <a:spcPct val="15000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你的鼻子能否嗅得出四季的不同?你的耳朵能否分得出音乐的悲苦和欢乐?你的眼睛能否辨得出天空中彩虹的浓淡以及云霞的明暗?</a:t>
            </a:r>
          </a:p>
        </p:txBody>
      </p:sp>
      <p:pic>
        <p:nvPicPr>
          <p:cNvPr id="697" name="例4.eps" descr="id:2147515376;FounderCES"/>
          <p:cNvPicPr>
            <a:picLocks noChangeAspect="1"/>
          </p:cNvPicPr>
          <p:nvPr/>
        </p:nvPicPr>
        <p:blipFill>
          <a:blip r:embed="rId3"/>
          <a:stretch>
            <a:fillRect/>
          </a:stretch>
        </p:blipFill>
        <p:spPr>
          <a:xfrm>
            <a:off x="466090" y="1117600"/>
            <a:ext cx="645160" cy="2978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97"/>
                                        </p:tgtEl>
                                        <p:attrNameLst>
                                          <p:attrName>style.visibility</p:attrName>
                                        </p:attrNameLst>
                                      </p:cBhvr>
                                      <p:to>
                                        <p:strVal val="visible"/>
                                      </p:to>
                                    </p:set>
                                    <p:anim calcmode="lin" valueType="num">
                                      <p:cBhvr additive="base">
                                        <p:cTn id="19" dur="500" fill="hold"/>
                                        <p:tgtEl>
                                          <p:spTgt spid="697"/>
                                        </p:tgtEl>
                                        <p:attrNameLst>
                                          <p:attrName>ppt_x</p:attrName>
                                        </p:attrNameLst>
                                      </p:cBhvr>
                                      <p:tavLst>
                                        <p:tav tm="0">
                                          <p:val>
                                            <p:strVal val="#ppt_x"/>
                                          </p:val>
                                        </p:tav>
                                        <p:tav tm="100000">
                                          <p:val>
                                            <p:strVal val="#ppt_x"/>
                                          </p:val>
                                        </p:tav>
                                      </p:tavLst>
                                    </p:anim>
                                    <p:anim calcmode="lin" valueType="num">
                                      <p:cBhvr additive="base">
                                        <p:cTn id="20" dur="500" fill="hold"/>
                                        <p:tgtEl>
                                          <p:spTgt spid="69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_AS.12_1#b57e65947?vbadefaultcenterpage=1&amp;parentnodeid=3c69094c5"/>
          <p:cNvSpPr/>
          <p:nvPr/>
        </p:nvSpPr>
        <p:spPr>
          <a:xfrm>
            <a:off x="384048" y="1102697"/>
            <a:ext cx="11423904" cy="3218815"/>
          </a:xfrm>
          <a:prstGeom prst="rect">
            <a:avLst/>
          </a:prstGeom>
          <a:noFill/>
        </p:spPr>
        <p:txBody>
          <a:bodyPr wrap="square" lIns="0" tIns="0" rIns="0" bIns="0" rtlCol="0" anchor="t"/>
          <a:lstStyle/>
          <a:p>
            <a:pPr algn="l" latinLnBrk="1">
              <a:lnSpc>
                <a:spcPts val="4320"/>
              </a:lnSpc>
            </a:pP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ts val="4320"/>
              </a:lnSpc>
            </a:pPr>
            <a:r>
              <a:rPr lang="zh-CN" altLang="en-US" sz="2400" dirty="0">
                <a:solidFill>
                  <a:srgbClr val="FF0000"/>
                </a:solidFill>
                <a:ea typeface="微软雅黑" panose="020B0503020204020204" pitchFamily="34" charset="-122"/>
                <a:cs typeface="Times New Roman" panose="02020603050405020304" pitchFamily="34" charset="-120"/>
              </a:rPr>
              <a:t>【</a:t>
            </a:r>
            <a:r>
              <a:rPr lang="en-US" sz="2400" dirty="0">
                <a:solidFill>
                  <a:srgbClr val="FF0000"/>
                </a:solidFill>
                <a:ea typeface="微软雅黑" panose="020B0503020204020204" pitchFamily="34" charset="-122"/>
                <a:cs typeface="Times New Roman" panose="02020603050405020304" pitchFamily="34" charset="-120"/>
              </a:rPr>
              <a:t>解析</a:t>
            </a:r>
            <a:r>
              <a:rPr lang="zh-CN" altLang="en-US" sz="2400" dirty="0">
                <a:solidFill>
                  <a:srgbClr val="FF0000"/>
                </a:solidFill>
                <a:ea typeface="微软雅黑" panose="020B0503020204020204" pitchFamily="34" charset="-122"/>
                <a:cs typeface="Times New Roman" panose="02020603050405020304" pitchFamily="34" charset="-120"/>
              </a:rPr>
              <a:t>】</a:t>
            </a:r>
            <a:r>
              <a:rPr lang="en-US" sz="2400" dirty="0">
                <a:solidFill>
                  <a:srgbClr val="FF0000"/>
                </a:solidFill>
                <a:ea typeface="微软雅黑" panose="020B0503020204020204" pitchFamily="34" charset="-122"/>
                <a:cs typeface="Times New Roman" panose="02020603050405020304" pitchFamily="34" charset="-120"/>
              </a:rPr>
              <a:t>第一步:找准基准句“你的耳朵可否分得出音乐的悲苦和欢乐?”第二步:改写其他句。分析语句,文段主要讲感官判断,主要感官是“鼻子”“耳朵”“眼睛”,对应的判断为“四季的不同”“音乐的悲苦和欢乐”“天空中彩虹的浓淡以及云霞的明暗”,可以用同一个主语“你”,然后用排比句的形式来写,如“你的鼻子……你的耳朵……你的眼睛……”。第三步:检查修改句,看是否全部变换成了“能否”式的句式。</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860552" y="2962656"/>
            <a:ext cx="7196328" cy="923544"/>
          </a:xfrm>
          <a:prstGeom prst="rect">
            <a:avLst/>
          </a:prstGeom>
          <a:noFill/>
        </p:spPr>
        <p:txBody>
          <a:bodyPr wrap="none" lIns="0" tIns="0" rIns="0" bIns="0" rtlCol="0" anchor="ctr"/>
          <a:lstStyle/>
          <a:p>
            <a:pPr algn="l" latinLnBrk="1">
              <a:lnSpc>
                <a:spcPts val="3860"/>
              </a:lnSpc>
            </a:pPr>
            <a:r>
              <a:rPr lang="zh-CN" altLang="en-US"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hlinkClick r:id="rId3" action="ppaction://hlinksldjump"/>
              </a:rPr>
              <a:t>学习任务</a:t>
            </a:r>
            <a:r>
              <a:rPr lang="en-US" altLang="zh-CN"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hlinkClick r:id="rId3" action="ppaction://hlinksldjump"/>
              </a:rPr>
              <a:t>2</a:t>
            </a:r>
            <a:r>
              <a:rPr lang="zh-CN" altLang="en-US"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hlinkClick r:id="rId3" action="ppaction://hlinksldjump"/>
              </a:rPr>
              <a:t>:变换句式</a:t>
            </a:r>
            <a:endParaRPr lang="zh-CN" altLang="en-US" sz="4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sym typeface="+mn-ea"/>
            </a:endParaRPr>
          </a:p>
        </p:txBody>
      </p:sp>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5_BD#aeebb5d91?vbadefaultcenterpage=1&amp;parentnodeid=6422a3f59"/>
          <p:cNvSpPr/>
          <p:nvPr/>
        </p:nvSpPr>
        <p:spPr>
          <a:xfrm>
            <a:off x="491363" y="980441"/>
            <a:ext cx="11420856" cy="472885"/>
          </a:xfrm>
          <a:prstGeom prst="rect">
            <a:avLst/>
          </a:prstGeom>
          <a:noFill/>
        </p:spPr>
        <p:txBody>
          <a:bodyPr wrap="square" lIns="0" tIns="0" rIns="0" bIns="0" rtlCol="0" anchor="t"/>
          <a:lstStyle/>
          <a:p>
            <a:pPr algn="l" latinLnBrk="1">
              <a:lnSpc>
                <a:spcPts val="400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二、整句变散句“三技巧”</a:t>
            </a:r>
          </a:p>
        </p:txBody>
      </p:sp>
      <p:sp>
        <p:nvSpPr>
          <p:cNvPr id="3" name="P_6_BD#e6e0f57eb?vbadefaultcenterpage=1&amp;parentnodeid=aeebb5d91"/>
          <p:cNvSpPr/>
          <p:nvPr/>
        </p:nvSpPr>
        <p:spPr>
          <a:xfrm>
            <a:off x="384048" y="1453298"/>
            <a:ext cx="11423904" cy="901065"/>
          </a:xfrm>
          <a:prstGeom prst="rect">
            <a:avLst/>
          </a:prstGeom>
          <a:noFill/>
        </p:spPr>
        <p:txBody>
          <a:bodyPr wrap="square" lIns="0" tIns="0" rIns="0" bIns="0" rtlCol="0" anchor="t"/>
          <a:lstStyle/>
          <a:p>
            <a:pPr algn="l" latinLnBrk="1">
              <a:lnSpc>
                <a:spcPts val="3745"/>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endParaRPr lang="en-US" sz="2400" dirty="0"/>
          </a:p>
        </p:txBody>
      </p:sp>
      <p:sp>
        <p:nvSpPr>
          <p:cNvPr id="4" name="P_6_BD#e6e0f57eb?segpoint=1&amp;vbadefaultcenterpage=1&amp;parentnodeid=aeebb5d91"/>
          <p:cNvSpPr/>
          <p:nvPr/>
        </p:nvSpPr>
        <p:spPr>
          <a:xfrm>
            <a:off x="384048" y="2399421"/>
            <a:ext cx="11423904" cy="3289300"/>
          </a:xfrm>
          <a:prstGeom prst="rect">
            <a:avLst/>
          </a:prstGeom>
          <a:noFill/>
        </p:spPr>
        <p:txBody>
          <a:bodyPr wrap="square" lIns="0" tIns="0" rIns="0" bIns="0" rtlCol="0" anchor="t"/>
          <a:lstStyle/>
          <a:p>
            <a:pPr algn="l" latinLnBrk="1">
              <a:lnSpc>
                <a:spcPts val="3745"/>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endParaRPr lang="en-US" sz="2400" dirty="0"/>
          </a:p>
        </p:txBody>
      </p:sp>
      <p:graphicFrame>
        <p:nvGraphicFramePr>
          <p:cNvPr id="5" name="表格 4"/>
          <p:cNvGraphicFramePr/>
          <p:nvPr>
            <p:custDataLst>
              <p:tags r:id="rId1"/>
            </p:custDataLst>
          </p:nvPr>
        </p:nvGraphicFramePr>
        <p:xfrm>
          <a:off x="615315" y="2208530"/>
          <a:ext cx="11193145" cy="3248025"/>
        </p:xfrm>
        <a:graphic>
          <a:graphicData uri="http://schemas.openxmlformats.org/drawingml/2006/table">
            <a:tbl>
              <a:tblPr/>
              <a:tblGrid>
                <a:gridCol w="3052445">
                  <a:extLst>
                    <a:ext uri="{9D8B030D-6E8A-4147-A177-3AD203B41FA5}">
                      <a16:colId xmlns:a16="http://schemas.microsoft.com/office/drawing/2014/main" val="20000"/>
                    </a:ext>
                  </a:extLst>
                </a:gridCol>
                <a:gridCol w="8140700">
                  <a:extLst>
                    <a:ext uri="{9D8B030D-6E8A-4147-A177-3AD203B41FA5}">
                      <a16:colId xmlns:a16="http://schemas.microsoft.com/office/drawing/2014/main" val="20001"/>
                    </a:ext>
                  </a:extLst>
                </a:gridCol>
              </a:tblGrid>
              <a:tr h="40640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技巧</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解释</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18565">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一去重复</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找出整句中重复使用的词语,适当删去其中几个,使某些分句不再呈现此类词语。</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153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二调句式</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取消对偶、排比等修辞手法,调整句子结构,使句子长短不一。</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1530">
                <a:tc>
                  <a:txBody>
                    <a:bodyPr/>
                    <a:lstStyle/>
                    <a:p>
                      <a:pPr indent="0" algn="ctr">
                        <a:buNone/>
                      </a:pPr>
                      <a:r>
                        <a:rPr lang="en-US" sz="2400" b="0">
                          <a:solidFill>
                            <a:srgbClr val="000000"/>
                          </a:solidFill>
                          <a:latin typeface="等线" panose="02010600030101010101" charset="-122"/>
                          <a:ea typeface="等线" panose="02010600030101010101" charset="-122"/>
                          <a:cs typeface="NEU-BZ-S92" charset="0"/>
                        </a:rPr>
                        <a:t>三查语意</a:t>
                      </a:r>
                      <a:endParaRPr lang="en-US" altLang="en-US" sz="2400" b="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NEU-BZ-S92" charset="0"/>
                        </a:rPr>
                        <a:t>　　检查语意是否连贯、内容是否有遗漏。</a:t>
                      </a:r>
                      <a:endParaRPr lang="en-US" altLang="en-US" sz="2400" b="0">
                        <a:solidFill>
                          <a:srgbClr val="000000"/>
                        </a:solidFill>
                        <a:latin typeface="等线" panose="02010600030101010101" charset="-122"/>
                        <a:ea typeface="等线" panose="02010600030101010101"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52400" y="612140"/>
            <a:ext cx="11774170" cy="3397885"/>
          </a:xfrm>
          <a:prstGeom prst="rect">
            <a:avLst/>
          </a:prstGeom>
          <a:noFill/>
          <a:ln w="9525">
            <a:noFill/>
          </a:ln>
        </p:spPr>
        <p:txBody>
          <a:bodyPr>
            <a:noAutofit/>
          </a:bodyPr>
          <a:lstStyle/>
          <a:p>
            <a:pPr indent="0"/>
            <a:endParaRPr lang="zh-CN" altLang="en-US" b="0">
              <a:solidFill>
                <a:srgbClr val="000000"/>
              </a:solidFill>
              <a:cs typeface="方正书宋_GBK" charset="0"/>
            </a:endParaRPr>
          </a:p>
          <a:p>
            <a:pPr indent="0" fontAlgn="auto">
              <a:lnSpc>
                <a:spcPct val="150000"/>
              </a:lnSpc>
            </a:pPr>
            <a:r>
              <a:rPr lang="en-US" alt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把下面的句子改写成散句。</a:t>
            </a: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400" b="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p>
          <a:p>
            <a:pPr indent="0" fontAlgn="auto">
              <a:lnSpc>
                <a:spcPct val="150000"/>
              </a:lnSpc>
            </a:pPr>
            <a:r>
              <a:rPr lang="en-US" altLang="zh-CN" sz="2400" b="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为了充分发挥群众的积极性和创造性,为了提高工作效率,为了更好地支援农业,我们必须坚决贯彻这一指示。</a:t>
            </a:r>
          </a:p>
        </p:txBody>
      </p:sp>
      <p:cxnSp>
        <p:nvCxnSpPr>
          <p:cNvPr id="4" name="直接连接符 3"/>
          <p:cNvCxnSpPr/>
          <p:nvPr/>
        </p:nvCxnSpPr>
        <p:spPr>
          <a:xfrm flipV="1">
            <a:off x="342900" y="326390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custDataLst>
              <p:tags r:id="rId1"/>
            </p:custDataLst>
          </p:nvPr>
        </p:nvCxnSpPr>
        <p:spPr>
          <a:xfrm flipV="1">
            <a:off x="342900" y="392811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12750" y="2684780"/>
            <a:ext cx="11278870" cy="1243330"/>
          </a:xfrm>
          <a:prstGeom prst="rect">
            <a:avLst/>
          </a:prstGeom>
          <a:noFill/>
        </p:spPr>
        <p:txBody>
          <a:bodyPr wrap="square" rtlCol="0">
            <a:noAutofit/>
          </a:bodyPr>
          <a:lstStyle/>
          <a:p>
            <a:pPr indent="0" fontAlgn="auto">
              <a:lnSpc>
                <a:spcPct val="15000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示例:为了充分发挥群众的积极性和创造性,提高工作效率,更好地支援农业,我们必须坚决贯彻这一指示。</a:t>
            </a:r>
            <a:endParaRPr lang="en-US" alt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fontAlgn="auto">
              <a:lnSpc>
                <a:spcPct val="150000"/>
              </a:lnSpc>
            </a:pPr>
            <a:r>
              <a:rPr lang="zh-CN" alt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【解析】</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第一步:删去修辞。该语段是一组排比句,找出其中重复使用的词语“为了”,提取“公因式”,删掉重复的词语,去除排比修辞。第二步:调出错落句。调整出一个错落有致的句子“为了充分发挥群众的积极性和创造性,提高工作效率,更好地支援农业”。第三步:检查修改后的句子,看是否连贯、内容是否有遗漏。</a:t>
            </a:r>
          </a:p>
        </p:txBody>
      </p:sp>
      <p:pic>
        <p:nvPicPr>
          <p:cNvPr id="698" name="例5.eps" descr="id:2147515391;FounderCES"/>
          <p:cNvPicPr>
            <a:picLocks noChangeAspect="1"/>
          </p:cNvPicPr>
          <p:nvPr/>
        </p:nvPicPr>
        <p:blipFill>
          <a:blip r:embed="rId3"/>
          <a:stretch>
            <a:fillRect/>
          </a:stretch>
        </p:blipFill>
        <p:spPr>
          <a:xfrm>
            <a:off x="342900" y="1108075"/>
            <a:ext cx="705485" cy="3257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98"/>
                                        </p:tgtEl>
                                        <p:attrNameLst>
                                          <p:attrName>style.visibility</p:attrName>
                                        </p:attrNameLst>
                                      </p:cBhvr>
                                      <p:to>
                                        <p:strVal val="visible"/>
                                      </p:to>
                                    </p:set>
                                    <p:anim calcmode="lin" valueType="num">
                                      <p:cBhvr additive="base">
                                        <p:cTn id="23" dur="500" fill="hold"/>
                                        <p:tgtEl>
                                          <p:spTgt spid="698"/>
                                        </p:tgtEl>
                                        <p:attrNameLst>
                                          <p:attrName>ppt_x</p:attrName>
                                        </p:attrNameLst>
                                      </p:cBhvr>
                                      <p:tavLst>
                                        <p:tav tm="0">
                                          <p:val>
                                            <p:strVal val="#ppt_x"/>
                                          </p:val>
                                        </p:tav>
                                        <p:tav tm="100000">
                                          <p:val>
                                            <p:strVal val="#ppt_x"/>
                                          </p:val>
                                        </p:tav>
                                      </p:tavLst>
                                    </p:anim>
                                    <p:anim calcmode="lin" valueType="num">
                                      <p:cBhvr additive="base">
                                        <p:cTn id="24" dur="500" fill="hold"/>
                                        <p:tgtEl>
                                          <p:spTgt spid="69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additive="base">
                                        <p:cTn id="2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additive="base">
                                        <p:cTn id="3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5_BD#b2d896054?vbadefaultcenterpage=1&amp;parentnodeid=6422a3f59"/>
          <p:cNvSpPr/>
          <p:nvPr/>
        </p:nvSpPr>
        <p:spPr>
          <a:xfrm>
            <a:off x="384048" y="914401"/>
            <a:ext cx="11420856" cy="520510"/>
          </a:xfrm>
          <a:prstGeom prst="rect">
            <a:avLst/>
          </a:prstGeom>
          <a:noFill/>
        </p:spPr>
        <p:txBody>
          <a:bodyPr wrap="square" lIns="0" tIns="0" rIns="0" bIns="0" rtlCol="0" anchor="t"/>
          <a:lstStyle/>
          <a:p>
            <a:pPr algn="ctr" latinLnBrk="1">
              <a:lnSpc>
                <a:spcPts val="4505"/>
              </a:lnSpc>
            </a:pP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题型4:语体变换</a:t>
            </a:r>
          </a:p>
        </p:txBody>
      </p:sp>
      <p:sp>
        <p:nvSpPr>
          <p:cNvPr id="3" name="P_6_BD#5bc553b15?vbadefaultcenterpage=1&amp;parentnodeid=b2d896054"/>
          <p:cNvSpPr/>
          <p:nvPr/>
        </p:nvSpPr>
        <p:spPr>
          <a:xfrm>
            <a:off x="384048" y="1667573"/>
            <a:ext cx="11423904" cy="3822700"/>
          </a:xfrm>
          <a:prstGeom prst="rect">
            <a:avLst/>
          </a:prstGeom>
          <a:noFill/>
        </p:spPr>
        <p:txBody>
          <a:bodyPr wrap="square" lIns="0" tIns="0" rIns="0" bIns="0" rtlCol="0" anchor="t"/>
          <a:lstStyle/>
          <a:p>
            <a:pPr algn="l" latinLnBrk="1">
              <a:lnSpc>
                <a:spcPts val="432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语体变换是指口语语体和书面语体的变换、生动语言和平实语言的变换。</a:t>
            </a:r>
          </a:p>
          <a:p>
            <a:pPr algn="ctr" latinLnBrk="1">
              <a:lnSpc>
                <a:spcPts val="4320"/>
              </a:lnSpc>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语体变换“三注意”</a:t>
            </a:r>
          </a:p>
          <a:p>
            <a:pPr algn="l"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1.注意保持语意的一致性</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,口语和书面语、生动语言和平实语言变换之后表达的意思应该是相同的。</a:t>
            </a:r>
          </a:p>
          <a:p>
            <a:pPr algn="l" latinLnBrk="1">
              <a:lnSpc>
                <a:spcPts val="4320"/>
              </a:lnSpc>
            </a:pP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2.注意符合各自的语体色彩。</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如书面语要典雅,口语要通俗;生动语言要形象,平实语言要科学、准确。</a:t>
            </a:r>
          </a:p>
          <a:p>
            <a:pPr algn="l" latinLnBrk="1">
              <a:lnSpc>
                <a:spcPts val="4320"/>
              </a:lnSpc>
            </a:pP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3.注意面对的对象。</a:t>
            </a:r>
            <a:r>
              <a:rPr lang="en-US" sz="2400" dirty="0">
                <a:solidFill>
                  <a:srgbClr val="000000"/>
                </a:solidFill>
                <a:latin typeface="Times New Roman" panose="02020603050405020304" pitchFamily="34" charset="0"/>
                <a:ea typeface="微软雅黑" panose="020B0503020204020204" pitchFamily="34" charset="-122"/>
                <a:cs typeface="Times New Roman" panose="02020603050405020304" pitchFamily="34" charset="-120"/>
              </a:rPr>
              <a:t>对象不同,采用的语体也就不同。</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0980" y="612140"/>
            <a:ext cx="11705590" cy="4982845"/>
          </a:xfrm>
          <a:prstGeom prst="rect">
            <a:avLst/>
          </a:prstGeom>
          <a:noFill/>
          <a:ln w="9525">
            <a:noFill/>
          </a:ln>
        </p:spPr>
        <p:txBody>
          <a:bodyPr>
            <a:noAutofit/>
          </a:bodyPr>
          <a:lstStyle/>
          <a:p>
            <a:pPr indent="0"/>
            <a:endParaRPr lang="zh-CN" altLang="en-US" b="0">
              <a:solidFill>
                <a:srgbClr val="000000"/>
              </a:solidFill>
              <a:cs typeface="方正书宋_GBK" charset="0"/>
            </a:endParaRPr>
          </a:p>
          <a:p>
            <a:pPr indent="0" fontAlgn="auto">
              <a:lnSpc>
                <a:spcPct val="150000"/>
              </a:lnSpc>
            </a:pPr>
            <a:r>
              <a:rPr lang="en-US" alt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请以平实的语言表述下面材料中画横线句子的含意,不超过15个字。</a:t>
            </a:r>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400" b="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p>
          <a:p>
            <a:pPr indent="0" fontAlgn="auto">
              <a:lnSpc>
                <a:spcPct val="150000"/>
              </a:lnSpc>
            </a:pPr>
            <a:r>
              <a:rPr lang="en-US" altLang="zh-CN" sz="2400" b="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有个青年人总是抱怨环境,一位长者对他说:“</a:t>
            </a:r>
            <a:r>
              <a:rPr lang="zh-CN" altLang="en-US" sz="2400" b="0" u="sng">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你想保护自己的脚,穿上一双鞋子比给全世界铺上地毯更容易做到。</a:t>
            </a:r>
            <a:r>
              <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a:t>
            </a:r>
          </a:p>
        </p:txBody>
      </p:sp>
      <p:cxnSp>
        <p:nvCxnSpPr>
          <p:cNvPr id="4" name="直接连接符 3"/>
          <p:cNvCxnSpPr/>
          <p:nvPr/>
        </p:nvCxnSpPr>
        <p:spPr>
          <a:xfrm flipV="1">
            <a:off x="342900" y="326390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41630" y="2643505"/>
            <a:ext cx="11584940" cy="4009390"/>
          </a:xfrm>
          <a:prstGeom prst="rect">
            <a:avLst/>
          </a:prstGeom>
          <a:noFill/>
        </p:spPr>
        <p:txBody>
          <a:bodyPr wrap="square" rtlCol="0">
            <a:noAutofit/>
          </a:bodyPr>
          <a:lstStyle/>
          <a:p>
            <a:pPr indent="0" fontAlgn="auto">
              <a:lnSpc>
                <a:spcPct val="150000"/>
              </a:lnSpc>
            </a:pP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  示例:改变自己比改变环境(世界)更容易。</a:t>
            </a:r>
            <a:endParaRPr lang="en-US" alt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indent="0" fontAlgn="auto">
              <a:lnSpc>
                <a:spcPct val="150000"/>
              </a:lnSpc>
            </a:pPr>
            <a:r>
              <a:rPr lang="zh-CN" alt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【解析】</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第一步:明确题干要求,即“以平实的语言表述下面材料中画横线句子的含意”。第二步:结合语境,分析所用手法,理解画横线句子的含意。联系“青年人总是抱怨环境”的语意可知,长者所打比方的本意:“保护自己的脚”喻指保护自己,“穿上一双鞋子”喻指改变自己,“给全世界铺上地毯”喻指改变环境(世界)。句子连续运用了三个比喻,语言十分生动。第三步:根据题干要求,确定合适的表述形式。题干要求“以平实的语言表述”,表述时就要取消原句中的修辞手法,语言要质朴。</a:t>
            </a:r>
          </a:p>
        </p:txBody>
      </p:sp>
      <p:pic>
        <p:nvPicPr>
          <p:cNvPr id="3" name="例6.eps" descr="id:2147515398;FounderCES"/>
          <p:cNvPicPr>
            <a:picLocks noChangeAspect="1"/>
          </p:cNvPicPr>
          <p:nvPr/>
        </p:nvPicPr>
        <p:blipFill>
          <a:blip r:embed="rId2"/>
          <a:stretch>
            <a:fillRect/>
          </a:stretch>
        </p:blipFill>
        <p:spPr>
          <a:xfrm>
            <a:off x="342900" y="1097915"/>
            <a:ext cx="749300" cy="3460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4"/>
          <a:stretch>
            <a:fillRect/>
          </a:stretch>
        </p:blipFill>
        <p:spPr>
          <a:xfrm>
            <a:off x="4799330" y="969010"/>
            <a:ext cx="2459990" cy="624205"/>
          </a:xfrm>
          <a:prstGeom prst="rect">
            <a:avLst/>
          </a:prstGeom>
        </p:spPr>
      </p:pic>
      <p:sp>
        <p:nvSpPr>
          <p:cNvPr id="2" name="文本框 1"/>
          <p:cNvSpPr txBox="1"/>
          <p:nvPr/>
        </p:nvSpPr>
        <p:spPr>
          <a:xfrm>
            <a:off x="556260" y="1593215"/>
            <a:ext cx="11080115" cy="4603115"/>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1.(2021年新高考Ⅱ卷)文中画波浪线处是个长句,请改成几个较短的语句。可以改变语序、少量增删词语,但不得改变原意</a:t>
            </a:r>
          </a:p>
          <a:p>
            <a:pPr indent="0" fontAlgn="auto">
              <a:lnSpc>
                <a:spcPct val="150000"/>
              </a:lnSpc>
            </a:pPr>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白石老人思考良久,终于画成了一幅经典之作:</a:t>
            </a:r>
            <a:r>
              <a:rPr lang="zh-CN" altLang="en-US" sz="2400" b="0" u="wavyHeavy" dirty="0">
                <a:solidFill>
                  <a:srgbClr val="000000"/>
                </a:solidFill>
                <a:uFillTx/>
                <a:latin typeface="楷体" panose="02010609060101010101" pitchFamily="34" charset="-122"/>
                <a:ea typeface="楷体" panose="02010609060101010101" pitchFamily="34" charset="-122"/>
                <a:cs typeface="楷体" panose="02010609060101010101" pitchFamily="34" charset="-122"/>
              </a:rPr>
              <a:t>六尾蝌蚪在山峦映衬下的山涧内的乱石之中不断涌出的潺潺清泉里摇曳着尾巴顺流而下。</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看过此画的人无不拍案叫绝。</a:t>
            </a:r>
          </a:p>
          <a:p>
            <a:pPr indent="0"/>
            <a:endPar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endPar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ts val="4030"/>
              </a:lnSpc>
              <a:buClrTx/>
              <a:buSzTx/>
              <a:buFontTx/>
            </a:pPr>
            <a:r>
              <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p>
          <a:p>
            <a:pPr indent="0"/>
            <a:endPar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1"/>
          <p:nvPr/>
        </p:nvSpPr>
        <p:spPr>
          <a:xfrm>
            <a:off x="478155" y="4371975"/>
            <a:ext cx="10502900" cy="581057"/>
          </a:xfrm>
          <a:prstGeom prst="rect">
            <a:avLst/>
          </a:prstGeom>
          <a:noFill/>
        </p:spPr>
        <p:txBody>
          <a:bodyPr wrap="square" rtlCol="0">
            <a:spAutoFit/>
          </a:bodyPr>
          <a:lstStyle/>
          <a:p>
            <a:pPr indent="0" fontAlgn="auto">
              <a:lnSpc>
                <a:spcPct val="150000"/>
              </a:lnSpc>
            </a:pPr>
            <a:endParaRPr lang="zh-CN" altLang="en-US" sz="24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3" name="直接连接符 2"/>
          <p:cNvCxnSpPr>
            <a:cxnSpLocks/>
          </p:cNvCxnSpPr>
          <p:nvPr/>
        </p:nvCxnSpPr>
        <p:spPr>
          <a:xfrm>
            <a:off x="478155" y="4737808"/>
            <a:ext cx="10502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custDataLst>
              <p:tags r:id="rId2"/>
            </p:custDataLst>
          </p:nvPr>
        </p:nvCxnSpPr>
        <p:spPr>
          <a:xfrm>
            <a:off x="478155" y="5194338"/>
            <a:ext cx="10502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4"/>
          <a:stretch>
            <a:fillRect/>
          </a:stretch>
        </p:blipFill>
        <p:spPr>
          <a:xfrm>
            <a:off x="4799330" y="969010"/>
            <a:ext cx="2459990" cy="624205"/>
          </a:xfrm>
          <a:prstGeom prst="rect">
            <a:avLst/>
          </a:prstGeom>
        </p:spPr>
      </p:pic>
      <p:sp>
        <p:nvSpPr>
          <p:cNvPr id="2" name="文本框 1"/>
          <p:cNvSpPr txBox="1"/>
          <p:nvPr/>
        </p:nvSpPr>
        <p:spPr>
          <a:xfrm>
            <a:off x="556260" y="1593215"/>
            <a:ext cx="11080115" cy="4603115"/>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1.(2021年新高考Ⅱ卷)文中画波浪线处是个长句,请改成几个较短的语句。可以改变语序、少量增删词语,但不得改变原意</a:t>
            </a:r>
          </a:p>
          <a:p>
            <a:pPr indent="0" fontAlgn="auto">
              <a:lnSpc>
                <a:spcPct val="150000"/>
              </a:lnSpc>
            </a:pPr>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白石老人思考良久,终于画成了一幅经典之作:</a:t>
            </a:r>
            <a:r>
              <a:rPr lang="zh-CN" altLang="en-US" sz="2400" b="0" u="wavyHeavy" dirty="0">
                <a:solidFill>
                  <a:srgbClr val="FF0000"/>
                </a:solidFill>
                <a:uFillTx/>
                <a:latin typeface="楷体" panose="02010609060101010101" pitchFamily="34" charset="-122"/>
                <a:ea typeface="楷体" panose="02010609060101010101" pitchFamily="34" charset="-122"/>
                <a:cs typeface="楷体" panose="02010609060101010101" pitchFamily="34" charset="-122"/>
              </a:rPr>
              <a:t>六尾蝌蚪</a:t>
            </a:r>
            <a:r>
              <a:rPr lang="zh-CN" altLang="en-US" sz="2400" b="0" u="wavyHeavy" dirty="0">
                <a:solidFill>
                  <a:srgbClr val="000000"/>
                </a:solidFill>
                <a:uFillTx/>
                <a:latin typeface="楷体" panose="02010609060101010101" pitchFamily="34" charset="-122"/>
                <a:ea typeface="楷体" panose="02010609060101010101" pitchFamily="34" charset="-122"/>
                <a:cs typeface="楷体" panose="02010609060101010101" pitchFamily="34" charset="-122"/>
              </a:rPr>
              <a:t>在山峦映衬下的山涧内的乱石之中不断涌出的潺潺清泉里</a:t>
            </a:r>
            <a:r>
              <a:rPr lang="zh-CN" altLang="en-US" sz="2400" b="0" u="wavyHeavy" dirty="0">
                <a:solidFill>
                  <a:srgbClr val="FF0000"/>
                </a:solidFill>
                <a:uFillTx/>
                <a:latin typeface="楷体" panose="02010609060101010101" pitchFamily="34" charset="-122"/>
                <a:ea typeface="楷体" panose="02010609060101010101" pitchFamily="34" charset="-122"/>
                <a:cs typeface="楷体" panose="02010609060101010101" pitchFamily="34" charset="-122"/>
              </a:rPr>
              <a:t>摇曳着尾巴顺流而下</a:t>
            </a:r>
            <a:r>
              <a:rPr lang="zh-CN" altLang="en-US" sz="2400" b="0" u="wavyHeavy" dirty="0">
                <a:solidFill>
                  <a:srgbClr val="000000"/>
                </a:solidFill>
                <a:uFillTx/>
                <a:latin typeface="楷体" panose="02010609060101010101" pitchFamily="34" charset="-122"/>
                <a:ea typeface="楷体" panose="02010609060101010101" pitchFamily="34" charset="-122"/>
                <a:cs typeface="楷体" panose="02010609060101010101" pitchFamily="34" charset="-122"/>
              </a:rPr>
              <a:t>。</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看过此画的人无不拍案叫绝。</a:t>
            </a:r>
          </a:p>
          <a:p>
            <a:pPr indent="0"/>
            <a:endPar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endPar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ts val="4030"/>
              </a:lnSpc>
              <a:buClrTx/>
              <a:buSzTx/>
              <a:buFontTx/>
            </a:pPr>
            <a:r>
              <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p>
          <a:p>
            <a:pPr indent="0"/>
            <a:endPar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1"/>
          <p:nvPr/>
        </p:nvSpPr>
        <p:spPr>
          <a:xfrm>
            <a:off x="478155" y="4371975"/>
            <a:ext cx="10502900" cy="581057"/>
          </a:xfrm>
          <a:prstGeom prst="rect">
            <a:avLst/>
          </a:prstGeom>
          <a:noFill/>
        </p:spPr>
        <p:txBody>
          <a:bodyPr wrap="square" rtlCol="0">
            <a:spAutoFit/>
          </a:bodyPr>
          <a:lstStyle/>
          <a:p>
            <a:pPr indent="0" fontAlgn="auto">
              <a:lnSpc>
                <a:spcPct val="150000"/>
              </a:lnSpc>
            </a:pPr>
            <a:endParaRPr lang="zh-CN" altLang="en-US" sz="24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3" name="直接连接符 2"/>
          <p:cNvCxnSpPr>
            <a:cxnSpLocks/>
          </p:cNvCxnSpPr>
          <p:nvPr/>
        </p:nvCxnSpPr>
        <p:spPr>
          <a:xfrm>
            <a:off x="478155" y="4737808"/>
            <a:ext cx="10502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custDataLst>
              <p:tags r:id="rId2"/>
            </p:custDataLst>
          </p:nvPr>
        </p:nvCxnSpPr>
        <p:spPr>
          <a:xfrm>
            <a:off x="478155" y="5194338"/>
            <a:ext cx="10502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805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4"/>
          <a:stretch>
            <a:fillRect/>
          </a:stretch>
        </p:blipFill>
        <p:spPr>
          <a:xfrm>
            <a:off x="4799330" y="969010"/>
            <a:ext cx="2459990" cy="624205"/>
          </a:xfrm>
          <a:prstGeom prst="rect">
            <a:avLst/>
          </a:prstGeom>
        </p:spPr>
      </p:pic>
      <p:sp>
        <p:nvSpPr>
          <p:cNvPr id="2" name="文本框 1"/>
          <p:cNvSpPr txBox="1"/>
          <p:nvPr/>
        </p:nvSpPr>
        <p:spPr>
          <a:xfrm>
            <a:off x="556260" y="1593215"/>
            <a:ext cx="11080115" cy="4603115"/>
          </a:xfrm>
          <a:prstGeom prst="rect">
            <a:avLst/>
          </a:prstGeom>
          <a:noFill/>
          <a:ln w="9525">
            <a:noFill/>
          </a:ln>
        </p:spPr>
        <p:txBody>
          <a:bodyPr>
            <a:noAutofit/>
          </a:bodyPr>
          <a:lstStyle/>
          <a:p>
            <a:pPr indent="0"/>
            <a:endParaRPr lang="zh-CN" altLang="en-US" b="0">
              <a:solidFill>
                <a:srgbClr val="000000"/>
              </a:solidFill>
              <a:cs typeface="方正书宋_GBK" charset="0"/>
            </a:endParaRPr>
          </a:p>
          <a:p>
            <a:pPr indent="0"/>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1.(2021年新高考Ⅱ卷)文中画波浪线处是个长句,请改成几个较短的语句。可以改变语序、少量增删词语,但不得改变原意</a:t>
            </a:r>
          </a:p>
          <a:p>
            <a:pPr indent="0" fontAlgn="auto">
              <a:lnSpc>
                <a:spcPct val="150000"/>
              </a:lnSpc>
            </a:pPr>
            <a:r>
              <a:rPr lang="en-US" alt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400" b="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白石老人思考良久,终于画成了一幅经典之作:</a:t>
            </a:r>
            <a:r>
              <a:rPr lang="zh-CN" altLang="en-US" sz="2400" b="0" u="wavyHeavy">
                <a:solidFill>
                  <a:srgbClr val="000000"/>
                </a:solidFill>
                <a:uFillTx/>
                <a:latin typeface="楷体" panose="02010609060101010101" pitchFamily="34" charset="-122"/>
                <a:ea typeface="楷体" panose="02010609060101010101" pitchFamily="34" charset="-122"/>
                <a:cs typeface="楷体" panose="02010609060101010101" pitchFamily="34" charset="-122"/>
              </a:rPr>
              <a:t>六尾蝌蚪在山峦映衬下的山涧内的乱石之中不断涌出的潺潺清泉里摇曳着尾巴顺流而下。</a:t>
            </a:r>
            <a:r>
              <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rPr>
              <a:t>看过此画的人无不拍案叫绝。</a:t>
            </a:r>
          </a:p>
          <a:p>
            <a:pPr indent="0"/>
            <a:endPar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indent="0"/>
            <a:endParaRPr lang="zh-CN" altLang="en-US" sz="2400" b="0">
              <a:solidFill>
                <a:srgbClr val="000000"/>
              </a:solidFill>
              <a:latin typeface="楷体" panose="02010609060101010101" pitchFamily="34" charset="-122"/>
              <a:ea typeface="楷体" panose="02010609060101010101" pitchFamily="34" charset="-122"/>
              <a:cs typeface="楷体" panose="02010609060101010101" pitchFamily="34" charset="-122"/>
            </a:endParaRPr>
          </a:p>
          <a:p>
            <a:pPr algn="l" latinLnBrk="1">
              <a:lnSpc>
                <a:spcPts val="4030"/>
              </a:lnSpc>
              <a:buClrTx/>
              <a:buSzTx/>
              <a:buFontTx/>
            </a:pPr>
            <a:r>
              <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p>
          <a:p>
            <a:pPr indent="0"/>
            <a:endPar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1"/>
          <p:nvPr/>
        </p:nvSpPr>
        <p:spPr>
          <a:xfrm>
            <a:off x="478155" y="4371975"/>
            <a:ext cx="10502900" cy="1198880"/>
          </a:xfrm>
          <a:prstGeom prst="rect">
            <a:avLst/>
          </a:prstGeom>
          <a:noFill/>
        </p:spPr>
        <p:txBody>
          <a:bodyPr wrap="square" rtlCol="0">
            <a:spAutoFit/>
          </a:bodyPr>
          <a:lstStyle/>
          <a:p>
            <a:pPr indent="0" fontAlgn="auto">
              <a:lnSpc>
                <a:spcPct val="150000"/>
              </a:lnSpc>
            </a:pPr>
            <a:r>
              <a:rPr lang="zh-CN" altLang="en-US" sz="240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示例：山峦映衬下的山涧内有些乱石,潺潺清泉从乱石之中不断涌出,六尾蝌蚪摇曳着尾巴顺流而下。</a:t>
            </a:r>
          </a:p>
        </p:txBody>
      </p:sp>
      <p:cxnSp>
        <p:nvCxnSpPr>
          <p:cNvPr id="3" name="直接连接符 2"/>
          <p:cNvCxnSpPr>
            <a:stCxn id="4" idx="1"/>
            <a:endCxn id="4" idx="3"/>
          </p:cNvCxnSpPr>
          <p:nvPr/>
        </p:nvCxnSpPr>
        <p:spPr>
          <a:xfrm>
            <a:off x="478155" y="4971415"/>
            <a:ext cx="10502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custDataLst>
              <p:tags r:id="rId2"/>
            </p:custDataLst>
          </p:nvPr>
        </p:nvCxnSpPr>
        <p:spPr>
          <a:xfrm>
            <a:off x="777875" y="5570855"/>
            <a:ext cx="10502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136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74040" y="1528445"/>
            <a:ext cx="11502390" cy="4269740"/>
          </a:xfrm>
          <a:prstGeom prst="rect">
            <a:avLst/>
          </a:prstGeom>
          <a:noFill/>
          <a:ln w="9525">
            <a:noFill/>
          </a:ln>
        </p:spPr>
        <p:txBody>
          <a:bodyPr>
            <a:noAutofit/>
          </a:bodyPr>
          <a:lstStyle/>
          <a:p>
            <a:pPr algn="l" latinLnBrk="1">
              <a:lnSpc>
                <a:spcPts val="4320"/>
              </a:lnSpc>
              <a:buClrTx/>
              <a:buSzTx/>
              <a:buNone/>
            </a:pPr>
            <a:r>
              <a:rPr lang="en-US" sz="2400" b="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画波浪线句的主干是“六尾蝌蚪摇曳着尾巴顺流而下”,剩余两个修饰成分“在山峦映衬下的山涧内的乱石之中”“不断涌出的潺潺清泉里”,将其改写成两个句子即可。整理答案时注意三个句子的先后顺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463550" y="1593215"/>
            <a:ext cx="11541125" cy="4060190"/>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2.(2021年北京卷)不改变原意,将第②句中画波浪线并被逗号隔开的两个语言片段整合为一个片段。 </a:t>
            </a:r>
          </a:p>
          <a:p>
            <a:pPr indent="0" fontAlgn="auto">
              <a:lnSpc>
                <a:spcPct val="150000"/>
              </a:lnSpc>
            </a:pP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①近年来,我国数字经济欣欣向荣,互联网应用百花齐放。②</a:t>
            </a:r>
            <a:r>
              <a:rPr lang="zh-CN" altLang="en-US" sz="2400" b="0" u="wavyHeavy" dirty="0">
                <a:solidFill>
                  <a:srgbClr val="000000"/>
                </a:solidFill>
                <a:uFillTx/>
                <a:latin typeface="楷体" panose="02010609060101010101" pitchFamily="34" charset="-122"/>
                <a:ea typeface="楷体" panose="02010609060101010101" pitchFamily="34" charset="-122"/>
                <a:cs typeface="楷体" panose="02010609060101010101" pitchFamily="34" charset="-122"/>
              </a:rPr>
              <a:t>网络的发展便捷了人们的生活,与此同时,</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给管网治网带来了许多新的挑战。③目前各类服务端App都上线了青少年模式,虽取得了一定成效,但仍存在不少漏洞。 </a:t>
            </a:r>
          </a:p>
          <a:p>
            <a:pPr indent="0"/>
            <a:endPar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endPar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p:txBody>
      </p:sp>
      <p:cxnSp>
        <p:nvCxnSpPr>
          <p:cNvPr id="5" name="直接连接符 4"/>
          <p:cNvCxnSpPr/>
          <p:nvPr/>
        </p:nvCxnSpPr>
        <p:spPr>
          <a:xfrm>
            <a:off x="628650" y="5010150"/>
            <a:ext cx="84677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463550" y="1593215"/>
            <a:ext cx="11541125" cy="4060190"/>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2.(2021年北京卷)不改变原意,将第②句中画波浪线并被逗号隔开的两个语言片段整合为一个片段。 </a:t>
            </a:r>
          </a:p>
          <a:p>
            <a:pPr indent="0" fontAlgn="auto">
              <a:lnSpc>
                <a:spcPct val="150000"/>
              </a:lnSpc>
            </a:pP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①近年来,我国数字经济欣欣向荣,互联网应用百花齐放。②</a:t>
            </a:r>
            <a:r>
              <a:rPr lang="zh-CN" altLang="en-US" sz="2400" b="0" u="wavyHeavy" dirty="0">
                <a:solidFill>
                  <a:srgbClr val="000000"/>
                </a:solidFill>
                <a:uFillTx/>
                <a:latin typeface="楷体" panose="02010609060101010101" pitchFamily="34" charset="-122"/>
                <a:ea typeface="楷体" panose="02010609060101010101" pitchFamily="34" charset="-122"/>
                <a:cs typeface="楷体" panose="02010609060101010101" pitchFamily="34" charset="-122"/>
              </a:rPr>
              <a:t>网络的发展便捷了人们的生活,与此同时,</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给管网治网带来了许多新的挑战。③目前各类服务端App都上线了青少年模式,虽取得了一定成效,但仍存在不少漏洞。 </a:t>
            </a:r>
          </a:p>
          <a:p>
            <a:pPr indent="0"/>
            <a:endPar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030"/>
              </a:lnSpc>
              <a:buClrTx/>
              <a:buSzTx/>
              <a:buFontTx/>
            </a:pPr>
            <a:r>
              <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endPar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endParaRPr>
          </a:p>
          <a:p>
            <a:pPr algn="l" latinLnBrk="1">
              <a:lnSpc>
                <a:spcPts val="4030"/>
              </a:lnSpc>
              <a:buClrTx/>
              <a:buSzTx/>
              <a:buFontTx/>
            </a:pPr>
            <a:r>
              <a:rPr lang="zh-CN" alt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“与此同时”中的“此”指代上句“网络的发展便捷了人们的生活”,所以完全可以省略指代词,然后稍加整合,将这两个语言片段合为一个即可。</a:t>
            </a:r>
          </a:p>
        </p:txBody>
      </p:sp>
      <p:sp>
        <p:nvSpPr>
          <p:cNvPr id="4" name="文本框 3"/>
          <p:cNvSpPr txBox="1"/>
          <p:nvPr/>
        </p:nvSpPr>
        <p:spPr>
          <a:xfrm>
            <a:off x="1190625" y="4467225"/>
            <a:ext cx="6448425" cy="460375"/>
          </a:xfrm>
          <a:prstGeom prst="rect">
            <a:avLst/>
          </a:prstGeom>
          <a:noFill/>
        </p:spPr>
        <p:txBody>
          <a:bodyPr wrap="square" rtlCol="0">
            <a:spAutoFit/>
          </a:bodyPr>
          <a:lstStyle/>
          <a:p>
            <a:r>
              <a:rPr lang="zh-CN" alt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示例：</a:t>
            </a:r>
            <a:r>
              <a:rPr lang="en-US" sz="240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网络的发展在便捷了人们的生活的同时 </a:t>
            </a:r>
          </a:p>
        </p:txBody>
      </p:sp>
      <p:cxnSp>
        <p:nvCxnSpPr>
          <p:cNvPr id="5" name="直接连接符 4"/>
          <p:cNvCxnSpPr/>
          <p:nvPr/>
        </p:nvCxnSpPr>
        <p:spPr>
          <a:xfrm>
            <a:off x="628650" y="5010150"/>
            <a:ext cx="84677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051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368300" y="1157605"/>
            <a:ext cx="11622405" cy="4683760"/>
          </a:xfrm>
          <a:prstGeom prst="rect">
            <a:avLst/>
          </a:prstGeom>
          <a:noFill/>
        </p:spPr>
        <p:txBody>
          <a:bodyPr wrap="square" lIns="0" tIns="0" rIns="0" bIns="0" rtlCol="0" anchor="t"/>
          <a:lstStyle/>
          <a:p>
            <a:pPr algn="ctr" latinLnBrk="1">
              <a:lnSpc>
                <a:spcPts val="4320"/>
              </a:lnSpc>
            </a:pPr>
            <a:r>
              <a:rPr lang="en-US" sz="2400" dirty="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题型1:长短句变换</a:t>
            </a:r>
            <a:endPar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320"/>
              </a:lnSpc>
            </a:pP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一、长短句的特点</a:t>
            </a:r>
          </a:p>
          <a:p>
            <a:pPr algn="l" latinLnBrk="1">
              <a:lnSpc>
                <a:spcPts val="4320"/>
              </a:lnSpc>
            </a:pP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长句例句:</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居家养老服务是一种以家庭为基础,以城乡社区为依托,由政府提供基本公共服务,由企业、社会组织提供专业化服务,为居家的老年人提供生活照料、家政服务和精神慰藉等,满足居住在家的老年人的社会化服务需求的养老服务模式。</a:t>
            </a:r>
          </a:p>
          <a:p>
            <a:pPr algn="l" latinLnBrk="1">
              <a:lnSpc>
                <a:spcPts val="4320"/>
              </a:lnSpc>
            </a:pP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长句是使用词语多、形体长、结构复杂的单句,它的语法结构简单。长句的特点:表意准确,内容丰富,精确细致。如此长句的主干是“居家养老服务是养老服务模式”,其他的都是主干的修饰语。</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 name="真题演示.eps" descr="id:2147514294;FounderCES"/>
          <p:cNvPicPr>
            <a:picLocks noChangeAspect="1"/>
          </p:cNvPicPr>
          <p:nvPr>
            <p:custDataLst>
              <p:tags r:id="rId1"/>
            </p:custDataLst>
          </p:nvPr>
        </p:nvPicPr>
        <p:blipFill>
          <a:blip r:embed="rId3"/>
          <a:stretch>
            <a:fillRect/>
          </a:stretch>
        </p:blipFill>
        <p:spPr>
          <a:xfrm>
            <a:off x="4799330" y="969010"/>
            <a:ext cx="2459990" cy="624205"/>
          </a:xfrm>
          <a:prstGeom prst="rect">
            <a:avLst/>
          </a:prstGeom>
        </p:spPr>
      </p:pic>
      <p:sp>
        <p:nvSpPr>
          <p:cNvPr id="2" name="文本框 1"/>
          <p:cNvSpPr txBox="1"/>
          <p:nvPr/>
        </p:nvSpPr>
        <p:spPr>
          <a:xfrm>
            <a:off x="556260" y="1593215"/>
            <a:ext cx="11383645" cy="3042285"/>
          </a:xfrm>
          <a:prstGeom prst="rect">
            <a:avLst/>
          </a:prstGeom>
          <a:noFill/>
          <a:ln w="9525">
            <a:noFill/>
          </a:ln>
        </p:spPr>
        <p:txBody>
          <a:bodyPr>
            <a:noAutofit/>
          </a:bodyPr>
          <a:lstStyle/>
          <a:p>
            <a:pPr indent="0"/>
            <a:r>
              <a:rPr lang="zh-CN" altLang="en-US"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3.</a:t>
            </a:r>
            <a:r>
              <a:rPr sz="2400">
                <a:ea typeface="微软雅黑" panose="020B0503020204020204" pitchFamily="34" charset="-122"/>
              </a:rPr>
              <a:t>阅读下面的文字,请将画横线的句子改写成排比句。(要求:不得改变原意)</a:t>
            </a:r>
            <a:r>
              <a:rPr lang="en-US" sz="2400" b="1">
                <a:solidFill>
                  <a:schemeClr val="tx1"/>
                </a:solidFill>
                <a:latin typeface="楷体" panose="02010609060101010101" pitchFamily="34" charset="-122"/>
                <a:ea typeface="楷体" panose="02010609060101010101" pitchFamily="34" charset="-122"/>
                <a:cs typeface="楷体" panose="02010609060101010101" pitchFamily="34" charset="-122"/>
                <a:sym typeface="+mn-ea"/>
              </a:rPr>
              <a:t>  </a:t>
            </a:r>
          </a:p>
          <a:p>
            <a:pPr indent="0" fontAlgn="auto">
              <a:lnSpc>
                <a:spcPct val="150000"/>
              </a:lnSpc>
            </a:pPr>
            <a:r>
              <a:rPr lang="en-US" altLang="zh-CN" sz="240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   </a:t>
            </a:r>
            <a:r>
              <a:rPr lang="zh-CN" altLang="en-US" sz="240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焦裕禄是闻名全国、感动全国的“县委书记的好榜样”。他在兰考县忘我奋斗一年零五个月,积劳成疾,英年早逝。焦裕禄</a:t>
            </a:r>
            <a:r>
              <a:rPr lang="zh-CN" altLang="en-US" sz="2400" u="sng">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是为人民拼死拼活谋福祉的领导干部的优秀代表;为信仰无怨无悔做奉献,成为共产党人的光辉典范;在为祖国艰苦奋斗创新功的时代里,他是那一代人的精神符号。</a:t>
            </a:r>
            <a:r>
              <a:rPr lang="zh-CN" altLang="en-US" sz="2400">
                <a:solidFill>
                  <a:srgbClr val="000000"/>
                </a:solidFill>
                <a:latin typeface="楷体" panose="02010609060101010101" pitchFamily="34" charset="-122"/>
                <a:ea typeface="楷体" panose="02010609060101010101" pitchFamily="34" charset="-122"/>
                <a:cs typeface="楷体" panose="02010609060101010101" pitchFamily="34" charset="-122"/>
                <a:sym typeface="+mn-ea"/>
              </a:rPr>
              <a:t>人民是不会忘记焦裕禄的。</a:t>
            </a:r>
          </a:p>
          <a:p>
            <a:pPr indent="0" fontAlgn="auto">
              <a:lnSpc>
                <a:spcPct val="150000"/>
              </a:lnSpc>
            </a:pPr>
            <a:endParaRPr lang="zh-CN" altLang="en-US" sz="2400">
              <a:solidFill>
                <a:srgbClr val="000000"/>
              </a:solidFill>
              <a:latin typeface="楷体" panose="02010609060101010101" pitchFamily="34" charset="-122"/>
              <a:ea typeface="楷体" panose="02010609060101010101" pitchFamily="34" charset="-122"/>
              <a:cs typeface="楷体" panose="02010609060101010101" pitchFamily="34" charset="-122"/>
              <a:sym typeface="+mn-ea"/>
            </a:endParaRPr>
          </a:p>
          <a:p>
            <a:pPr indent="0"/>
            <a:endParaRPr lang="en-US" sz="2400" b="1">
              <a:solidFill>
                <a:schemeClr val="tx1"/>
              </a:solidFill>
              <a:latin typeface="楷体" panose="02010609060101010101" pitchFamily="34" charset="-122"/>
              <a:ea typeface="楷体" panose="02010609060101010101" pitchFamily="34" charset="-122"/>
              <a:cs typeface="楷体" panose="02010609060101010101" pitchFamily="34" charset="-122"/>
              <a:sym typeface="+mn-ea"/>
            </a:endParaRPr>
          </a:p>
          <a:p>
            <a:pPr indent="0"/>
            <a:endParaRPr lang="en-US" sz="2400" b="1">
              <a:solidFill>
                <a:schemeClr val="tx1"/>
              </a:solidFill>
              <a:latin typeface="楷体" panose="02010609060101010101" pitchFamily="34" charset="-122"/>
              <a:ea typeface="楷体" panose="02010609060101010101" pitchFamily="34" charset="-122"/>
              <a:cs typeface="楷体" panose="02010609060101010101" pitchFamily="34" charset="-122"/>
              <a:sym typeface="+mn-ea"/>
            </a:endParaRPr>
          </a:p>
          <a:p>
            <a:pPr indent="0"/>
            <a:endParaRPr lang="en-US" sz="2400" b="1">
              <a:solidFill>
                <a:schemeClr val="tx1"/>
              </a:solidFill>
              <a:latin typeface="楷体" panose="02010609060101010101" pitchFamily="34" charset="-122"/>
              <a:ea typeface="楷体" panose="02010609060101010101" pitchFamily="34" charset="-122"/>
              <a:cs typeface="楷体" panose="02010609060101010101" pitchFamily="34" charset="-122"/>
              <a:sym typeface="+mn-ea"/>
            </a:endParaRPr>
          </a:p>
          <a:p>
            <a:pPr indent="0"/>
            <a:endParaRPr lang="en-US" sz="2400" b="1">
              <a:solidFill>
                <a:schemeClr val="tx1"/>
              </a:solidFill>
              <a:latin typeface="楷体" panose="02010609060101010101" pitchFamily="34" charset="-122"/>
              <a:ea typeface="楷体" panose="02010609060101010101" pitchFamily="34" charset="-122"/>
              <a:cs typeface="楷体" panose="02010609060101010101" pitchFamily="34" charset="-122"/>
              <a:sym typeface="+mn-ea"/>
            </a:endParaRPr>
          </a:p>
          <a:p>
            <a:pPr indent="0"/>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sp>
        <p:nvSpPr>
          <p:cNvPr id="3" name="文本框 2"/>
          <p:cNvSpPr txBox="1"/>
          <p:nvPr/>
        </p:nvSpPr>
        <p:spPr>
          <a:xfrm>
            <a:off x="556260" y="4347210"/>
            <a:ext cx="10612120" cy="1874520"/>
          </a:xfrm>
          <a:prstGeom prst="rect">
            <a:avLst/>
          </a:prstGeom>
          <a:noFill/>
        </p:spPr>
        <p:txBody>
          <a:bodyPr wrap="square" rtlCol="0">
            <a:noAutofit/>
          </a:bodyPr>
          <a:lstStyle/>
          <a:p>
            <a:pPr indent="0" fontAlgn="auto">
              <a:lnSpc>
                <a:spcPct val="150000"/>
              </a:lnSpc>
            </a:pPr>
            <a:r>
              <a:rPr lang="zh-CN" altLang="en-US" sz="24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示例:是为人民拼死拼活谋福祉的领导干部的优秀代表,是为信仰无怨无悔做奉献的共产党人的光辉典范,是为祖国艰苦奋斗创新功的那一代人的精神符号。(符合题目要求,其他答案亦可)</a:t>
            </a:r>
          </a:p>
        </p:txBody>
      </p:sp>
      <p:cxnSp>
        <p:nvCxnSpPr>
          <p:cNvPr id="5" name="直接连接符 4"/>
          <p:cNvCxnSpPr/>
          <p:nvPr/>
        </p:nvCxnSpPr>
        <p:spPr>
          <a:xfrm flipV="1">
            <a:off x="723900" y="4962525"/>
            <a:ext cx="10325100" cy="28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641350" y="5572125"/>
            <a:ext cx="10325100" cy="28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V="1">
            <a:off x="641350" y="6140450"/>
            <a:ext cx="10325100" cy="28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916940" y="1652270"/>
            <a:ext cx="10054590" cy="4916805"/>
          </a:xfrm>
          <a:prstGeom prst="rect">
            <a:avLst/>
          </a:prstGeom>
          <a:noFill/>
          <a:ln w="9525">
            <a:noFill/>
          </a:ln>
        </p:spPr>
        <p:txBody>
          <a:bodyPr>
            <a:noAutofit/>
          </a:bodyPr>
          <a:lstStyle/>
          <a:p>
            <a:pPr algn="l" latinLnBrk="1">
              <a:lnSpc>
                <a:spcPts val="4320"/>
              </a:lnSpc>
              <a:buClrTx/>
              <a:buSzTx/>
              <a:buNone/>
            </a:pPr>
            <a:r>
              <a:rPr lang="en-US" sz="2400" b="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【解析】要求把三个句子改写成句式一致、语意连贯的排比句。改写时要注意,“是”是排比句的标志词语,宾语“优秀代表”“光辉典范”“精神符号”是统一整齐的偏正结构短语。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2900" y="701040"/>
            <a:ext cx="11705590" cy="4982845"/>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fontAlgn="auto">
              <a:lnSpc>
                <a:spcPct val="150000"/>
              </a:lnSpc>
            </a:pPr>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4.</a:t>
            </a:r>
            <a:r>
              <a:rPr sz="2400" b="0" dirty="0">
                <a:ea typeface="微软雅黑" panose="020B0503020204020204" pitchFamily="34" charset="-122"/>
              </a:rPr>
              <a:t>按照要求,把下面的三句话改写成一句话,并保留原有信息(</a:t>
            </a:r>
            <a:r>
              <a:rPr sz="2400" b="0" dirty="0" err="1">
                <a:ea typeface="微软雅黑" panose="020B0503020204020204" pitchFamily="34" charset="-122"/>
              </a:rPr>
              <a:t>可酌情增删词语</a:t>
            </a:r>
            <a:r>
              <a:rPr sz="2400" b="0" dirty="0">
                <a:ea typeface="微软雅黑" panose="020B0503020204020204" pitchFamily="34" charset="-122"/>
              </a:rPr>
              <a:t>)。</a:t>
            </a:r>
            <a:endParaRPr sz="2400" b="0" dirty="0">
              <a:solidFill>
                <a:srgbClr val="000000"/>
              </a:solidFill>
            </a:endParaRPr>
          </a:p>
          <a:p>
            <a:pPr indent="0" fontAlgn="auto">
              <a:lnSpc>
                <a:spcPct val="150000"/>
              </a:lnSpc>
            </a:pPr>
            <a:r>
              <a:rPr lang="en-US" sz="2400" b="0" dirty="0">
                <a:solidFill>
                  <a:srgbClr val="000000"/>
                </a:solidFill>
                <a:latin typeface="楷体" panose="02010609060101010101" pitchFamily="34" charset="-122"/>
                <a:ea typeface="楷体" panose="02010609060101010101" pitchFamily="34" charset="-122"/>
              </a:rPr>
              <a:t>     </a:t>
            </a:r>
            <a:r>
              <a:rPr sz="2400" b="0" dirty="0">
                <a:solidFill>
                  <a:srgbClr val="000000"/>
                </a:solidFill>
                <a:latin typeface="楷体" panose="02010609060101010101" pitchFamily="34" charset="-122"/>
                <a:ea typeface="楷体" panose="02010609060101010101" pitchFamily="34" charset="-122"/>
              </a:rPr>
              <a:t>《</a:t>
            </a:r>
            <a:r>
              <a:rPr sz="2400" b="0" dirty="0" err="1">
                <a:solidFill>
                  <a:srgbClr val="000000"/>
                </a:solidFill>
                <a:latin typeface="楷体" panose="02010609060101010101" pitchFamily="34" charset="-122"/>
                <a:ea typeface="楷体" panose="02010609060101010101" pitchFamily="34" charset="-122"/>
              </a:rPr>
              <a:t>红楼梦》是我国古代最伟大的长篇小说</a:t>
            </a:r>
            <a:r>
              <a:rPr sz="2400" b="0" dirty="0">
                <a:solidFill>
                  <a:srgbClr val="000000"/>
                </a:solidFill>
                <a:latin typeface="楷体" panose="02010609060101010101" pitchFamily="34" charset="-122"/>
                <a:ea typeface="楷体" panose="02010609060101010101" pitchFamily="34" charset="-122"/>
              </a:rPr>
              <a:t>。</a:t>
            </a:r>
          </a:p>
          <a:p>
            <a:pPr indent="0" fontAlgn="auto">
              <a:lnSpc>
                <a:spcPct val="150000"/>
              </a:lnSpc>
            </a:pPr>
            <a:r>
              <a:rPr lang="en-US" sz="2400" b="0" dirty="0">
                <a:solidFill>
                  <a:srgbClr val="000000"/>
                </a:solidFill>
                <a:latin typeface="楷体" panose="02010609060101010101" pitchFamily="34" charset="-122"/>
                <a:ea typeface="楷体" panose="02010609060101010101" pitchFamily="34" charset="-122"/>
              </a:rPr>
              <a:t>      </a:t>
            </a:r>
            <a:r>
              <a:rPr sz="2400" b="0" dirty="0" err="1">
                <a:solidFill>
                  <a:srgbClr val="000000"/>
                </a:solidFill>
                <a:latin typeface="楷体" panose="02010609060101010101" pitchFamily="34" charset="-122"/>
                <a:ea typeface="楷体" panose="02010609060101010101" pitchFamily="34" charset="-122"/>
              </a:rPr>
              <a:t>曹雪芹是长篇小说《红楼梦》的作者</a:t>
            </a:r>
            <a:r>
              <a:rPr sz="2400" b="0" dirty="0">
                <a:solidFill>
                  <a:srgbClr val="000000"/>
                </a:solidFill>
                <a:latin typeface="楷体" panose="02010609060101010101" pitchFamily="34" charset="-122"/>
                <a:ea typeface="楷体" panose="02010609060101010101" pitchFamily="34" charset="-122"/>
              </a:rPr>
              <a:t>。</a:t>
            </a:r>
          </a:p>
          <a:p>
            <a:pPr indent="0" fontAlgn="auto">
              <a:lnSpc>
                <a:spcPct val="150000"/>
              </a:lnSpc>
            </a:pPr>
            <a:r>
              <a:rPr lang="en-US" sz="2400" b="0" dirty="0">
                <a:solidFill>
                  <a:srgbClr val="000000"/>
                </a:solidFill>
                <a:latin typeface="楷体" panose="02010609060101010101" pitchFamily="34" charset="-122"/>
                <a:ea typeface="楷体" panose="02010609060101010101" pitchFamily="34" charset="-122"/>
              </a:rPr>
              <a:t>      </a:t>
            </a:r>
            <a:r>
              <a:rPr sz="2400" b="0" dirty="0" err="1">
                <a:solidFill>
                  <a:srgbClr val="000000"/>
                </a:solidFill>
                <a:latin typeface="楷体" panose="02010609060101010101" pitchFamily="34" charset="-122"/>
                <a:ea typeface="楷体" panose="02010609060101010101" pitchFamily="34" charset="-122"/>
              </a:rPr>
              <a:t>封建制度的黑暗腐朽和没落被《红楼梦》揭露了</a:t>
            </a:r>
            <a:r>
              <a:rPr sz="2400" b="0" dirty="0">
                <a:solidFill>
                  <a:srgbClr val="000000"/>
                </a:solidFill>
                <a:latin typeface="楷体" panose="02010609060101010101" pitchFamily="34" charset="-122"/>
                <a:ea typeface="楷体" panose="02010609060101010101" pitchFamily="34" charset="-122"/>
              </a:rPr>
              <a:t>。</a:t>
            </a:r>
          </a:p>
          <a:p>
            <a:pPr indent="0" fontAlgn="auto">
              <a:lnSpc>
                <a:spcPct val="150000"/>
              </a:lnSpc>
            </a:pPr>
            <a:r>
              <a:rPr sz="2400" b="0" dirty="0">
                <a:ea typeface="微软雅黑" panose="020B0503020204020204" pitchFamily="34" charset="-122"/>
              </a:rPr>
              <a:t>①</a:t>
            </a:r>
            <a:r>
              <a:rPr sz="2400" b="0" dirty="0" err="1">
                <a:ea typeface="微软雅黑" panose="020B0503020204020204" pitchFamily="34" charset="-122"/>
              </a:rPr>
              <a:t>以《红楼梦》为主语</a:t>
            </a:r>
            <a:endParaRPr sz="2400" b="0" dirty="0">
              <a:ea typeface="微软雅黑" panose="020B0503020204020204" pitchFamily="34" charset="-122"/>
            </a:endParaRPr>
          </a:p>
          <a:p>
            <a:pPr indent="0" fontAlgn="auto">
              <a:lnSpc>
                <a:spcPct val="150000"/>
              </a:lnSpc>
            </a:pPr>
            <a:r>
              <a:rPr sz="2400" b="0" dirty="0">
                <a:ea typeface="微软雅黑" panose="020B0503020204020204" pitchFamily="34" charset="-122"/>
              </a:rPr>
              <a:t>②</a:t>
            </a:r>
            <a:r>
              <a:rPr sz="2400" b="0" dirty="0" err="1">
                <a:ea typeface="微软雅黑" panose="020B0503020204020204" pitchFamily="34" charset="-122"/>
              </a:rPr>
              <a:t>以曹雪芹为主语</a:t>
            </a:r>
            <a:endParaRPr sz="2400" b="0" dirty="0">
              <a:ea typeface="微软雅黑" panose="020B0503020204020204" pitchFamily="34" charset="-122"/>
            </a:endParaRPr>
          </a:p>
        </p:txBody>
      </p:sp>
      <p:cxnSp>
        <p:nvCxnSpPr>
          <p:cNvPr id="4" name="直接连接符 3"/>
          <p:cNvCxnSpPr/>
          <p:nvPr/>
        </p:nvCxnSpPr>
        <p:spPr>
          <a:xfrm flipV="1">
            <a:off x="342900" y="471424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custDataLst>
              <p:tags r:id="rId1"/>
            </p:custDataLst>
          </p:nvPr>
        </p:nvCxnSpPr>
        <p:spPr>
          <a:xfrm flipV="1">
            <a:off x="342900" y="535178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342900" y="4147820"/>
            <a:ext cx="11389360" cy="1753235"/>
          </a:xfrm>
          <a:prstGeom prst="rect">
            <a:avLst/>
          </a:prstGeom>
          <a:noFill/>
        </p:spPr>
        <p:txBody>
          <a:bodyPr wrap="square" rtlCol="0">
            <a:spAutoFit/>
          </a:bodyPr>
          <a:lstStyle/>
          <a:p>
            <a:pPr indent="0" fontAlgn="auto">
              <a:lnSpc>
                <a:spcPct val="150000"/>
              </a:lnSpc>
            </a:pPr>
            <a:r>
              <a:rPr lang="en-US" sz="2400" dirty="0" err="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示例</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:①《</a:t>
            </a:r>
            <a:r>
              <a:rPr lang="en-US" sz="2400" dirty="0" err="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红楼梦》是曹雪芹创作的以揭露封建制度的黑暗腐朽和没落为主题的我国古代最伟大的长篇小说</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。②</a:t>
            </a:r>
            <a:r>
              <a:rPr lang="en-US" sz="2400" dirty="0" err="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曹雪芹是以揭露封建制度的黑暗腐朽和没落为主题的我国古代最伟大的长篇小说《红楼梦》的作者</a:t>
            </a:r>
            <a:r>
              <a:rPr lang="en-US" sz="2400"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a:t>
            </a:r>
          </a:p>
        </p:txBody>
      </p:sp>
      <p:cxnSp>
        <p:nvCxnSpPr>
          <p:cNvPr id="3" name="直接连接符 2"/>
          <p:cNvCxnSpPr/>
          <p:nvPr>
            <p:custDataLst>
              <p:tags r:id="rId2"/>
            </p:custDataLst>
          </p:nvPr>
        </p:nvCxnSpPr>
        <p:spPr>
          <a:xfrm flipV="1">
            <a:off x="342900" y="5999480"/>
            <a:ext cx="11348720" cy="68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916940" y="1652270"/>
            <a:ext cx="10054590" cy="4916805"/>
          </a:xfrm>
          <a:prstGeom prst="rect">
            <a:avLst/>
          </a:prstGeom>
          <a:noFill/>
          <a:ln w="9525">
            <a:noFill/>
          </a:ln>
        </p:spPr>
        <p:txBody>
          <a:bodyPr>
            <a:noAutofit/>
          </a:bodyPr>
          <a:lstStyle/>
          <a:p>
            <a:pPr algn="l" latinLnBrk="1">
              <a:lnSpc>
                <a:spcPts val="4320"/>
              </a:lnSpc>
              <a:buClrTx/>
              <a:buSzTx/>
              <a:buNone/>
            </a:pPr>
            <a:r>
              <a:rPr lang="en-US" sz="2400" b="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解析】本题要求按指定的主语重组句子。解答此类题目,关键是确定一个主干句,然后将其他信息转换成修饰语,纳入整个主干句中。所给的三句话,前两句分别为以《红楼梦》为主语的句子、以曹雪芹为主语的句子。以《红楼梦》为主语,可将后两句的内容作为“长篇小说”的定语,并适当地增删词语和调整句序即可。以曹雪芹为主语的长句亦如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368300" y="1157605"/>
            <a:ext cx="11622405" cy="4683760"/>
          </a:xfrm>
          <a:prstGeom prst="rect">
            <a:avLst/>
          </a:prstGeom>
          <a:noFill/>
        </p:spPr>
        <p:txBody>
          <a:bodyPr wrap="square" lIns="0" tIns="0" rIns="0" bIns="0" rtlCol="0" anchor="t"/>
          <a:lstStyle/>
          <a:p>
            <a:pPr algn="ctr" latinLnBrk="1">
              <a:lnSpc>
                <a:spcPts val="4320"/>
              </a:lnSpc>
            </a:pPr>
            <a:r>
              <a:rPr lang="en-US" sz="2400" dirty="0">
                <a:solidFill>
                  <a:srgbClr val="000000"/>
                </a:solidFill>
                <a:latin typeface="宋体" panose="02010600030101010101" pitchFamily="2" charset="-122"/>
                <a:ea typeface="微软雅黑" panose="020B0503020204020204" pitchFamily="34" charset="-122"/>
                <a:cs typeface="Times New Roman" panose="02020603050405020304" pitchFamily="34" charset="-120"/>
              </a:rPr>
              <a:t>   </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题型1:长短句变换</a:t>
            </a:r>
            <a:endPar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320"/>
              </a:lnSpc>
            </a:pP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一、长短句的特点</a:t>
            </a:r>
          </a:p>
          <a:p>
            <a:pPr algn="l" latinLnBrk="1">
              <a:lnSpc>
                <a:spcPts val="4320"/>
              </a:lnSpc>
            </a:pP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长句例句:</a:t>
            </a:r>
            <a:r>
              <a:rPr lang="en-US" sz="2400" u="sng" dirty="0">
                <a:solidFill>
                  <a:srgbClr val="FF0000"/>
                </a:solidFill>
                <a:latin typeface="楷体" panose="02010609060101010101" pitchFamily="34" charset="-122"/>
                <a:ea typeface="楷体" panose="02010609060101010101" pitchFamily="34" charset="-122"/>
                <a:cs typeface="楷体" panose="02010609060101010101" pitchFamily="34" charset="-122"/>
              </a:rPr>
              <a:t>居家养老服务</a:t>
            </a:r>
            <a:r>
              <a:rPr lang="en-US" sz="2400" dirty="0">
                <a:solidFill>
                  <a:srgbClr val="7030A0"/>
                </a:solidFill>
                <a:latin typeface="楷体" panose="02010609060101010101" pitchFamily="34" charset="-122"/>
                <a:ea typeface="楷体" panose="02010609060101010101" pitchFamily="34" charset="-122"/>
                <a:cs typeface="楷体" panose="02010609060101010101" pitchFamily="34" charset="-122"/>
              </a:rPr>
              <a:t>是</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一种以家庭为基础,以城乡社区为依托,由政府提供基本公共服务,由企业、社会组织提供专业化服务,为居家的老年人提供生活照料、家政服务和精神慰藉等,满足居住在家的老年人的社会化服务需求的</a:t>
            </a:r>
            <a:r>
              <a:rPr lang="en-US" sz="2400" dirty="0">
                <a:solidFill>
                  <a:srgbClr val="00B0F0"/>
                </a:solidFill>
                <a:latin typeface="楷体" panose="02010609060101010101" pitchFamily="34" charset="-122"/>
                <a:ea typeface="楷体" panose="02010609060101010101" pitchFamily="34" charset="-122"/>
                <a:cs typeface="楷体" panose="02010609060101010101" pitchFamily="34" charset="-122"/>
              </a:rPr>
              <a:t>养老服务模式</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a:t>
            </a:r>
          </a:p>
          <a:p>
            <a:pPr algn="l" latinLnBrk="1">
              <a:lnSpc>
                <a:spcPts val="4320"/>
              </a:lnSpc>
            </a:pP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长句是使用词语多、形体长、结构复杂的单句,它的语法结构简单。</a:t>
            </a:r>
            <a:r>
              <a:rPr lang="en-US" sz="24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长句的特点:表意准确,内容丰富,精确细致。</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如此长句的主干是“居家养老服务是养老服务模式”,其他的都是主干的修饰语。</a:t>
            </a:r>
          </a:p>
        </p:txBody>
      </p:sp>
    </p:spTree>
    <p:extLst>
      <p:ext uri="{BB962C8B-B14F-4D97-AF65-F5344CB8AC3E}">
        <p14:creationId xmlns:p14="http://schemas.microsoft.com/office/powerpoint/2010/main" val="1345112781"/>
      </p:ext>
    </p:extLst>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143510" y="1028065"/>
            <a:ext cx="11845290" cy="4928870"/>
          </a:xfrm>
          <a:prstGeom prst="rect">
            <a:avLst/>
          </a:prstGeom>
          <a:noFill/>
        </p:spPr>
        <p:txBody>
          <a:bodyPr wrap="square" lIns="0" tIns="0" rIns="0" bIns="0" rtlCol="0" anchor="t"/>
          <a:lstStyle/>
          <a:p>
            <a:pPr algn="l" latinLnBrk="1">
              <a:lnSpc>
                <a:spcPts val="4320"/>
              </a:lnSpc>
            </a:pP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40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短句例句</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①</a:t>
            </a:r>
            <a:r>
              <a:rPr lang="en-US" sz="2400" dirty="0" err="1">
                <a:solidFill>
                  <a:srgbClr val="000000"/>
                </a:solidFill>
                <a:latin typeface="楷体" panose="02010609060101010101" pitchFamily="34" charset="-122"/>
                <a:ea typeface="楷体" panose="02010609060101010101" pitchFamily="34" charset="-122"/>
                <a:cs typeface="楷体" panose="02010609060101010101" pitchFamily="34" charset="-122"/>
              </a:rPr>
              <a:t>居家养老服务可为居家的老年人提供生活照料、家政服务和精神慰藉等</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a:t>
            </a:r>
          </a:p>
          <a:p>
            <a:pPr algn="l"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②</a:t>
            </a:r>
            <a:r>
              <a:rPr lang="en-US" sz="2400" dirty="0" err="1">
                <a:solidFill>
                  <a:srgbClr val="000000"/>
                </a:solidFill>
                <a:latin typeface="楷体" panose="02010609060101010101" pitchFamily="34" charset="-122"/>
                <a:ea typeface="楷体" panose="02010609060101010101" pitchFamily="34" charset="-122"/>
                <a:cs typeface="楷体" panose="02010609060101010101" pitchFamily="34" charset="-122"/>
              </a:rPr>
              <a:t>居家养老服务主要为了满足居住在家的老年人的社会化服务需求</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a:t>
            </a:r>
          </a:p>
          <a:p>
            <a:pPr algn="l"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③</a:t>
            </a:r>
            <a:r>
              <a:rPr lang="en-US" sz="2400" dirty="0" err="1">
                <a:solidFill>
                  <a:srgbClr val="000000"/>
                </a:solidFill>
                <a:latin typeface="楷体" panose="02010609060101010101" pitchFamily="34" charset="-122"/>
                <a:ea typeface="楷体" panose="02010609060101010101" pitchFamily="34" charset="-122"/>
                <a:cs typeface="楷体" panose="02010609060101010101" pitchFamily="34" charset="-122"/>
              </a:rPr>
              <a:t>居家养老服务是一种以家庭为基础、以城乡社区为依托的养老服务模式</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a:t>
            </a:r>
          </a:p>
          <a:p>
            <a:pPr algn="l" latinLnBrk="1">
              <a:lnSpc>
                <a:spcPts val="4320"/>
              </a:lnSpc>
            </a:pP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         ④</a:t>
            </a:r>
            <a:r>
              <a:rPr lang="en-US" sz="2400" dirty="0" err="1">
                <a:solidFill>
                  <a:srgbClr val="000000"/>
                </a:solidFill>
                <a:latin typeface="楷体" panose="02010609060101010101" pitchFamily="34" charset="-122"/>
                <a:ea typeface="楷体" panose="02010609060101010101" pitchFamily="34" charset="-122"/>
                <a:cs typeface="楷体" panose="02010609060101010101" pitchFamily="34" charset="-122"/>
              </a:rPr>
              <a:t>居家养老服务由政府提供基本公共服务,企业、社会组织提供专业化服务</a:t>
            </a:r>
            <a:r>
              <a:rPr lang="en-US" sz="2400" dirty="0">
                <a:solidFill>
                  <a:srgbClr val="000000"/>
                </a:solidFill>
                <a:latin typeface="楷体" panose="02010609060101010101" pitchFamily="34" charset="-122"/>
                <a:ea typeface="楷体" panose="02010609060101010101" pitchFamily="34" charset="-122"/>
                <a:cs typeface="楷体" panose="02010609060101010101" pitchFamily="34" charset="-122"/>
              </a:rPr>
              <a:t>。</a:t>
            </a:r>
            <a:endPar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latinLnBrk="1">
              <a:lnSpc>
                <a:spcPts val="4320"/>
              </a:lnSpc>
            </a:pP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短句是使用词语少、形体短、结构简单的单句。</a:t>
            </a:r>
            <a:r>
              <a:rPr lang="en-US" sz="24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短句的特点:表意灵活,简洁明快,节奏感强。</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如例句中的四个句子都较短。这些短句组合起来所表达的意思与例句中的长句所表达的意思相同。</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5bc553b15?vbadefaultcenterpage=1&amp;parentnodeid=b2d896054"/>
          <p:cNvSpPr/>
          <p:nvPr/>
        </p:nvSpPr>
        <p:spPr>
          <a:xfrm>
            <a:off x="536575" y="1216660"/>
            <a:ext cx="10972800" cy="4192270"/>
          </a:xfrm>
          <a:prstGeom prst="rect">
            <a:avLst/>
          </a:prstGeom>
          <a:noFill/>
        </p:spPr>
        <p:txBody>
          <a:bodyPr wrap="square" lIns="0" tIns="0" rIns="0" bIns="0" rtlCol="0" anchor="t"/>
          <a:lstStyle/>
          <a:p>
            <a:pPr algn="l" latinLnBrk="1">
              <a:lnSpc>
                <a:spcPts val="4320"/>
              </a:lnSpc>
            </a:pP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二</a:t>
            </a: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、长句变短句“三步骤”</a:t>
            </a:r>
          </a:p>
          <a:p>
            <a:pPr algn="l" latinLnBrk="1">
              <a:lnSpc>
                <a:spcPts val="4320"/>
              </a:lnSpc>
            </a:pPr>
            <a:r>
              <a:rPr 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sz="2400"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长句变短句绝不是把一个长句随意切割成几个短句,它是有严格的操作步骤的</a:t>
            </a:r>
            <a:r>
              <a:rPr 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p>
        </p:txBody>
      </p:sp>
      <p:graphicFrame>
        <p:nvGraphicFramePr>
          <p:cNvPr id="3" name="表格 2"/>
          <p:cNvGraphicFramePr/>
          <p:nvPr>
            <p:custDataLst>
              <p:tags r:id="rId1"/>
            </p:custDataLst>
            <p:extLst>
              <p:ext uri="{D42A27DB-BD31-4B8C-83A1-F6EECF244321}">
                <p14:modId xmlns:p14="http://schemas.microsoft.com/office/powerpoint/2010/main" val="841391869"/>
              </p:ext>
            </p:extLst>
          </p:nvPr>
        </p:nvGraphicFramePr>
        <p:xfrm>
          <a:off x="323215" y="2615565"/>
          <a:ext cx="11186160" cy="3474720"/>
        </p:xfrm>
        <a:graphic>
          <a:graphicData uri="http://schemas.openxmlformats.org/drawingml/2006/table">
            <a:tbl>
              <a:tblPr/>
              <a:tblGrid>
                <a:gridCol w="3024505">
                  <a:extLst>
                    <a:ext uri="{9D8B030D-6E8A-4147-A177-3AD203B41FA5}">
                      <a16:colId xmlns:a16="http://schemas.microsoft.com/office/drawing/2014/main" val="20000"/>
                    </a:ext>
                  </a:extLst>
                </a:gridCol>
                <a:gridCol w="8161655">
                  <a:extLst>
                    <a:ext uri="{9D8B030D-6E8A-4147-A177-3AD203B41FA5}">
                      <a16:colId xmlns:a16="http://schemas.microsoft.com/office/drawing/2014/main" val="20001"/>
                    </a:ext>
                  </a:extLst>
                </a:gridCol>
              </a:tblGrid>
              <a:tr h="3657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步骤</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解释</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08960">
                <a:tc>
                  <a:txBody>
                    <a:bodyPr/>
                    <a:lstStyle/>
                    <a:p>
                      <a:pPr indent="0" algn="ctr">
                        <a:buNone/>
                      </a:pPr>
                      <a:r>
                        <a:rPr lang="en-US" sz="2400" b="0" dirty="0" err="1">
                          <a:solidFill>
                            <a:srgbClr val="FF0000"/>
                          </a:solidFill>
                          <a:latin typeface="等线" panose="02010600030101010101" charset="-122"/>
                          <a:ea typeface="等线" panose="02010600030101010101" charset="-122"/>
                          <a:cs typeface="等线" panose="02010600030101010101" charset="-122"/>
                        </a:rPr>
                        <a:t>第一步:找准主干句</a:t>
                      </a:r>
                      <a:endParaRPr lang="en-US" altLang="en-US" sz="2400" b="0" dirty="0">
                        <a:solidFill>
                          <a:srgbClr val="FF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l">
                        <a:buNone/>
                      </a:pPr>
                      <a:r>
                        <a:rPr lang="en-US" sz="2400" b="0" dirty="0">
                          <a:solidFill>
                            <a:srgbClr val="000000"/>
                          </a:solidFill>
                          <a:latin typeface="等线" panose="02010600030101010101" charset="-122"/>
                          <a:ea typeface="等线" panose="02010600030101010101" charset="-122"/>
                          <a:cs typeface="等线" panose="02010600030101010101" charset="-122"/>
                        </a:rPr>
                        <a:t>　　</a:t>
                      </a:r>
                      <a:r>
                        <a:rPr lang="en-US" sz="2400" b="0" dirty="0">
                          <a:solidFill>
                            <a:srgbClr val="FF0000"/>
                          </a:solidFill>
                          <a:latin typeface="等线" panose="02010600030101010101" charset="-122"/>
                          <a:ea typeface="等线" panose="02010600030101010101" charset="-122"/>
                          <a:cs typeface="等线" panose="02010600030101010101" charset="-122"/>
                        </a:rPr>
                        <a:t>“主干句”</a:t>
                      </a:r>
                      <a:r>
                        <a:rPr lang="en-US" sz="2400" b="0" dirty="0">
                          <a:solidFill>
                            <a:srgbClr val="000000"/>
                          </a:solidFill>
                          <a:latin typeface="等线" panose="02010600030101010101" charset="-122"/>
                          <a:ea typeface="等线" panose="02010600030101010101" charset="-122"/>
                          <a:cs typeface="等线" panose="02010600030101010101" charset="-122"/>
                        </a:rPr>
                        <a:t>是指重要的中心句,不能简单地等同于“句子主干”,它可以包含部分修饰语。找到主干句后,把它暂放一边。之所以暂放一边,一是因为这个句子的位置待定——或放在段首,或放在段尾,一般不放在中间;二是因为这个句子在整理成段时或需要增删词语。</a:t>
                      </a:r>
                      <a:r>
                        <a:rPr lang="en-US" sz="2400" b="0" dirty="0">
                          <a:solidFill>
                            <a:srgbClr val="FF0000"/>
                          </a:solidFill>
                          <a:latin typeface="等线" panose="02010600030101010101" charset="-122"/>
                          <a:ea typeface="等线" panose="02010600030101010101" charset="-122"/>
                          <a:cs typeface="等线" panose="02010600030101010101" charset="-122"/>
                        </a:rPr>
                        <a:t>找准主干句就等于完成了长句变短句的三分之二。</a:t>
                      </a:r>
                      <a:endParaRPr lang="en-US" altLang="en-US" sz="2400" b="0" dirty="0">
                        <a:solidFill>
                          <a:srgbClr val="FF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87680" y="953770"/>
            <a:ext cx="11630025" cy="5904865"/>
          </a:xfrm>
          <a:prstGeom prst="rect">
            <a:avLst/>
          </a:prstGeom>
          <a:noFill/>
          <a:ln w="9525">
            <a:noFill/>
          </a:ln>
        </p:spPr>
        <p:txBody>
          <a:bodyPr>
            <a:noAutofit/>
          </a:bodyPr>
          <a:lstStyle/>
          <a:p>
            <a:pPr indent="0"/>
            <a:endParaRPr 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endParaRPr>
          </a:p>
        </p:txBody>
      </p:sp>
      <p:sp>
        <p:nvSpPr>
          <p:cNvPr id="3" name="文本框 2"/>
          <p:cNvSpPr txBox="1"/>
          <p:nvPr/>
        </p:nvSpPr>
        <p:spPr>
          <a:xfrm>
            <a:off x="670560" y="1566545"/>
            <a:ext cx="5080000" cy="5031105"/>
          </a:xfrm>
          <a:prstGeom prst="rect">
            <a:avLst/>
          </a:prstGeom>
          <a:noFill/>
          <a:ln w="9525">
            <a:noFill/>
          </a:ln>
        </p:spPr>
        <p:txBody>
          <a:bodyPr>
            <a:noAutofit/>
          </a:bodyPr>
          <a:lstStyle/>
          <a:p>
            <a:pPr indent="0"/>
            <a:endParaRPr lang="zh-CN"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文本框 16"/>
          <p:cNvSpPr txBox="1"/>
          <p:nvPr/>
        </p:nvSpPr>
        <p:spPr>
          <a:xfrm>
            <a:off x="9722485" y="1297940"/>
            <a:ext cx="1819275" cy="564515"/>
          </a:xfrm>
          <a:prstGeom prst="rect">
            <a:avLst/>
          </a:prstGeom>
          <a:noFill/>
        </p:spPr>
        <p:txBody>
          <a:bodyPr wrap="square" rtlCol="0">
            <a:noAutofit/>
          </a:bodyPr>
          <a:lstStyle/>
          <a:p>
            <a:r>
              <a:rPr lang="en-US">
                <a:solidFill>
                  <a:srgbClr val="000000"/>
                </a:solidFill>
                <a:latin typeface="方正黑体_GBK" charset="0"/>
                <a:cs typeface="方正书宋_GBK" charset="0"/>
                <a:sym typeface="+mn-ea"/>
              </a:rPr>
              <a:t>            </a:t>
            </a:r>
            <a:r>
              <a:rPr lang="en-US" sz="2400">
                <a:solidFill>
                  <a:srgbClr val="000000"/>
                </a:solidFill>
                <a:latin typeface="方正黑体_GBK" charset="0"/>
                <a:cs typeface="方正书宋_GBK" charset="0"/>
                <a:sym typeface="+mn-ea"/>
              </a:rPr>
              <a:t> </a:t>
            </a:r>
            <a:r>
              <a:rPr lang="en-US" sz="2400" b="1">
                <a:solidFill>
                  <a:srgbClr val="000000"/>
                </a:solidFill>
                <a:latin typeface="方正黑体_GBK" charset="0"/>
                <a:cs typeface="方正书宋_GBK" charset="0"/>
                <a:sym typeface="+mn-ea"/>
              </a:rPr>
              <a:t>(</a:t>
            </a:r>
            <a:r>
              <a:rPr lang="zh-CN" sz="2400" b="1">
                <a:solidFill>
                  <a:srgbClr val="000000"/>
                </a:solidFill>
                <a:cs typeface="方正黑体_GBK" charset="0"/>
                <a:sym typeface="+mn-ea"/>
              </a:rPr>
              <a:t>续表</a:t>
            </a:r>
            <a:r>
              <a:rPr lang="en-US" sz="2400" b="1">
                <a:solidFill>
                  <a:srgbClr val="000000"/>
                </a:solidFill>
                <a:latin typeface="方正黑体_GBK" charset="0"/>
                <a:cs typeface="方正书宋_GBK" charset="0"/>
                <a:sym typeface="+mn-ea"/>
              </a:rPr>
              <a:t>)</a:t>
            </a:r>
            <a:endParaRPr lang="en-US" altLang="en-US" sz="2400" b="1">
              <a:solidFill>
                <a:srgbClr val="000000"/>
              </a:solidFill>
              <a:latin typeface="方正黑体_GBK" charset="0"/>
              <a:cs typeface="方正书宋_GBK" charset="0"/>
            </a:endParaRPr>
          </a:p>
          <a:p>
            <a:endParaRPr lang="zh-CN" altLang="en-US" sz="2400" b="1"/>
          </a:p>
        </p:txBody>
      </p:sp>
      <p:graphicFrame>
        <p:nvGraphicFramePr>
          <p:cNvPr id="4" name="表格 3"/>
          <p:cNvGraphicFramePr/>
          <p:nvPr>
            <p:custDataLst>
              <p:tags r:id="rId1"/>
            </p:custDataLst>
            <p:extLst>
              <p:ext uri="{D42A27DB-BD31-4B8C-83A1-F6EECF244321}">
                <p14:modId xmlns:p14="http://schemas.microsoft.com/office/powerpoint/2010/main" val="2249796744"/>
              </p:ext>
            </p:extLst>
          </p:nvPr>
        </p:nvGraphicFramePr>
        <p:xfrm>
          <a:off x="978946" y="1958340"/>
          <a:ext cx="10843484" cy="3751580"/>
        </p:xfrm>
        <a:graphic>
          <a:graphicData uri="http://schemas.openxmlformats.org/drawingml/2006/table">
            <a:tbl>
              <a:tblPr/>
              <a:tblGrid>
                <a:gridCol w="2603724">
                  <a:extLst>
                    <a:ext uri="{9D8B030D-6E8A-4147-A177-3AD203B41FA5}">
                      <a16:colId xmlns:a16="http://schemas.microsoft.com/office/drawing/2014/main" val="20000"/>
                    </a:ext>
                  </a:extLst>
                </a:gridCol>
                <a:gridCol w="8239760">
                  <a:extLst>
                    <a:ext uri="{9D8B030D-6E8A-4147-A177-3AD203B41FA5}">
                      <a16:colId xmlns:a16="http://schemas.microsoft.com/office/drawing/2014/main" val="20001"/>
                    </a:ext>
                  </a:extLst>
                </a:gridCol>
              </a:tblGrid>
              <a:tr h="416560">
                <a:tc>
                  <a:txBody>
                    <a:bodyPr/>
                    <a:lstStyle/>
                    <a:p>
                      <a:pPr indent="0" algn="ctr">
                        <a:buNone/>
                      </a:pPr>
                      <a:r>
                        <a:rPr lang="en-US" sz="2400" b="1">
                          <a:solidFill>
                            <a:srgbClr val="000000"/>
                          </a:solidFill>
                          <a:latin typeface="等线" panose="02010600030101010101" charset="-122"/>
                          <a:ea typeface="等线" panose="02010600030101010101" charset="-122"/>
                          <a:cs typeface="NEU-BZ-S92" charset="0"/>
                        </a:rPr>
                        <a:t>步骤</a:t>
                      </a:r>
                      <a:endParaRPr lang="en-US" altLang="en-US" sz="2400" b="1">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dirty="0" err="1">
                          <a:solidFill>
                            <a:srgbClr val="000000"/>
                          </a:solidFill>
                          <a:latin typeface="等线" panose="02010600030101010101" charset="-122"/>
                          <a:ea typeface="等线" panose="02010600030101010101" charset="-122"/>
                          <a:cs typeface="NEU-BZ-S92" charset="0"/>
                        </a:rPr>
                        <a:t>解释</a:t>
                      </a:r>
                      <a:endParaRPr lang="en-US" altLang="en-US" sz="2400" b="1" dirty="0">
                        <a:solidFill>
                          <a:srgbClr val="000000"/>
                        </a:solidFill>
                        <a:latin typeface="等线" panose="02010600030101010101" charset="-122"/>
                        <a:ea typeface="等线" panose="02010600030101010101"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50315">
                <a:tc>
                  <a:txBody>
                    <a:bodyPr/>
                    <a:lstStyle/>
                    <a:p>
                      <a:pPr indent="0">
                        <a:buNone/>
                      </a:pPr>
                      <a:r>
                        <a:rPr lang="en-US" sz="2400" b="0" dirty="0" err="1">
                          <a:solidFill>
                            <a:srgbClr val="FF0000"/>
                          </a:solidFill>
                          <a:latin typeface="等线" panose="02010600030101010101" charset="-122"/>
                          <a:ea typeface="等线" panose="02010600030101010101" charset="-122"/>
                          <a:cs typeface="等线" panose="02010600030101010101" charset="-122"/>
                        </a:rPr>
                        <a:t>第二步:抽出修饰语并独立成句</a:t>
                      </a:r>
                      <a:endParaRPr lang="en-US" altLang="en-US" sz="2400" b="0" dirty="0">
                        <a:solidFill>
                          <a:srgbClr val="FF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a:solidFill>
                            <a:srgbClr val="000000"/>
                          </a:solidFill>
                          <a:latin typeface="等线" panose="02010600030101010101" charset="-122"/>
                          <a:ea typeface="等线" panose="02010600030101010101" charset="-122"/>
                          <a:cs typeface="等线" panose="02010600030101010101" charset="-122"/>
                        </a:rPr>
                        <a:t>　　把长句的修饰语分别抽出,写成若干个完整的短句。并列型的修饰语可根据并列关系抽取,包含型的修饰语要根据逻辑关系整理成几个句子。</a:t>
                      </a:r>
                      <a:endParaRPr lang="en-US" altLang="en-US" sz="2400" b="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84705">
                <a:tc>
                  <a:txBody>
                    <a:bodyPr/>
                    <a:lstStyle/>
                    <a:p>
                      <a:pPr indent="0">
                        <a:buNone/>
                      </a:pPr>
                      <a:r>
                        <a:rPr lang="en-US" sz="2400" b="0" dirty="0" err="1">
                          <a:solidFill>
                            <a:srgbClr val="FF0000"/>
                          </a:solidFill>
                          <a:latin typeface="等线" panose="02010600030101010101" charset="-122"/>
                          <a:ea typeface="等线" panose="02010600030101010101" charset="-122"/>
                          <a:cs typeface="等线" panose="02010600030101010101" charset="-122"/>
                        </a:rPr>
                        <a:t>第三步:整合成连贯的语段</a:t>
                      </a:r>
                      <a:endParaRPr lang="en-US" altLang="en-US" sz="2400" b="0" dirty="0">
                        <a:solidFill>
                          <a:srgbClr val="FF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400" b="0" dirty="0">
                          <a:solidFill>
                            <a:srgbClr val="000000"/>
                          </a:solidFill>
                          <a:latin typeface="等线" panose="02010600030101010101" charset="-122"/>
                          <a:ea typeface="等线" panose="02010600030101010101" charset="-122"/>
                          <a:cs typeface="等线" panose="02010600030101010101" charset="-122"/>
                        </a:rPr>
                        <a:t>　　长句变成短句后,这些短句必须构成一个连贯的语段,而不是互不相干的几个句子,所以在答题时不要被题目中给出的序号、标点迷惑。所谓整合,就是通过合理</a:t>
                      </a:r>
                      <a:r>
                        <a:rPr lang="en-US" sz="2400" b="0" dirty="0">
                          <a:solidFill>
                            <a:srgbClr val="FF0000"/>
                          </a:solidFill>
                          <a:latin typeface="等线" panose="02010600030101010101" charset="-122"/>
                          <a:ea typeface="等线" panose="02010600030101010101" charset="-122"/>
                          <a:cs typeface="等线" panose="02010600030101010101" charset="-122"/>
                        </a:rPr>
                        <a:t>排序</a:t>
                      </a:r>
                      <a:r>
                        <a:rPr lang="en-US" sz="2400" b="0" dirty="0">
                          <a:solidFill>
                            <a:srgbClr val="000000"/>
                          </a:solidFill>
                          <a:latin typeface="等线" panose="02010600030101010101" charset="-122"/>
                          <a:ea typeface="等线" panose="02010600030101010101" charset="-122"/>
                          <a:cs typeface="等线" panose="02010600030101010101" charset="-122"/>
                        </a:rPr>
                        <a:t>、</a:t>
                      </a:r>
                      <a:r>
                        <a:rPr lang="en-US" sz="2400" b="0" kern="1200" dirty="0">
                          <a:solidFill>
                            <a:srgbClr val="FF0000"/>
                          </a:solidFill>
                          <a:latin typeface="等线" panose="02010600030101010101" charset="-122"/>
                          <a:ea typeface="等线" panose="02010600030101010101" charset="-122"/>
                          <a:cs typeface="等线" panose="02010600030101010101" charset="-122"/>
                        </a:rPr>
                        <a:t>使用衔接词(</a:t>
                      </a:r>
                      <a:r>
                        <a:rPr lang="en-US" sz="2400" b="0" dirty="0" err="1">
                          <a:solidFill>
                            <a:srgbClr val="000000"/>
                          </a:solidFill>
                          <a:latin typeface="等线" panose="02010600030101010101" charset="-122"/>
                          <a:ea typeface="等线" panose="02010600030101010101" charset="-122"/>
                          <a:cs typeface="等线" panose="02010600030101010101" charset="-122"/>
                        </a:rPr>
                        <a:t>借代词和关联词</a:t>
                      </a:r>
                      <a:r>
                        <a:rPr lang="en-US" sz="2400" b="0" dirty="0">
                          <a:solidFill>
                            <a:srgbClr val="000000"/>
                          </a:solidFill>
                          <a:latin typeface="等线" panose="02010600030101010101" charset="-122"/>
                          <a:ea typeface="等线" panose="02010600030101010101" charset="-122"/>
                          <a:cs typeface="等线" panose="02010600030101010101" charset="-122"/>
                        </a:rPr>
                        <a:t>)、</a:t>
                      </a:r>
                      <a:r>
                        <a:rPr lang="en-US" sz="2400" b="0" kern="1200" dirty="0" err="1">
                          <a:solidFill>
                            <a:srgbClr val="FF0000"/>
                          </a:solidFill>
                          <a:latin typeface="等线" panose="02010600030101010101" charset="-122"/>
                          <a:ea typeface="等线" panose="02010600030101010101" charset="-122"/>
                          <a:cs typeface="等线" panose="02010600030101010101" charset="-122"/>
                        </a:rPr>
                        <a:t>增删词语</a:t>
                      </a:r>
                      <a:r>
                        <a:rPr lang="en-US" sz="2400" b="0" dirty="0" err="1">
                          <a:solidFill>
                            <a:srgbClr val="000000"/>
                          </a:solidFill>
                          <a:latin typeface="等线" panose="02010600030101010101" charset="-122"/>
                          <a:ea typeface="等线" panose="02010600030101010101" charset="-122"/>
                          <a:cs typeface="等线" panose="02010600030101010101" charset="-122"/>
                        </a:rPr>
                        <a:t>等手段把前两步析出的短句整理成一段</a:t>
                      </a:r>
                      <a:r>
                        <a:rPr lang="en-US" sz="2400" b="0" kern="1200" dirty="0" err="1">
                          <a:solidFill>
                            <a:srgbClr val="FF0000"/>
                          </a:solidFill>
                          <a:latin typeface="等线" panose="02010600030101010101" charset="-122"/>
                          <a:ea typeface="等线" panose="02010600030101010101" charset="-122"/>
                          <a:cs typeface="等线" panose="02010600030101010101" charset="-122"/>
                        </a:rPr>
                        <a:t>连贯的话</a:t>
                      </a:r>
                      <a:r>
                        <a:rPr lang="en-US" sz="2400" b="0" dirty="0">
                          <a:solidFill>
                            <a:srgbClr val="000000"/>
                          </a:solidFill>
                          <a:latin typeface="等线" panose="02010600030101010101" charset="-122"/>
                          <a:ea typeface="等线" panose="02010600030101010101" charset="-122"/>
                          <a:cs typeface="等线" panose="02010600030101010101" charset="-122"/>
                        </a:rPr>
                        <a:t>。</a:t>
                      </a:r>
                      <a:endParaRPr lang="en-US" altLang="en-US" sz="2400" b="0" dirty="0">
                        <a:solidFill>
                          <a:srgbClr val="000000"/>
                        </a:solidFill>
                        <a:latin typeface="等线" panose="02010600030101010101" charset="-122"/>
                        <a:ea typeface="等线" panose="02010600030101010101" charset="-122"/>
                        <a:cs typeface="等线" panose="02010600030101010101"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89890" y="1190625"/>
            <a:ext cx="11127105" cy="3571240"/>
          </a:xfrm>
          <a:prstGeom prst="rect">
            <a:avLst/>
          </a:prstGeom>
          <a:noFill/>
          <a:ln w="9525">
            <a:noFill/>
          </a:ln>
        </p:spPr>
        <p:txBody>
          <a:bodyPr>
            <a:noAutofit/>
          </a:bodyPr>
          <a:lstStyle/>
          <a:p>
            <a:pPr indent="0"/>
            <a:endParaRPr lang="zh-CN" altLang="en-US" b="0" dirty="0">
              <a:solidFill>
                <a:srgbClr val="000000"/>
              </a:solidFill>
              <a:cs typeface="方正书宋_GBK" charset="0"/>
            </a:endParaRPr>
          </a:p>
          <a:p>
            <a:pPr indent="0"/>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2022年新高考Ⅰ卷)请将文中画波浪线的部分改成几个较短的语句。可以改变语序、少量增删词语,但不得改变原意。</a:t>
            </a:r>
          </a:p>
          <a:p>
            <a:pPr indent="0"/>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p>
          <a:p>
            <a:pPr indent="0" fontAlgn="auto">
              <a:lnSpc>
                <a:spcPct val="150000"/>
              </a:lnSpc>
            </a:pPr>
            <a:r>
              <a:rPr lang="en-US" altLang="zh-CN"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    </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在没有国外技术援助、自身又缺乏技术力量的情况下,</a:t>
            </a:r>
            <a:r>
              <a:rPr lang="zh-CN" altLang="en-US" sz="2400" b="0" u="wavyHeavy" dirty="0">
                <a:solidFill>
                  <a:srgbClr val="000000"/>
                </a:solidFill>
                <a:uFillTx/>
                <a:latin typeface="楷体" panose="02010609060101010101" pitchFamily="34" charset="-122"/>
                <a:ea typeface="楷体" panose="02010609060101010101" pitchFamily="34" charset="-122"/>
                <a:cs typeface="楷体" panose="02010609060101010101" pitchFamily="34" charset="-122"/>
              </a:rPr>
              <a:t>整个团队按照先在陆上发射台发射、再把导弹装进发射筒以模拟水下发射环境、最后进行潜艇发射的规划开始了“巨浪一号”的研制攻关。</a:t>
            </a:r>
            <a:r>
              <a:rPr lang="zh-CN" altLang="en-US" sz="2400" b="0" dirty="0">
                <a:solidFill>
                  <a:srgbClr val="000000"/>
                </a:solidFill>
                <a:latin typeface="楷体" panose="02010609060101010101" pitchFamily="34" charset="-122"/>
                <a:ea typeface="楷体" panose="02010609060101010101" pitchFamily="34" charset="-122"/>
                <a:cs typeface="楷体" panose="02010609060101010101" pitchFamily="34" charset="-122"/>
              </a:rPr>
              <a:t>这三步被称为“台、筒、艇”,但每一步都失败过。</a:t>
            </a:r>
          </a:p>
          <a:p>
            <a:pPr indent="0" algn="l" fontAlgn="auto" latinLnBrk="1">
              <a:lnSpc>
                <a:spcPct val="150000"/>
              </a:lnSpc>
              <a:buClrTx/>
              <a:buSzTx/>
              <a:buFontTx/>
            </a:pPr>
            <a:r>
              <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rPr>
              <a:t> </a:t>
            </a:r>
            <a:r>
              <a:rPr lang="en-US" sz="2400" dirty="0" err="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sym typeface="+mn-ea"/>
              </a:rPr>
              <a:t>整个团队开始了“巨浪一号”的研制攻关规划,</a:t>
            </a:r>
            <a:r>
              <a:rPr lang="en-US" sz="2400" dirty="0" err="1">
                <a:solidFill>
                  <a:srgbClr val="00B0F0"/>
                </a:solidFill>
                <a:latin typeface="Times New Roman" panose="02020603050405020304" pitchFamily="34" charset="0"/>
                <a:ea typeface="微软雅黑" panose="020B0503020204020204" pitchFamily="34" charset="-122"/>
                <a:cs typeface="Times New Roman" panose="02020603050405020304" pitchFamily="34" charset="-120"/>
                <a:sym typeface="+mn-ea"/>
              </a:rPr>
              <a:t>先在陆上发射台发射,再把导弹装进发射筒,模拟水下发射的环境,最后进行潜艇发射</a:t>
            </a:r>
            <a:r>
              <a:rPr lang="en-US" sz="2400" dirty="0">
                <a:solidFill>
                  <a:srgbClr val="00B0F0"/>
                </a:solidFill>
                <a:latin typeface="Times New Roman" panose="02020603050405020304" pitchFamily="34" charset="0"/>
                <a:ea typeface="微软雅黑" panose="020B0503020204020204" pitchFamily="34" charset="-122"/>
                <a:cs typeface="Times New Roman" panose="02020603050405020304" pitchFamily="34" charset="-120"/>
                <a:sym typeface="+mn-ea"/>
              </a:rPr>
              <a:t>。</a:t>
            </a:r>
            <a:endParaRPr lang="en-US" sz="2400" dirty="0">
              <a:solidFill>
                <a:srgbClr val="00B0F0"/>
              </a:solidFill>
              <a:latin typeface="Times New Roman" panose="02020603050405020304" pitchFamily="34" charset="0"/>
              <a:ea typeface="微软雅黑" panose="020B0503020204020204" pitchFamily="34" charset="-122"/>
              <a:cs typeface="Times New Roman" panose="02020603050405020304" pitchFamily="34" charset="-120"/>
            </a:endParaRPr>
          </a:p>
          <a:p>
            <a:pPr indent="0" algn="l" fontAlgn="auto" latinLnBrk="1">
              <a:lnSpc>
                <a:spcPct val="150000"/>
              </a:lnSpc>
              <a:buClrTx/>
              <a:buSzTx/>
              <a:buFontTx/>
            </a:pPr>
            <a:endPar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ts val="4030"/>
              </a:lnSpc>
              <a:buClrTx/>
              <a:buSzTx/>
              <a:buFontTx/>
            </a:pPr>
            <a:endParaRPr lang="en-US" sz="2400" b="1" dirty="0">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p:txBody>
      </p:sp>
      <p:pic>
        <p:nvPicPr>
          <p:cNvPr id="693" name="例1.eps" descr="id:2147515332;FounderCES"/>
          <p:cNvPicPr>
            <a:picLocks noChangeAspect="1"/>
          </p:cNvPicPr>
          <p:nvPr/>
        </p:nvPicPr>
        <p:blipFill>
          <a:blip r:embed="rId2"/>
          <a:stretch>
            <a:fillRect/>
          </a:stretch>
        </p:blipFill>
        <p:spPr>
          <a:xfrm>
            <a:off x="389890" y="1486535"/>
            <a:ext cx="730885" cy="337185"/>
          </a:xfrm>
          <a:prstGeom prst="rect">
            <a:avLst/>
          </a:prstGeom>
        </p:spPr>
      </p:pic>
      <p:cxnSp>
        <p:nvCxnSpPr>
          <p:cNvPr id="3" name="直接连接符 2"/>
          <p:cNvCxnSpPr/>
          <p:nvPr/>
        </p:nvCxnSpPr>
        <p:spPr>
          <a:xfrm flipV="1">
            <a:off x="499110" y="5337810"/>
            <a:ext cx="10908030" cy="787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V="1">
            <a:off x="499110" y="5992495"/>
            <a:ext cx="10908030" cy="787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93"/>
                                        </p:tgtEl>
                                        <p:attrNameLst>
                                          <p:attrName>style.visibility</p:attrName>
                                        </p:attrNameLst>
                                      </p:cBhvr>
                                      <p:to>
                                        <p:strVal val="visible"/>
                                      </p:to>
                                    </p:set>
                                    <p:anim calcmode="lin" valueType="num">
                                      <p:cBhvr additive="base">
                                        <p:cTn id="19" dur="500" fill="hold"/>
                                        <p:tgtEl>
                                          <p:spTgt spid="693"/>
                                        </p:tgtEl>
                                        <p:attrNameLst>
                                          <p:attrName>ppt_x</p:attrName>
                                        </p:attrNameLst>
                                      </p:cBhvr>
                                      <p:tavLst>
                                        <p:tav tm="0">
                                          <p:val>
                                            <p:strVal val="#ppt_x"/>
                                          </p:val>
                                        </p:tav>
                                        <p:tav tm="100000">
                                          <p:val>
                                            <p:strVal val="#ppt_x"/>
                                          </p:val>
                                        </p:tav>
                                      </p:tavLst>
                                    </p:anim>
                                    <p:anim calcmode="lin" valueType="num">
                                      <p:cBhvr additive="base">
                                        <p:cTn id="20" dur="500" fill="hold"/>
                                        <p:tgtEl>
                                          <p:spTgt spid="69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C_6_AS.12_1#b57e65947?vbadefaultcenterpage=1&amp;parentnodeid=3c69094c5"/>
          <p:cNvSpPr/>
          <p:nvPr/>
        </p:nvSpPr>
        <p:spPr>
          <a:xfrm>
            <a:off x="384048" y="1239857"/>
            <a:ext cx="11423904" cy="3218815"/>
          </a:xfrm>
          <a:prstGeom prst="rect">
            <a:avLst/>
          </a:prstGeom>
          <a:noFill/>
        </p:spPr>
        <p:txBody>
          <a:bodyPr wrap="square" lIns="0" tIns="0" rIns="0" bIns="0" rtlCol="0" anchor="t"/>
          <a:lstStyle/>
          <a:p>
            <a:pPr algn="l" latinLnBrk="1">
              <a:lnSpc>
                <a:spcPts val="4320"/>
              </a:lnSpc>
            </a:pPr>
            <a:endParaRPr lang="en-US" sz="2400" b="1">
              <a:solidFill>
                <a:srgbClr val="FF0000"/>
              </a:solidFill>
              <a:latin typeface="Times New Roman" panose="02020603050405020304" pitchFamily="34" charset="0"/>
              <a:ea typeface="微软雅黑" panose="020B0503020204020204" pitchFamily="34" charset="-122"/>
              <a:cs typeface="Times New Roman" panose="02020603050405020304" pitchFamily="34" charset="-120"/>
            </a:endParaRPr>
          </a:p>
          <a:p>
            <a:pPr algn="l" latinLnBrk="1">
              <a:lnSpc>
                <a:spcPts val="4320"/>
              </a:lnSpc>
            </a:pPr>
            <a:r>
              <a:rPr lang="zh-CN" altLang="en-US" sz="2400" dirty="0">
                <a:solidFill>
                  <a:srgbClr val="FF0000"/>
                </a:solidFill>
                <a:ea typeface="微软雅黑" panose="020B0503020204020204" pitchFamily="34" charset="-122"/>
                <a:cs typeface="Times New Roman" panose="02020603050405020304" pitchFamily="34" charset="-120"/>
              </a:rPr>
              <a:t>【</a:t>
            </a:r>
            <a:r>
              <a:rPr lang="en-US" sz="2400" dirty="0">
                <a:solidFill>
                  <a:srgbClr val="FF0000"/>
                </a:solidFill>
                <a:ea typeface="微软雅黑" panose="020B0503020204020204" pitchFamily="34" charset="-122"/>
                <a:cs typeface="Times New Roman" panose="02020603050405020304" pitchFamily="34" charset="-120"/>
              </a:rPr>
              <a:t>解析</a:t>
            </a:r>
            <a:r>
              <a:rPr lang="zh-CN" altLang="en-US" sz="2400" dirty="0">
                <a:solidFill>
                  <a:srgbClr val="FF0000"/>
                </a:solidFill>
                <a:ea typeface="微软雅黑" panose="020B0503020204020204" pitchFamily="34" charset="-122"/>
                <a:cs typeface="Times New Roman" panose="02020603050405020304" pitchFamily="34" charset="-120"/>
              </a:rPr>
              <a:t>】</a:t>
            </a:r>
            <a:r>
              <a:rPr lang="en-US" sz="2400" dirty="0">
                <a:solidFill>
                  <a:srgbClr val="FF0000"/>
                </a:solidFill>
                <a:ea typeface="微软雅黑" panose="020B0503020204020204" pitchFamily="34" charset="-122"/>
                <a:cs typeface="Times New Roman" panose="02020603050405020304" pitchFamily="34" charset="-120"/>
              </a:rPr>
              <a:t>第一步,找准主干,即提取主语、谓语、宾语等中心词作为主干句。先提取“整个团队按照……的规划开始了‘巨浪一号’的研制攻关”的主干:整个团队开始“巨浪一号”的研制攻关。第二步,抽出修饰语,剩下的句子由“先……再……最后……”三个连词引导。第一个分句中,“先在陆上发射台发射”是极为简洁的表述,可以保留;第二个分句由“以”字组合成了一个复合句式,可将其拆分为两个单句:“再把导弹装进发射筒,模拟水下发射的环境”;最后一个分句较为简洁,可全部摘录。第三步,进行整合,便可得出答案。</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5c2a410e-55b0-45b3-8079-5d97cf93ee1e"/>
  <p:tag name="COMMONDATA" val="eyJoZGlkIjoiMzdlZWUyOGQzM2RiNDY5ODA3MmYyMGM2NmJiOWJjM2E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6eb8cc4f-3865-47bb-8d20-36678815b344}"/>
  <p:tag name="TABLE_ENDDRAG_ORIGIN_RECT" val="880*273"/>
  <p:tag name="TABLE_ENDDRAG_RECT" val="58*205*880*273"/>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5c25fb38-ec22-493f-9f24-204258fa7c24}"/>
  <p:tag name="TABLE_ENDDRAG_ORIGIN_RECT" val="852*295"/>
  <p:tag name="TABLE_ENDDRAG_RECT" val="78*154*852*295"/>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ebbc2ec4-c670-4935-bcdf-10881ca9134f}"/>
  <p:tag name="TABLE_ENDDRAG_ORIGIN_RECT" val="853*241"/>
  <p:tag name="TABLE_ENDDRAG_RECT" val="52*181*853*24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732f81ba-d1b6-460d-bc93-cd3c89adf6eb}"/>
  <p:tag name="TABLE_ENDDRAG_ORIGIN_RECT" val="760*229"/>
  <p:tag name="TABLE_ENDDRAG_RECT" val="99*275*760*229"/>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UNIT_TABLE_BEAUTIFY" val="smartTable{3f8012a7-5d6c-4063-bb22-caf533f12fc3}"/>
  <p:tag name="TABLE_ENDDRAG_ORIGIN_RECT" val="881*255"/>
  <p:tag name="TABLE_ENDDRAG_RECT" val="48*173*881*255"/>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教学课件制作 QQ 425673604">
  <a:themeElements>
    <a:clrScheme na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00"/>
      </a:hlink>
      <a:folHlink>
        <a:srgbClr val="0000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extLst>
      <a:ext uri="{D81B5157-A7B6-4480-A006-42BB1BC3E7BB}">
        <wpsdc:hlinkScheme xmlns:wpsdc="http://www.wps.cn/officeDocument/2017/drawingmlCustomData" xmlns="" underline="false"/>
      </a:ext>
    </a:extLst>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2277</Words>
  <Application>Microsoft Office PowerPoint</Application>
  <PresentationFormat>宽屏</PresentationFormat>
  <Paragraphs>163</Paragraphs>
  <Slides>33</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等线</vt:lpstr>
      <vt:lpstr>方正黑体_GBK</vt:lpstr>
      <vt:lpstr>楷体</vt:lpstr>
      <vt:lpstr>宋体</vt:lpstr>
      <vt:lpstr>微软雅黑</vt:lpstr>
      <vt:lpstr>Arial</vt:lpstr>
      <vt:lpstr>Calibri</vt:lpstr>
      <vt:lpstr>Times New Roman</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启明合心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教学课件制作服务</dc:title>
  <dc:subject>QQ 425673604</dc:subject>
  <dc:creator>QQ 425673604</dc:creator>
  <cp:lastModifiedBy>振 群</cp:lastModifiedBy>
  <cp:revision>36</cp:revision>
  <dcterms:created xsi:type="dcterms:W3CDTF">2022-01-06T09:00:00Z</dcterms:created>
  <dcterms:modified xsi:type="dcterms:W3CDTF">2024-03-19T08:19:24Z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mmondata">
    <vt:lpwstr>eyJoZGlkIjoiYjNmNjIyMGRkN2M2ZmMzN2RkZThlNWRlYjM2YTNmOWQifQ==</vt:lpwstr>
  </property>
  <property fmtid="{D5CDD505-2E9C-101B-9397-08002B2CF9AE}" pid="3" name="ICV">
    <vt:lpwstr>CE10B4C765A948B0BE639BA55D20FB54</vt:lpwstr>
  </property>
  <property fmtid="{D5CDD505-2E9C-101B-9397-08002B2CF9AE}" pid="4" name="KSOProductBuildVer">
    <vt:lpwstr>2052-11.1.0.13703</vt:lpwstr>
  </property>
</Properties>
</file>