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ppt/tags/tag14.xml" ContentType="application/vnd.openxmlformats-officedocument.presentationml.tags+xml"/>
  <Override PartName="/ppt/notesSlides/notesSlide4.xml" ContentType="application/vnd.openxmlformats-officedocument.presentationml.notesSlide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notesSlides/notesSlide6.xml" ContentType="application/vnd.openxmlformats-officedocument.presentationml.notesSlide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notesSlides/notesSlide8.xml" ContentType="application/vnd.openxmlformats-officedocument.presentationml.notesSlide+xml"/>
  <Override PartName="/ppt/tags/tag19.xml" ContentType="application/vnd.openxmlformats-officedocument.presentationml.tags+xml"/>
  <Override PartName="/ppt/notesSlides/notesSlide9.xml" ContentType="application/vnd.openxmlformats-officedocument.presentationml.notesSlide+xml"/>
  <Override PartName="/ppt/tags/tag20.xml" ContentType="application/vnd.openxmlformats-officedocument.presentationml.tags+xml"/>
  <Override PartName="/ppt/notesSlides/notesSlide10.xml" ContentType="application/vnd.openxmlformats-officedocument.presentationml.notesSlide+xml"/>
  <Override PartName="/ppt/tags/tag21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notesSlides/notesSlide12.xml" ContentType="application/vnd.openxmlformats-officedocument.presentationml.notesSlide+xml"/>
  <Override PartName="/ppt/tags/tag23.xml" ContentType="application/vnd.openxmlformats-officedocument.presentationml.tags+xml"/>
  <Override PartName="/ppt/notesSlides/notesSlide13.xml" ContentType="application/vnd.openxmlformats-officedocument.presentationml.notesSlide+xml"/>
  <Override PartName="/ppt/tags/tag24.xml" ContentType="application/vnd.openxmlformats-officedocument.presentationml.tags+xml"/>
  <Override PartName="/ppt/notesSlides/notesSlide14.xml" ContentType="application/vnd.openxmlformats-officedocument.presentationml.notesSlide+xml"/>
  <Override PartName="/ppt/tags/tag25.xml" ContentType="application/vnd.openxmlformats-officedocument.presentationml.tags+xml"/>
  <Override PartName="/ppt/notesSlides/notesSlide15.xml" ContentType="application/vnd.openxmlformats-officedocument.presentationml.notesSlide+xml"/>
  <Override PartName="/ppt/tags/tag26.xml" ContentType="application/vnd.openxmlformats-officedocument.presentationml.tags+xml"/>
  <Override PartName="/ppt/notesSlides/notesSlide16.xml" ContentType="application/vnd.openxmlformats-officedocument.presentationml.notesSlide+xml"/>
  <Override PartName="/ppt/tags/tag27.xml" ContentType="application/vnd.openxmlformats-officedocument.presentationml.tags+xml"/>
  <Override PartName="/ppt/notesSlides/notesSlide17.xml" ContentType="application/vnd.openxmlformats-officedocument.presentationml.notesSlide+xml"/>
  <Override PartName="/ppt/tags/tag28.xml" ContentType="application/vnd.openxmlformats-officedocument.presentationml.tags+xml"/>
  <Override PartName="/ppt/notesSlides/notesSlide18.xml" ContentType="application/vnd.openxmlformats-officedocument.presentationml.notesSlide+xml"/>
  <Override PartName="/ppt/tags/tag29.xml" ContentType="application/vnd.openxmlformats-officedocument.presentationml.tags+xml"/>
  <Override PartName="/ppt/notesSlides/notesSlide19.xml" ContentType="application/vnd.openxmlformats-officedocument.presentationml.notesSlide+xml"/>
  <Override PartName="/ppt/tags/tag30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31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5"/>
  </p:notesMasterIdLst>
  <p:sldIdLst>
    <p:sldId id="257" r:id="rId2"/>
    <p:sldId id="612" r:id="rId3"/>
    <p:sldId id="613" r:id="rId4"/>
    <p:sldId id="614" r:id="rId5"/>
    <p:sldId id="615" r:id="rId6"/>
    <p:sldId id="616" r:id="rId7"/>
    <p:sldId id="617" r:id="rId8"/>
    <p:sldId id="618" r:id="rId9"/>
    <p:sldId id="619" r:id="rId10"/>
    <p:sldId id="621" r:id="rId11"/>
    <p:sldId id="622" r:id="rId12"/>
    <p:sldId id="623" r:id="rId13"/>
    <p:sldId id="624" r:id="rId14"/>
    <p:sldId id="625" r:id="rId15"/>
    <p:sldId id="626" r:id="rId16"/>
    <p:sldId id="627" r:id="rId17"/>
    <p:sldId id="628" r:id="rId18"/>
    <p:sldId id="629" r:id="rId19"/>
    <p:sldId id="671" r:id="rId20"/>
    <p:sldId id="630" r:id="rId21"/>
    <p:sldId id="631" r:id="rId22"/>
    <p:sldId id="278" r:id="rId23"/>
    <p:sldId id="672" r:id="rId24"/>
    <p:sldId id="611" r:id="rId25"/>
    <p:sldId id="633" r:id="rId26"/>
    <p:sldId id="632" r:id="rId27"/>
    <p:sldId id="634" r:id="rId28"/>
    <p:sldId id="635" r:id="rId29"/>
    <p:sldId id="636" r:id="rId30"/>
    <p:sldId id="637" r:id="rId31"/>
    <p:sldId id="638" r:id="rId32"/>
    <p:sldId id="279" r:id="rId33"/>
    <p:sldId id="673" r:id="rId34"/>
    <p:sldId id="639" r:id="rId35"/>
    <p:sldId id="641" r:id="rId36"/>
    <p:sldId id="640" r:id="rId37"/>
    <p:sldId id="642" r:id="rId38"/>
    <p:sldId id="644" r:id="rId39"/>
    <p:sldId id="646" r:id="rId40"/>
    <p:sldId id="647" r:id="rId41"/>
    <p:sldId id="610" r:id="rId42"/>
    <p:sldId id="674" r:id="rId43"/>
    <p:sldId id="304" r:id="rId44"/>
    <p:sldId id="280" r:id="rId45"/>
    <p:sldId id="648" r:id="rId46"/>
    <p:sldId id="651" r:id="rId47"/>
    <p:sldId id="652" r:id="rId48"/>
    <p:sldId id="653" r:id="rId49"/>
    <p:sldId id="659" r:id="rId50"/>
    <p:sldId id="675" r:id="rId51"/>
    <p:sldId id="658" r:id="rId52"/>
    <p:sldId id="676" r:id="rId53"/>
    <p:sldId id="654" r:id="rId54"/>
    <p:sldId id="655" r:id="rId55"/>
    <p:sldId id="677" r:id="rId56"/>
    <p:sldId id="660" r:id="rId57"/>
    <p:sldId id="656" r:id="rId58"/>
    <p:sldId id="678" r:id="rId59"/>
    <p:sldId id="661" r:id="rId60"/>
    <p:sldId id="679" r:id="rId61"/>
    <p:sldId id="657" r:id="rId62"/>
    <p:sldId id="662" r:id="rId63"/>
    <p:sldId id="680" r:id="rId64"/>
  </p:sldIdLst>
  <p:sldSz cx="12192000" cy="6858000"/>
  <p:notesSz cx="6858000" cy="12192000"/>
  <p:custDataLst>
    <p:tags r:id="rId66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7" userDrawn="1">
          <p15:clr>
            <a:srgbClr val="A4A3A4"/>
          </p15:clr>
        </p15:guide>
        <p15:guide id="2" pos="38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AAF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935" autoAdjust="0"/>
    <p:restoredTop sz="94610"/>
  </p:normalViewPr>
  <p:slideViewPr>
    <p:cSldViewPr snapToGrid="0" snapToObjects="1" showGuides="1">
      <p:cViewPr varScale="1">
        <p:scale>
          <a:sx n="89" d="100"/>
          <a:sy n="89" d="100"/>
        </p:scale>
        <p:origin x="234" y="84"/>
      </p:cViewPr>
      <p:guideLst>
        <p:guide orient="horz" pos="2207"/>
        <p:guide pos="38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004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455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68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72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slide" Target="../slides/slide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xin?subject=chinese#pid=61cee0cd2f6b727a3c817f68#tid=61d6a50223790e08a39c6a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695" y="847725"/>
            <a:ext cx="969010" cy="491490"/>
          </a:xfrm>
          <a:prstGeom prst="rect">
            <a:avLst/>
          </a:prstGeom>
        </p:spPr>
      </p:pic>
      <p:pic>
        <p:nvPicPr>
          <p:cNvPr id="7" name="图片 6" descr="背景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MasterShapeName?linknodeid="/>
          <p:cNvSpPr/>
          <p:nvPr userDrawn="1"/>
        </p:nvSpPr>
        <p:spPr>
          <a:xfrm>
            <a:off x="850392" y="3858768"/>
            <a:ext cx="3794760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高考第一轮复习</a:t>
            </a:r>
            <a:endParaRPr lang="en-US" sz="36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3" name="MasterShapeName?linknodeid=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3888" y="164592"/>
            <a:ext cx="1325880" cy="429768"/>
          </a:xfrm>
          <a:prstGeom prst="rect">
            <a:avLst/>
          </a:prstGeom>
        </p:spPr>
      </p:pic>
      <p:sp>
        <p:nvSpPr>
          <p:cNvPr id="4" name="MasterShapeName?linknodeid=back_to_first_catalog">
            <a:hlinkClick r:id="rId4" action="ppaction://hlinksldjump"/>
          </p:cNvPr>
          <p:cNvSpPr/>
          <p:nvPr/>
        </p:nvSpPr>
        <p:spPr>
          <a:xfrm>
            <a:off x="10835640" y="182880"/>
            <a:ext cx="713232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2000" b="1" dirty="0">
                <a:solidFill>
                  <a:srgbClr val="2255E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目录</a:t>
            </a:r>
            <a:endParaRPr lang="en-US" sz="2000" dirty="0"/>
          </a:p>
        </p:txBody>
      </p:sp>
      <p:pic>
        <p:nvPicPr>
          <p:cNvPr id="5" name="MasterShapeName?linknodeid=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38560" y="6080760"/>
            <a:ext cx="521208" cy="521208"/>
          </a:xfrm>
          <a:prstGeom prst="rect">
            <a:avLst/>
          </a:prstGeom>
        </p:spPr>
      </p:pic>
      <p:sp>
        <p:nvSpPr>
          <p:cNvPr id="6" name="MasterShapeName?linknodeid="/>
          <p:cNvSpPr/>
          <p:nvPr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fld id="{70C90A28-778A-4587-8B40-C2A3785DFDBB}" type="slidenum">
              <a:rPr lang="en-US" sz="2000" b="1" smtClean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</a:rPr>
              <a:t>‹#›</a:t>
            </a:fld>
            <a:endParaRPr lang="en-US" sz="20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4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4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Relationship Id="rId4" Type="http://schemas.openxmlformats.org/officeDocument/2006/relationships/image" Target="../media/image11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Relationship Id="rId4" Type="http://schemas.openxmlformats.org/officeDocument/2006/relationships/image" Target="../media/image11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0.xml"/><Relationship Id="rId4" Type="http://schemas.openxmlformats.org/officeDocument/2006/relationships/image" Target="../media/image13.jpe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4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5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8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2_BD#31ca67ec3.fixed?vbadefaultcenterpage=1&amp;parentnodeid=1fe3f7219"/>
          <p:cNvSpPr/>
          <p:nvPr/>
        </p:nvSpPr>
        <p:spPr>
          <a:xfrm>
            <a:off x="1030605" y="4818888"/>
            <a:ext cx="6839712" cy="1078992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5105"/>
              </a:lnSpc>
            </a:pPr>
            <a:r>
              <a:rPr lang="zh-CN" altLang="en-US" sz="3200" b="1" dirty="0">
                <a:solidFill>
                  <a:srgbClr val="0C3BD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学习主题九</a:t>
            </a:r>
            <a:r>
              <a:rPr lang="en-US" altLang="zh-CN" sz="3200" b="1" dirty="0">
                <a:solidFill>
                  <a:srgbClr val="0C3BD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     </a:t>
            </a:r>
            <a:r>
              <a:rPr lang="zh-CN" altLang="en-US" sz="3200" b="1" dirty="0">
                <a:solidFill>
                  <a:srgbClr val="0C3BD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句式与修辞</a:t>
            </a:r>
          </a:p>
        </p:txBody>
      </p:sp>
    </p:spTree>
  </p:cSld>
  <p:clrMapOvr>
    <a:masterClrMapping/>
  </p:clrMapOvr>
  <p:transition>
    <p:split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422275" y="1257300"/>
            <a:ext cx="10581640" cy="488632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(3)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借代的作用:以简代繁,以实代虚,以奇代凡,以事代情,可以引人联想,使表达收到形象突出、特点鲜明、具体生动的效果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4.夸张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(1)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夸张的定义: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为了达到某种表达效果,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对事物的形象、特征、作用、程度等方面着意扩大或缩小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的一种修辞手法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393700" y="1073785"/>
            <a:ext cx="10972800" cy="419227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(2)夸张的种类: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96703594"/>
              </p:ext>
            </p:extLst>
          </p:nvPr>
        </p:nvGraphicFramePr>
        <p:xfrm>
          <a:off x="459105" y="1874520"/>
          <a:ext cx="11273790" cy="4065905"/>
        </p:xfrm>
        <a:graphic>
          <a:graphicData uri="http://schemas.openxmlformats.org/drawingml/2006/table">
            <a:tbl>
              <a:tblPr/>
              <a:tblGrid>
                <a:gridCol w="1694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6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+mn-ea"/>
                          <a:cs typeface="NEU-BZ-S92" charset="0"/>
                        </a:rPr>
                        <a:t>种类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+mn-ea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+mn-ea"/>
                          <a:cs typeface="NEU-BZ-S92" charset="0"/>
                        </a:rPr>
                        <a:t>释义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+mn-ea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+mn-ea"/>
                          <a:cs typeface="NEU-BZ-S92" charset="0"/>
                        </a:rPr>
                        <a:t>例句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+mn-ea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25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NEU-BZ-S92" charset="0"/>
                        </a:rPr>
                        <a:t>扩大夸张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+mn-ea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</a:t>
                      </a: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</a:rPr>
                        <a:t>故意把一般事物往大</a:t>
                      </a:r>
                      <a:r>
                        <a:rPr lang="en-US" sz="2400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</a:rPr>
                        <a:t>(</a:t>
                      </a: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</a:rPr>
                        <a:t>多、快、高、长、强</a:t>
                      </a:r>
                      <a:r>
                        <a:rPr lang="en-US" sz="2400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</a:rPr>
                        <a:t>……)</a:t>
                      </a: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</a:rPr>
                        <a:t>处说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亦余心之所善兮,虽</a:t>
                      </a:r>
                      <a:r>
                        <a:rPr lang="en-US" sz="2400" b="0" u="dotted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九死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其犹未悔。(屈原《离骚》)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44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NEU-BZ-S92" charset="0"/>
                        </a:rPr>
                        <a:t>缩小夸张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+mn-ea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</a:t>
                      </a: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</a:rPr>
                        <a:t>故意把一般事物往小</a:t>
                      </a:r>
                      <a:r>
                        <a:rPr lang="en-US" sz="2400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</a:rPr>
                        <a:t>(</a:t>
                      </a: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</a:rPr>
                        <a:t>少、慢、矮、短、弱</a:t>
                      </a:r>
                      <a:r>
                        <a:rPr lang="en-US" sz="2400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</a:rPr>
                        <a:t>……)</a:t>
                      </a: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</a:rPr>
                        <a:t>处说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五岭逶迤腾细浪,乌蒙磅礴走</a:t>
                      </a:r>
                      <a:r>
                        <a:rPr lang="en-US" sz="2400" b="0" u="dotted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泥丸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。(毛泽东《七律·长征》)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31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NEU-BZ-S92" charset="0"/>
                        </a:rPr>
                        <a:t>超前夸张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+mn-ea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在两件事之间,</a:t>
                      </a: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</a:rPr>
                        <a:t>故意把后出现的事说成是先出现的,或是同时出现的</a:t>
                      </a:r>
                      <a:r>
                        <a:rPr lang="en-US" sz="2400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ea"/>
                        </a:rPr>
                        <a:t>。</a:t>
                      </a:r>
                      <a:endParaRPr lang="en-US" altLang="en-US" sz="2400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ea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</a:t>
                      </a:r>
                      <a:r>
                        <a:rPr lang="en-US" sz="2400" b="0" u="dotted" dirty="0" err="1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未饮心先醉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,眼中流血,心内成灰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。(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王实甫《西厢记·长亭送别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》)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422275" y="1257300"/>
            <a:ext cx="11514455" cy="481965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(3)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夸张的作用:有利于突出事物的本质和特征,鲜明地表现出作者对事物的感情态度,增强语言的生动性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5.对偶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(1)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对偶的定义: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用字数相同、结构形式上相似或相同,意义上对称的一对短语或句子来表达相对或相近意思的修辞手法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严格的对偶要求字数相等、结构相同、互相对应的部分词性一致、平仄协调、实虚相对。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现代诗文中对偶运用相当宽松,只要字数相等、结构相同、声韵大体协调即可。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393700" y="1073785"/>
            <a:ext cx="10972800" cy="419227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(2)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对偶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的种类:</a:t>
            </a: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498475" y="1875155"/>
          <a:ext cx="11103610" cy="3874135"/>
        </p:xfrm>
        <a:graphic>
          <a:graphicData uri="http://schemas.openxmlformats.org/drawingml/2006/table">
            <a:tbl>
              <a:tblPr/>
              <a:tblGrid>
                <a:gridCol w="32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20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+mn-ea"/>
                          <a:cs typeface="NEU-BZ-S92" charset="0"/>
                        </a:rPr>
                        <a:t>种类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+mn-ea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+mn-ea"/>
                          <a:cs typeface="NEU-BZ-S92" charset="0"/>
                        </a:rPr>
                        <a:t>释义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+mn-ea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+mn-ea"/>
                          <a:cs typeface="NEU-BZ-S92" charset="0"/>
                        </a:rPr>
                        <a:t>例句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+mn-ea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NEU-BZ-S92" charset="0"/>
                        </a:rPr>
                        <a:t>按内容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+mn-ea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NEU-BZ-S92" charset="0"/>
                        </a:rPr>
                        <a:t>正对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+mn-ea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上下句从两个角度、两个侧面说明同一事理,表示相似、相关的关系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羁鸟恋旧林,池鱼思故渊。(陶渊明《归园田居&lt;其一&gt;》)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648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NEU-BZ-S92" charset="0"/>
                        </a:rPr>
                        <a:t>反对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+mn-ea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NEU-BZ-S92" charset="0"/>
                        </a:rPr>
                        <a:t>　　上下句表示一般的相反关系或矛盾对立关系。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+mn-ea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忧劳可以兴国,逸豫可以亡身。(欧阳修《伶官传序》)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461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NEU-BZ-S92" charset="0"/>
                        </a:rPr>
                        <a:t>串对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+mn-ea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上下句意义上具有承接、递进、因果、假设、条件等关系的对偶形式,也叫“流水对”。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读书破万卷,下笔如有神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。(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杜甫《奉赠韦左丞丈二十二韵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》)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+mn-ea"/>
                        <a:cs typeface="+mn-ea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393700" y="883285"/>
            <a:ext cx="10972800" cy="419227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r" latinLnBrk="1">
              <a:lnSpc>
                <a:spcPts val="4320"/>
              </a:lnSpc>
              <a:buClrTx/>
              <a:buSzTx/>
              <a:buNone/>
            </a:pPr>
            <a:r>
              <a:rPr 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续表</a:t>
            </a: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55330544"/>
              </p:ext>
            </p:extLst>
          </p:nvPr>
        </p:nvGraphicFramePr>
        <p:xfrm>
          <a:off x="393700" y="1675765"/>
          <a:ext cx="11281410" cy="4565650"/>
        </p:xfrm>
        <a:graphic>
          <a:graphicData uri="http://schemas.openxmlformats.org/drawingml/2006/table">
            <a:tbl>
              <a:tblPr/>
              <a:tblGrid>
                <a:gridCol w="1110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6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97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种类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释义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例句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 rowSpan="2"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按形式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工对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字数、词性、结构、平仄、用字等均按对仗要求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墙上芦苇,头重脚轻根底浅;山间竹笋,嘴尖皮厚腹中空。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宽对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基本符合对仗要求,但某些方面稍有出入,也就是形式要求稍宽松一点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谦虚使人进步,骄傲使人落后。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2090">
                <a:tc rowSpan="2"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按结构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成分对偶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句中的某些成分构成对偶关系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+mn-ea"/>
                          <a:cs typeface="+mn-ea"/>
                        </a:rPr>
                        <a:t>山水本无知,蝶雁亦无情。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但它们对待人类最公平,一视同仁,既不因达官显贵而呈欢卖笑,也不因山野渔樵而吝啬丽彩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90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句子对偶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上下句构成对偶关系。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落霞与孤鹜齐飞,秋水共长天一色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。(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王勃《滕王阁序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+mn-ea"/>
                          <a:cs typeface="+mn-ea"/>
                        </a:rPr>
                        <a:t>》)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758190" y="1104900"/>
            <a:ext cx="10358755" cy="559117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(3)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对偶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的作用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: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①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形式整齐,结构对称,可以收到一种均衡的美感效果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。②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词句凝练概括,富有表现力,能够把相关事物间的关系表现得集中鲜明,使对立事物间的对比强烈,褒贬分明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。③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节奏鲜明,音韵和谐,读来朗朗上口,便于传诵记忆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6.排比  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(1)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排比的定义:用三个或三个以上结构相同或类似、内容相关的句子成分或句子来表示强调和层层深入的一种修辞手法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393700" y="1073785"/>
            <a:ext cx="10972800" cy="419227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(2)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排比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的种类: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5133394"/>
              </p:ext>
            </p:extLst>
          </p:nvPr>
        </p:nvGraphicFramePr>
        <p:xfrm>
          <a:off x="595630" y="1953895"/>
          <a:ext cx="11118850" cy="3778250"/>
        </p:xfrm>
        <a:graphic>
          <a:graphicData uri="http://schemas.openxmlformats.org/drawingml/2006/table">
            <a:tbl>
              <a:tblPr/>
              <a:tblGrid>
                <a:gridCol w="1506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9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02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种类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释义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例句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94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成分排比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同一个句子中的多个成分构成排比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大堰河,含泪地去了!</a:t>
                      </a:r>
                      <a:r>
                        <a:rPr lang="en-US" sz="2400" b="0" u="dotted" dirty="0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同着四十几年的人世生活的</a:t>
                      </a:r>
                      <a:r>
                        <a:rPr lang="en-US" sz="2400" b="0" u="dotted" dirty="0">
                          <a:solidFill>
                            <a:srgbClr val="FF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凌侮</a:t>
                      </a:r>
                      <a:r>
                        <a:rPr lang="en-US" sz="2400" b="0" u="dotted" dirty="0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,同着数不尽的奴隶的</a:t>
                      </a:r>
                      <a:r>
                        <a:rPr lang="en-US" sz="2400" b="0" u="dotted" kern="1200" dirty="0">
                          <a:solidFill>
                            <a:srgbClr val="FF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凄苦</a:t>
                      </a:r>
                      <a:r>
                        <a:rPr lang="en-US" sz="2400" b="0" u="dotted" dirty="0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,同着四块钱的</a:t>
                      </a:r>
                      <a:r>
                        <a:rPr lang="en-US" sz="2400" b="0" u="dotted" kern="1200" dirty="0">
                          <a:solidFill>
                            <a:srgbClr val="FF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棺材</a:t>
                      </a:r>
                      <a:r>
                        <a:rPr lang="en-US" sz="2400" b="0" u="dotted" dirty="0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和几束稻草,同着几尺长方的</a:t>
                      </a:r>
                      <a:r>
                        <a:rPr lang="en-US" sz="2400" b="0" u="dotted" kern="1200" dirty="0">
                          <a:solidFill>
                            <a:srgbClr val="FF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埋棺材</a:t>
                      </a:r>
                      <a:r>
                        <a:rPr lang="en-US" sz="2400" b="0" u="dotted" dirty="0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的</a:t>
                      </a:r>
                      <a:r>
                        <a:rPr lang="en-US" sz="2400" b="0" u="dotted" kern="1200" dirty="0">
                          <a:solidFill>
                            <a:srgbClr val="FF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土地</a:t>
                      </a:r>
                      <a:r>
                        <a:rPr lang="en-US" sz="2400" b="0" u="dotted" dirty="0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,同着一手把的纸钱的</a:t>
                      </a:r>
                      <a:r>
                        <a:rPr lang="en-US" sz="2400" b="0" u="dotted" kern="1200" dirty="0">
                          <a:solidFill>
                            <a:srgbClr val="FF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灰</a:t>
                      </a:r>
                      <a:r>
                        <a:rPr lang="en-US" sz="2400" b="0" u="dotted" dirty="0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,大堰河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,她含泪地去了。(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艾青《大堰河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——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我的保姆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》)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句子排比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　　一个复句中的各个单句或几个句子构成排比。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u="dotted" dirty="0" err="1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他们的</a:t>
                      </a:r>
                      <a:r>
                        <a:rPr lang="en-US" sz="2400" b="0" u="dotted" kern="1200" dirty="0" err="1">
                          <a:solidFill>
                            <a:srgbClr val="FF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品质是</a:t>
                      </a:r>
                      <a:r>
                        <a:rPr lang="en-US" sz="2400" b="0" u="dotted" dirty="0" err="1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那样的纯洁和高尚,他们的</a:t>
                      </a:r>
                      <a:r>
                        <a:rPr lang="en-US" sz="2400" b="0" u="dotted" kern="1200" dirty="0" err="1">
                          <a:solidFill>
                            <a:srgbClr val="FF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意志是</a:t>
                      </a:r>
                      <a:r>
                        <a:rPr lang="en-US" sz="2400" b="0" u="dotted" dirty="0" err="1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那样的坚韧和刚强,他们的</a:t>
                      </a:r>
                      <a:r>
                        <a:rPr lang="en-US" sz="2400" b="0" u="dotted" kern="1200" dirty="0" err="1">
                          <a:solidFill>
                            <a:srgbClr val="FF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气质是</a:t>
                      </a:r>
                      <a:r>
                        <a:rPr lang="en-US" sz="2400" b="0" u="dotted" dirty="0" err="1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那样的淳朴和谦逊,他们的</a:t>
                      </a:r>
                      <a:r>
                        <a:rPr lang="en-US" sz="2400" b="0" u="dotted" kern="1200" dirty="0" err="1">
                          <a:solidFill>
                            <a:srgbClr val="FF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胸怀是</a:t>
                      </a:r>
                      <a:r>
                        <a:rPr lang="en-US" sz="2400" b="0" u="dotted" dirty="0" err="1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那样的美丽和宽广</a:t>
                      </a:r>
                      <a:r>
                        <a:rPr lang="en-US" sz="2400" b="0" u="dotted" dirty="0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!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魏巍《谁是最可爱的人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》)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720090" y="1171575"/>
            <a:ext cx="10948670" cy="393954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sz="2400" u="dotted" dirty="0">
                <a:solidFill>
                  <a:srgbClr val="FF0000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(3)</a:t>
            </a:r>
            <a:r>
              <a:rPr lang="zh-CN" altLang="en-US" sz="2400" u="dotted" dirty="0">
                <a:solidFill>
                  <a:srgbClr val="FF0000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排比</a:t>
            </a:r>
            <a:r>
              <a:rPr lang="en-US" sz="2400" u="dotted" dirty="0" err="1">
                <a:solidFill>
                  <a:srgbClr val="FF0000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的作用:增强语势,渲染气氛,强调内容,强化感情</a:t>
            </a:r>
            <a:r>
              <a:rPr lang="en-US" sz="2400" u="dotted" dirty="0">
                <a:solidFill>
                  <a:srgbClr val="FF0000"/>
                </a:solidFill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7.反复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(1)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反复的定义:为了强调某个意思,突出某种感情,有意重复使用某个词语、句子或句群的修辞手法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459740" y="864235"/>
            <a:ext cx="10916920" cy="56210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(2)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反复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的种类: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endParaRPr 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endParaRPr 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endParaRPr 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endParaRPr 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endParaRPr 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endParaRPr 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endParaRPr 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(3)反复的作用:反复咏叹,起强调作用;写景抒情,增强感染力;增强节奏感,使文章富有旋律美。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84259587"/>
              </p:ext>
            </p:extLst>
          </p:nvPr>
        </p:nvGraphicFramePr>
        <p:xfrm>
          <a:off x="751205" y="1585595"/>
          <a:ext cx="9926955" cy="3686810"/>
        </p:xfrm>
        <a:graphic>
          <a:graphicData uri="http://schemas.openxmlformats.org/drawingml/2006/table">
            <a:tbl>
              <a:tblPr/>
              <a:tblGrid>
                <a:gridCol w="241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10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种类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例句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56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连续反复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u="dotted" dirty="0" err="1">
                          <a:solidFill>
                            <a:srgbClr val="FF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沉默呵,沉默呵</a:t>
                      </a:r>
                      <a:r>
                        <a:rPr lang="en-US" sz="2400" b="0" u="dotted" dirty="0" err="1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!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不在沉默中爆发,就在沉默中灭亡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鲁迅《记念刘和珍君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》)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53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间隔反复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u="dotted" dirty="0" err="1">
                          <a:solidFill>
                            <a:srgbClr val="FF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她含着笑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,洗着我们的衣服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,/</a:t>
                      </a:r>
                      <a:r>
                        <a:rPr lang="en-US" sz="2400" b="0" u="dotted" kern="1200" dirty="0" err="1">
                          <a:solidFill>
                            <a:srgbClr val="FF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她含着笑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,提着菜篮到村边的结冰的池塘去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,/</a:t>
                      </a:r>
                      <a:r>
                        <a:rPr lang="en-US" sz="2400" b="0" u="dotted" kern="1200" dirty="0" err="1">
                          <a:solidFill>
                            <a:srgbClr val="FF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她含着笑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,切着冰屑悉索的萝卜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,/</a:t>
                      </a:r>
                      <a:r>
                        <a:rPr lang="en-US" sz="2400" b="0" u="dotted" kern="1200" dirty="0" err="1">
                          <a:solidFill>
                            <a:srgbClr val="FF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她含着笑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,用手掏着猪吃的麦糟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,/</a:t>
                      </a:r>
                      <a:r>
                        <a:rPr lang="en-US" sz="2400" b="0" u="dotted" dirty="0" err="1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她含着笑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,扇着炖肉的炉子的火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,/</a:t>
                      </a:r>
                      <a:r>
                        <a:rPr lang="en-US" sz="2400" b="0" u="dotted" dirty="0" err="1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她含着笑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,背了团箕到广场上去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……(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艾青《大堰河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——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我的保姆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》)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542925" y="1083310"/>
            <a:ext cx="11272520" cy="393954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8.设问</a:t>
            </a:r>
          </a:p>
          <a:p>
            <a:pPr indent="0" algn="l" fontAlgn="auto" latinLnBrk="1">
              <a:lnSpc>
                <a:spcPct val="15000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(1)设问的定义:无疑而故意设置疑问,明知故问,自问自答的一种修辞手法。设问的目的是强调问题,以引起人们的注意,启发人们进行思考。如: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</a:t>
            </a:r>
            <a:r>
              <a:rPr lang="en-US" sz="2400" dirty="0" err="1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为什么我的眼里常含泪水?因为我对这土地爱得深沉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……(</a:t>
            </a:r>
            <a:r>
              <a:rPr lang="en-US" sz="2400" dirty="0" err="1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艾青《我爱这土地</a:t>
            </a: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》)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(2)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设问的作用:提醒注意,引发思考;突出某些内容,使文章有变化,起波澜;有时出现在篇首或句首,起到引起下文或承上启下的过渡作用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4_BD#3de1bbd86.fixed?vbadefaultcenterpage=1&amp;parentnodeid=62da1db03"/>
          <p:cNvSpPr/>
          <p:nvPr/>
        </p:nvSpPr>
        <p:spPr>
          <a:xfrm>
            <a:off x="860552" y="2962656"/>
            <a:ext cx="7196328" cy="923544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3860"/>
              </a:lnSpc>
            </a:pPr>
            <a:r>
              <a:rPr lang="zh-CN" altLang="en-US" sz="4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  <a:hlinkClick r:id="rId3" action="ppaction://hlinksldjump"/>
              </a:rPr>
              <a:t>学习任务</a:t>
            </a:r>
            <a:r>
              <a:rPr sz="4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  <a:sym typeface="+mn-ea"/>
                <a:hlinkClick r:id="rId3" action="ppaction://hlinksldjump"/>
              </a:rPr>
              <a:t>3:辨析修辞手法,赏析句子的表达效果　</a:t>
            </a:r>
            <a:endParaRPr sz="4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  <a:sym typeface="+mn-ea"/>
            </a:endParaRPr>
          </a:p>
        </p:txBody>
      </p:sp>
    </p:spTree>
  </p:cSld>
  <p:clrMapOvr>
    <a:masterClrMapping/>
  </p:clrMapOvr>
  <p:transition>
    <p:split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386715" y="1019175"/>
            <a:ext cx="11617325" cy="52679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9.反问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</a:t>
            </a:r>
            <a:r>
              <a:rPr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(1)</a:t>
            </a:r>
            <a:r>
              <a:rPr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反问的定义:</a:t>
            </a:r>
            <a:r>
              <a:rPr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用疑问句的形式表示确定的意思,以加强语气、增强表达效果的一种修辞手法。反问句句末一般用问号,有的也用感叹号</a:t>
            </a:r>
            <a:r>
              <a:rPr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</a:t>
            </a:r>
            <a:r>
              <a:rPr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(2)</a:t>
            </a:r>
            <a:r>
              <a:rPr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反问的种类</a:t>
            </a:r>
            <a:r>
              <a:rPr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: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37025387"/>
              </p:ext>
            </p:extLst>
          </p:nvPr>
        </p:nvGraphicFramePr>
        <p:xfrm>
          <a:off x="737235" y="3562350"/>
          <a:ext cx="10402570" cy="2199640"/>
        </p:xfrm>
        <a:graphic>
          <a:graphicData uri="http://schemas.openxmlformats.org/drawingml/2006/table">
            <a:tbl>
              <a:tblPr/>
              <a:tblGrid>
                <a:gridCol w="545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5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种类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例句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51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用肯定的形式表示否定</a:t>
                      </a:r>
                      <a:endParaRPr lang="en-US" altLang="en-US" sz="2400" b="0" dirty="0">
                        <a:solidFill>
                          <a:srgbClr val="FF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四十多个青年的血,洋溢在我的周围,使我艰于呼吸视听,那里还能有什么言语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?(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鲁迅《记念刘和珍君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》)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386715" y="1019175"/>
            <a:ext cx="11617325" cy="52679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22360572"/>
              </p:ext>
            </p:extLst>
          </p:nvPr>
        </p:nvGraphicFramePr>
        <p:xfrm>
          <a:off x="1207770" y="1504950"/>
          <a:ext cx="9860280" cy="2560320"/>
        </p:xfrm>
        <a:graphic>
          <a:graphicData uri="http://schemas.openxmlformats.org/drawingml/2006/table">
            <a:tbl>
              <a:tblPr/>
              <a:tblGrid>
                <a:gridCol w="5170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0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种类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例句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用否定的形式表示肯定</a:t>
                      </a:r>
                      <a:endParaRPr lang="en-US" altLang="en-US" sz="2400" b="0" dirty="0">
                        <a:solidFill>
                          <a:srgbClr val="FF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有些批评家说,中国的文人学士,尤其是诗人,都带着很浓厚的颓废色彩,所以中国的诗文里,赞颂秋的文字特别的多。但外国的诗人,又何尝不然?(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郁达夫《故都的秋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》)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9523730" y="1019175"/>
            <a:ext cx="1101725" cy="358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2400" b="1"/>
              <a:t>续表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948690" y="4444365"/>
            <a:ext cx="10879455" cy="134937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r>
              <a:rPr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(3)反问的作用:加强语气,增强表达效果,使语句具有无可辩驳的力量,能激发读者的感情,给读者留下深刻的印象。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100" grpId="0"/>
      <p:bldP spid="100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e67b3d49e?vbadefaultcenterpage=1&amp;parentnodeid=3c69094c5"/>
          <p:cNvSpPr/>
          <p:nvPr/>
        </p:nvSpPr>
        <p:spPr>
          <a:xfrm>
            <a:off x="384175" y="969009"/>
            <a:ext cx="10166350" cy="5216637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 latinLnBrk="1">
              <a:lnSpc>
                <a:spcPts val="317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(2022年全国甲卷)下列选项中,加点的词语和文中“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槐蝉”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所用修辞手法不同的一项是(　　)。</a:t>
            </a:r>
          </a:p>
          <a:p>
            <a:pPr indent="0" algn="l" fontAlgn="auto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古代社会,槐树还是三公(太师、太傅、太保)宰辅之位的象征,并出现了一些由“槐”字构成的具有政治寓意的词,如槐岳(朝廷高官)、槐蝉(高官显贵)、槐第(三公的宅第)等。</a:t>
            </a:r>
          </a:p>
          <a:p>
            <a:pPr algn="l" fontAlgn="auto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A.主人下马客在船,举酒欲饮无管弦。</a:t>
            </a:r>
          </a:p>
          <a:p>
            <a:pPr algn="l" fontAlgn="auto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B.埋骨何须桑梓地,人生无处不青山。</a:t>
            </a:r>
          </a:p>
          <a:p>
            <a:pPr algn="l" fontAlgn="auto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C.六军不发无奈何,宛转娥眉马前死。</a:t>
            </a:r>
          </a:p>
          <a:p>
            <a:pPr algn="l" fontAlgn="auto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D.心非木石岂无感,吞声踯躅不敢言。</a:t>
            </a:r>
            <a:endParaRPr 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</p:txBody>
      </p:sp>
      <p:pic>
        <p:nvPicPr>
          <p:cNvPr id="701" name="例1.eps" descr="id:2147515476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84175" y="1054735"/>
            <a:ext cx="526415" cy="243205"/>
          </a:xfrm>
          <a:prstGeom prst="rect">
            <a:avLst/>
          </a:prstGeom>
        </p:spPr>
      </p:pic>
      <p:grpSp>
        <p:nvGrpSpPr>
          <p:cNvPr id="6" name="组合 5">
            <a:extLst>
              <a:ext uri="{FF2B5EF4-FFF2-40B4-BE49-F238E27FC236}">
                <a16:creationId xmlns:a16="http://schemas.microsoft.com/office/drawing/2014/main" id="{E1D98DF9-F257-F01C-4BDD-43A67E7DB80E}"/>
              </a:ext>
            </a:extLst>
          </p:cNvPr>
          <p:cNvGrpSpPr/>
          <p:nvPr/>
        </p:nvGrpSpPr>
        <p:grpSpPr>
          <a:xfrm>
            <a:off x="4528969" y="3926541"/>
            <a:ext cx="348726" cy="80682"/>
            <a:chOff x="4528969" y="3926541"/>
            <a:chExt cx="348726" cy="80682"/>
          </a:xfrm>
        </p:grpSpPr>
        <p:sp>
          <p:nvSpPr>
            <p:cNvPr id="4" name="流程图: 接点 3">
              <a:extLst>
                <a:ext uri="{FF2B5EF4-FFF2-40B4-BE49-F238E27FC236}">
                  <a16:creationId xmlns:a16="http://schemas.microsoft.com/office/drawing/2014/main" id="{2055B85F-DDA6-60F8-BB98-0500EB90C32A}"/>
                </a:ext>
              </a:extLst>
            </p:cNvPr>
            <p:cNvSpPr/>
            <p:nvPr/>
          </p:nvSpPr>
          <p:spPr>
            <a:xfrm>
              <a:off x="4528969" y="3926541"/>
              <a:ext cx="45719" cy="53788"/>
            </a:xfrm>
            <a:prstGeom prst="flowChartConnector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流程图: 接点 4">
              <a:extLst>
                <a:ext uri="{FF2B5EF4-FFF2-40B4-BE49-F238E27FC236}">
                  <a16:creationId xmlns:a16="http://schemas.microsoft.com/office/drawing/2014/main" id="{5F6EA025-20F1-98D1-4B07-2A495CD16705}"/>
                </a:ext>
              </a:extLst>
            </p:cNvPr>
            <p:cNvSpPr/>
            <p:nvPr/>
          </p:nvSpPr>
          <p:spPr>
            <a:xfrm>
              <a:off x="4831976" y="3953435"/>
              <a:ext cx="45719" cy="53788"/>
            </a:xfrm>
            <a:prstGeom prst="flowChartConnector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FFE8321E-64CD-F8BA-C787-3571D45EF322}"/>
              </a:ext>
            </a:extLst>
          </p:cNvPr>
          <p:cNvGrpSpPr/>
          <p:nvPr/>
        </p:nvGrpSpPr>
        <p:grpSpPr>
          <a:xfrm>
            <a:off x="2048434" y="4450080"/>
            <a:ext cx="348726" cy="80682"/>
            <a:chOff x="4528969" y="3926541"/>
            <a:chExt cx="348726" cy="80682"/>
          </a:xfrm>
        </p:grpSpPr>
        <p:sp>
          <p:nvSpPr>
            <p:cNvPr id="8" name="流程图: 接点 7">
              <a:extLst>
                <a:ext uri="{FF2B5EF4-FFF2-40B4-BE49-F238E27FC236}">
                  <a16:creationId xmlns:a16="http://schemas.microsoft.com/office/drawing/2014/main" id="{3E993B79-83E8-3CC3-686E-332CE18B30EB}"/>
                </a:ext>
              </a:extLst>
            </p:cNvPr>
            <p:cNvSpPr/>
            <p:nvPr/>
          </p:nvSpPr>
          <p:spPr>
            <a:xfrm>
              <a:off x="4528969" y="3926541"/>
              <a:ext cx="45719" cy="53788"/>
            </a:xfrm>
            <a:prstGeom prst="flowChartConnector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流程图: 接点 8">
              <a:extLst>
                <a:ext uri="{FF2B5EF4-FFF2-40B4-BE49-F238E27FC236}">
                  <a16:creationId xmlns:a16="http://schemas.microsoft.com/office/drawing/2014/main" id="{6F57814E-F78B-CF11-5501-BC094E254B37}"/>
                </a:ext>
              </a:extLst>
            </p:cNvPr>
            <p:cNvSpPr/>
            <p:nvPr/>
          </p:nvSpPr>
          <p:spPr>
            <a:xfrm>
              <a:off x="4831976" y="3953435"/>
              <a:ext cx="45719" cy="53788"/>
            </a:xfrm>
            <a:prstGeom prst="flowChartConnector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02FDE67E-6480-CF2E-075F-775AAF0EA943}"/>
              </a:ext>
            </a:extLst>
          </p:cNvPr>
          <p:cNvGrpSpPr/>
          <p:nvPr/>
        </p:nvGrpSpPr>
        <p:grpSpPr>
          <a:xfrm>
            <a:off x="3573331" y="5004099"/>
            <a:ext cx="348726" cy="80682"/>
            <a:chOff x="4528969" y="3926541"/>
            <a:chExt cx="348726" cy="80682"/>
          </a:xfrm>
        </p:grpSpPr>
        <p:sp>
          <p:nvSpPr>
            <p:cNvPr id="11" name="流程图: 接点 10">
              <a:extLst>
                <a:ext uri="{FF2B5EF4-FFF2-40B4-BE49-F238E27FC236}">
                  <a16:creationId xmlns:a16="http://schemas.microsoft.com/office/drawing/2014/main" id="{3FA8F4EB-5CE2-49C1-86D4-A9A0C2D402DD}"/>
                </a:ext>
              </a:extLst>
            </p:cNvPr>
            <p:cNvSpPr/>
            <p:nvPr/>
          </p:nvSpPr>
          <p:spPr>
            <a:xfrm>
              <a:off x="4528969" y="3926541"/>
              <a:ext cx="45719" cy="53788"/>
            </a:xfrm>
            <a:prstGeom prst="flowChartConnector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流程图: 接点 11">
              <a:extLst>
                <a:ext uri="{FF2B5EF4-FFF2-40B4-BE49-F238E27FC236}">
                  <a16:creationId xmlns:a16="http://schemas.microsoft.com/office/drawing/2014/main" id="{EEFE658A-B632-70F8-1FAC-0E6D12378099}"/>
                </a:ext>
              </a:extLst>
            </p:cNvPr>
            <p:cNvSpPr/>
            <p:nvPr/>
          </p:nvSpPr>
          <p:spPr>
            <a:xfrm>
              <a:off x="4831976" y="3953435"/>
              <a:ext cx="45719" cy="53788"/>
            </a:xfrm>
            <a:prstGeom prst="flowChartConnector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C0BDCB5C-CAA5-A74D-9BEE-D9FFEFFF6686}"/>
              </a:ext>
            </a:extLst>
          </p:cNvPr>
          <p:cNvGrpSpPr/>
          <p:nvPr/>
        </p:nvGrpSpPr>
        <p:grpSpPr>
          <a:xfrm>
            <a:off x="1413322" y="5552739"/>
            <a:ext cx="348726" cy="80682"/>
            <a:chOff x="4528969" y="3926541"/>
            <a:chExt cx="348726" cy="80682"/>
          </a:xfrm>
        </p:grpSpPr>
        <p:sp>
          <p:nvSpPr>
            <p:cNvPr id="14" name="流程图: 接点 13">
              <a:extLst>
                <a:ext uri="{FF2B5EF4-FFF2-40B4-BE49-F238E27FC236}">
                  <a16:creationId xmlns:a16="http://schemas.microsoft.com/office/drawing/2014/main" id="{2B824735-B4C4-61F6-1E3E-48C232E7884A}"/>
                </a:ext>
              </a:extLst>
            </p:cNvPr>
            <p:cNvSpPr/>
            <p:nvPr/>
          </p:nvSpPr>
          <p:spPr>
            <a:xfrm>
              <a:off x="4528969" y="3926541"/>
              <a:ext cx="45719" cy="53788"/>
            </a:xfrm>
            <a:prstGeom prst="flowChartConnector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流程图: 接点 14">
              <a:extLst>
                <a:ext uri="{FF2B5EF4-FFF2-40B4-BE49-F238E27FC236}">
                  <a16:creationId xmlns:a16="http://schemas.microsoft.com/office/drawing/2014/main" id="{764E2B2D-6457-C44C-04F2-B7469E6D960D}"/>
                </a:ext>
              </a:extLst>
            </p:cNvPr>
            <p:cNvSpPr/>
            <p:nvPr/>
          </p:nvSpPr>
          <p:spPr>
            <a:xfrm>
              <a:off x="4831976" y="3953435"/>
              <a:ext cx="45719" cy="53788"/>
            </a:xfrm>
            <a:prstGeom prst="flowChartConnector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>
    <p:split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e67b3d49e?vbadefaultcenterpage=1&amp;parentnodeid=3c69094c5"/>
          <p:cNvSpPr/>
          <p:nvPr/>
        </p:nvSpPr>
        <p:spPr>
          <a:xfrm>
            <a:off x="384175" y="969010"/>
            <a:ext cx="10166350" cy="35306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 latinLnBrk="1">
              <a:lnSpc>
                <a:spcPts val="317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(2022年全国甲卷)下列选项中,加点的词语和文中“槐蝉”所用修辞手法不同的一项是(　　)。</a:t>
            </a:r>
          </a:p>
          <a:p>
            <a:pPr indent="0" algn="l" fontAlgn="auto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古代社会,槐树还是三公(太师、太傅、太保)宰辅之位的象征,并出现了一些由“槐”字构成的具有政治寓意的词,如槐岳(朝廷高官)、槐蝉(高官显贵)、槐第(三公的宅第)等。</a:t>
            </a:r>
          </a:p>
          <a:p>
            <a:pPr algn="l" fontAlgn="auto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A.主人下马客在船,举酒欲饮无管弦。</a:t>
            </a:r>
          </a:p>
          <a:p>
            <a:pPr algn="l" fontAlgn="auto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B.埋骨何须桑梓地,人生无处不青山。</a:t>
            </a:r>
          </a:p>
          <a:p>
            <a:pPr algn="l" fontAlgn="auto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C.六军不发无奈何,宛转娥眉马前死。</a:t>
            </a:r>
          </a:p>
          <a:p>
            <a:pPr algn="l" fontAlgn="auto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D.心非木石岂无感,吞声踯躅不敢言。</a:t>
            </a:r>
            <a:endParaRPr 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</p:txBody>
      </p:sp>
      <p:sp>
        <p:nvSpPr>
          <p:cNvPr id="3" name="QC_6_AN.9_1#e67b3d49e.bracket?vbadefaultcenterpage=1&amp;parentnodeid=3c69094c5&amp;hasmatchpositionanswer=1"/>
          <p:cNvSpPr/>
          <p:nvPr/>
        </p:nvSpPr>
        <p:spPr>
          <a:xfrm>
            <a:off x="2041398" y="1428750"/>
            <a:ext cx="288925" cy="383350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marL="0" algn="ctr" latinLnBrk="1">
              <a:lnSpc>
                <a:spcPts val="317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D</a:t>
            </a:r>
            <a:endParaRPr lang="en-US" sz="100" dirty="0"/>
          </a:p>
        </p:txBody>
      </p:sp>
      <p:pic>
        <p:nvPicPr>
          <p:cNvPr id="701" name="例1.eps" descr="id:2147515476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84175" y="1054735"/>
            <a:ext cx="526415" cy="243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635108"/>
      </p:ext>
    </p:extLst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916940" y="1652270"/>
            <a:ext cx="10054590" cy="491680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b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【解析】文中“槐蝉”是借代,代指高官显贵。A借代,用“管弦”代指音乐。B借代,用“桑梓”代指家乡。C借代,用“娥眉”代指杨贵妃。D比喻,“人心”是本体,“木石”是喻体。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5_BD#aeebb5d91?vbadefaultcenterpage=1&amp;parentnodeid=6422a3f59"/>
          <p:cNvSpPr/>
          <p:nvPr/>
        </p:nvSpPr>
        <p:spPr>
          <a:xfrm>
            <a:off x="490728" y="935356"/>
            <a:ext cx="11420856" cy="47288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000"/>
              </a:lnSpc>
            </a:pP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二、区分五对常用易混的修辞手法</a:t>
            </a:r>
          </a:p>
        </p:txBody>
      </p:sp>
      <p:sp>
        <p:nvSpPr>
          <p:cNvPr id="3" name="P_6_BD#e6e0f57eb?vbadefaultcenterpage=1&amp;parentnodeid=aeebb5d91"/>
          <p:cNvSpPr/>
          <p:nvPr/>
        </p:nvSpPr>
        <p:spPr>
          <a:xfrm>
            <a:off x="384048" y="1453298"/>
            <a:ext cx="11423904" cy="9010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sp>
        <p:nvSpPr>
          <p:cNvPr id="4" name="P_6_BD#e6e0f57eb?segpoint=1&amp;vbadefaultcenterpage=1&amp;parentnodeid=aeebb5d91"/>
          <p:cNvSpPr/>
          <p:nvPr/>
        </p:nvSpPr>
        <p:spPr>
          <a:xfrm>
            <a:off x="384048" y="2399421"/>
            <a:ext cx="11423904" cy="32893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0118355"/>
              </p:ext>
            </p:extLst>
          </p:nvPr>
        </p:nvGraphicFramePr>
        <p:xfrm>
          <a:off x="384175" y="1819275"/>
          <a:ext cx="11317605" cy="3869690"/>
        </p:xfrm>
        <a:graphic>
          <a:graphicData uri="http://schemas.openxmlformats.org/drawingml/2006/table">
            <a:tbl>
              <a:tblPr/>
              <a:tblGrid>
                <a:gridCol w="1864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52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手法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辨析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39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比喻和比拟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反映事物间的关系不同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比喻是以甲喻乙,两者有相似点,是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相似关系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;比拟是以甲拟乙,两者融为一体,是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交融关系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[例1]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霎时间,东西长安街成了喧腾的大海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[例2]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青蛙唱着恋歌,给荷塘增添了一道亮丽的风景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例1将热闹的“东西长安街”比作“喧腾的大海”,有相似点;例2把“青蛙”当作“歌手”来描述,两者融为一体。所以,例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1是比喻,例2是比拟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5_BD#aeebb5d91?vbadefaultcenterpage=1&amp;parentnodeid=6422a3f59"/>
          <p:cNvSpPr/>
          <p:nvPr/>
        </p:nvSpPr>
        <p:spPr>
          <a:xfrm>
            <a:off x="10280015" y="833120"/>
            <a:ext cx="1324610" cy="4273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续表</a:t>
            </a:r>
          </a:p>
        </p:txBody>
      </p:sp>
      <p:sp>
        <p:nvSpPr>
          <p:cNvPr id="3" name="P_6_BD#e6e0f57eb?vbadefaultcenterpage=1&amp;parentnodeid=aeebb5d91"/>
          <p:cNvSpPr/>
          <p:nvPr/>
        </p:nvSpPr>
        <p:spPr>
          <a:xfrm>
            <a:off x="384048" y="1453298"/>
            <a:ext cx="11423904" cy="9010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sp>
        <p:nvSpPr>
          <p:cNvPr id="4" name="P_6_BD#e6e0f57eb?segpoint=1&amp;vbadefaultcenterpage=1&amp;parentnodeid=aeebb5d91"/>
          <p:cNvSpPr/>
          <p:nvPr/>
        </p:nvSpPr>
        <p:spPr>
          <a:xfrm>
            <a:off x="384048" y="2399421"/>
            <a:ext cx="11423904" cy="32893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271067"/>
              </p:ext>
            </p:extLst>
          </p:nvPr>
        </p:nvGraphicFramePr>
        <p:xfrm>
          <a:off x="623570" y="1362075"/>
          <a:ext cx="11325225" cy="4773930"/>
        </p:xfrm>
        <a:graphic>
          <a:graphicData uri="http://schemas.openxmlformats.org/drawingml/2006/table">
            <a:tbl>
              <a:tblPr/>
              <a:tblGrid>
                <a:gridCol w="308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36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8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手法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辨析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91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比喻和比拟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   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表达的结构方式不同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。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       比喻的本体和喻体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一主一从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,本体或出现或不出现,而喻体必须出现;比拟的本体和“拟体”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彼此交融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  <a:sym typeface="+mn-ea"/>
                        </a:rPr>
                        <a:t>,成为一体,本体必须出现,“拟体”一般不出现。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[例3]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曙色像一片翠蓝的水,流动在原野的尽头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[例4]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曙色流动在原野的尽头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例3出现了喻体“一片翠蓝的水”和比喻词“像”,例4只出现本体“曙色”和比拟词语“流动”。所以,例3是比喻,例4是比拟。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表达的效果不同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比喻重在用浅近的形象的事物去说明深奥的抽象的事物,比拟重在用此物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描述彼物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,使其具有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人或物的行为状态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例3和例4能够收到各自的表达效果。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5_BD#aeebb5d91?vbadefaultcenterpage=1&amp;parentnodeid=6422a3f59"/>
          <p:cNvSpPr/>
          <p:nvPr/>
        </p:nvSpPr>
        <p:spPr>
          <a:xfrm>
            <a:off x="10426065" y="719455"/>
            <a:ext cx="1216025" cy="4273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续表</a:t>
            </a:r>
          </a:p>
        </p:txBody>
      </p:sp>
      <p:sp>
        <p:nvSpPr>
          <p:cNvPr id="3" name="P_6_BD#e6e0f57eb?vbadefaultcenterpage=1&amp;parentnodeid=aeebb5d91"/>
          <p:cNvSpPr/>
          <p:nvPr/>
        </p:nvSpPr>
        <p:spPr>
          <a:xfrm>
            <a:off x="384048" y="1453298"/>
            <a:ext cx="11423904" cy="9010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sp>
        <p:nvSpPr>
          <p:cNvPr id="4" name="P_6_BD#e6e0f57eb?segpoint=1&amp;vbadefaultcenterpage=1&amp;parentnodeid=aeebb5d91"/>
          <p:cNvSpPr/>
          <p:nvPr/>
        </p:nvSpPr>
        <p:spPr>
          <a:xfrm>
            <a:off x="384048" y="2399421"/>
            <a:ext cx="11423904" cy="32893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4941730"/>
              </p:ext>
            </p:extLst>
          </p:nvPr>
        </p:nvGraphicFramePr>
        <p:xfrm>
          <a:off x="631190" y="1358265"/>
          <a:ext cx="11010900" cy="5486400"/>
        </p:xfrm>
        <a:graphic>
          <a:graphicData uri="http://schemas.openxmlformats.org/drawingml/2006/table">
            <a:tbl>
              <a:tblPr/>
              <a:tblGrid>
                <a:gridCol w="1586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24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手法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辨析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48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借喻和借代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 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相同点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:</a:t>
                      </a:r>
                    </a:p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它们都用一事物代另一事物,事物本体不出现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[例1]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黑夜,静寂得像“死”一般的黑夜!但黎明的到来毕竟是无法抗拒的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   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 [例2]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他端起杯子,有滋有味地品了一口“龙井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”。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例1是借喻,只出现喻体“黑夜”;例2是借代,只出现借体“龙井”。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不同点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: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(1)借喻的作用是“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比喻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”,虽然也有代替的作用,但总是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喻中有代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;借代的作用是“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称代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”,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借和本体密切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相关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的名称去代替,只代不喻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　   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(2)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构成借喻的基础是事物的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相似性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,即要求喻体和本体有某些方面的相似;构成借代的基础是事物的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关联性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,即要求借体和本体有某种关系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5_BD#aeebb5d91?vbadefaultcenterpage=1&amp;parentnodeid=6422a3f59"/>
          <p:cNvSpPr/>
          <p:nvPr/>
        </p:nvSpPr>
        <p:spPr>
          <a:xfrm>
            <a:off x="10017125" y="788035"/>
            <a:ext cx="1324610" cy="4273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续表</a:t>
            </a:r>
          </a:p>
        </p:txBody>
      </p:sp>
      <p:sp>
        <p:nvSpPr>
          <p:cNvPr id="3" name="P_6_BD#e6e0f57eb?vbadefaultcenterpage=1&amp;parentnodeid=aeebb5d91"/>
          <p:cNvSpPr/>
          <p:nvPr/>
        </p:nvSpPr>
        <p:spPr>
          <a:xfrm>
            <a:off x="384048" y="1453298"/>
            <a:ext cx="11423904" cy="9010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sp>
        <p:nvSpPr>
          <p:cNvPr id="4" name="P_6_BD#e6e0f57eb?segpoint=1&amp;vbadefaultcenterpage=1&amp;parentnodeid=aeebb5d91"/>
          <p:cNvSpPr/>
          <p:nvPr/>
        </p:nvSpPr>
        <p:spPr>
          <a:xfrm>
            <a:off x="384048" y="2399421"/>
            <a:ext cx="11423904" cy="32893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08419519"/>
              </p:ext>
            </p:extLst>
          </p:nvPr>
        </p:nvGraphicFramePr>
        <p:xfrm>
          <a:off x="935990" y="1594485"/>
          <a:ext cx="10872470" cy="3889375"/>
        </p:xfrm>
        <a:graphic>
          <a:graphicData uri="http://schemas.openxmlformats.org/drawingml/2006/table">
            <a:tbl>
              <a:tblPr/>
              <a:tblGrid>
                <a:gridCol w="1821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50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手法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辨析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61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借喻和借代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(3)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借喻可以改为明喻或暗喻,借代则不能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 [例3]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燕雀安知鸿鹄之志哉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!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    [例4]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雷锋说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:“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大嫂,别问了,我叫解放军,就住在中国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。”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例3是借喻,“燕雀”和“鸿鹄”是喻体,可以改为暗喻:碌碌无为的庸人是燕雀,志向远大的壮士是鸿鹄。例4是借代,以“解放军”代“解放军中的一位战士”,这是借全体代部分。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5_BD#aeebb5d91?vbadefaultcenterpage=1&amp;parentnodeid=6422a3f59"/>
          <p:cNvSpPr/>
          <p:nvPr/>
        </p:nvSpPr>
        <p:spPr>
          <a:xfrm>
            <a:off x="10017125" y="788035"/>
            <a:ext cx="1324610" cy="4273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续表</a:t>
            </a:r>
          </a:p>
        </p:txBody>
      </p:sp>
      <p:sp>
        <p:nvSpPr>
          <p:cNvPr id="3" name="P_6_BD#e6e0f57eb?vbadefaultcenterpage=1&amp;parentnodeid=aeebb5d91"/>
          <p:cNvSpPr/>
          <p:nvPr/>
        </p:nvSpPr>
        <p:spPr>
          <a:xfrm>
            <a:off x="384048" y="1453298"/>
            <a:ext cx="11423904" cy="9010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sp>
        <p:nvSpPr>
          <p:cNvPr id="4" name="P_6_BD#e6e0f57eb?segpoint=1&amp;vbadefaultcenterpage=1&amp;parentnodeid=aeebb5d91"/>
          <p:cNvSpPr/>
          <p:nvPr/>
        </p:nvSpPr>
        <p:spPr>
          <a:xfrm>
            <a:off x="384048" y="2399421"/>
            <a:ext cx="11423904" cy="32893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35311410"/>
              </p:ext>
            </p:extLst>
          </p:nvPr>
        </p:nvGraphicFramePr>
        <p:xfrm>
          <a:off x="522605" y="1453515"/>
          <a:ext cx="11147425" cy="4754880"/>
        </p:xfrm>
        <a:graphic>
          <a:graphicData uri="http://schemas.openxmlformats.org/drawingml/2006/table">
            <a:tbl>
              <a:tblPr/>
              <a:tblGrid>
                <a:gridCol w="1868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9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手法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辨析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85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对偶和对比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对偶主要是从结构形式上说的,其基本特点是“对称”,它要求结构相称,字数相等;对比是从意义上说的,其基本特点是“对立”,它要求意义相反或相对,而不管结构形式如何。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 [例1]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赤道雕弓能射虎,椰林匕首敢屠龙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 [例2]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有的人骑在人民头上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:“呵,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我多伟大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!”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有的人俯下身子给人民当牛马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例1的结构对称,字数相等,是对偶;例2的意义相反,结构形式并不对称,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是对比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。对偶里的“反对”,就形式说是对偶,就意义说是对比,这是修辞手法的兼类现象。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[例3]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横眉冷对千夫指,俯首甘为孺子牛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[例4]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敌人害怕您静若悬剑,人民信赖您稳如磐石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431800" y="1073785"/>
            <a:ext cx="11593830" cy="45256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320"/>
              </a:lnSpc>
            </a:pPr>
            <a:r>
              <a:rPr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题型1:辨析修辞手法</a:t>
            </a:r>
          </a:p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一、九种常见修辞手法释义</a:t>
            </a:r>
            <a:endParaRPr 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</a:t>
            </a:r>
            <a:r>
              <a:rPr 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1.比喻</a:t>
            </a:r>
            <a:endParaRPr 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(1)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比喻的定义:抓住两种不同性质的事物的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相似点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,将一事物比作另一事物的一种修辞手法,也叫“打比方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”。</a:t>
            </a:r>
          </a:p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(2)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比喻的结构:一般由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本体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被比喻的事物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)、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喻体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用来比喻的事物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和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喻词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联系本体和喻体的词语,比喻关系的标志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三部分组成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</a:p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构成比喻的关键:本体和喻体必须是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本质不同的事物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,本体和喻体之间必须有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相似点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5_BD#aeebb5d91?vbadefaultcenterpage=1&amp;parentnodeid=6422a3f59"/>
          <p:cNvSpPr/>
          <p:nvPr/>
        </p:nvSpPr>
        <p:spPr>
          <a:xfrm>
            <a:off x="10629900" y="699770"/>
            <a:ext cx="1324610" cy="4273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续表</a:t>
            </a:r>
          </a:p>
        </p:txBody>
      </p:sp>
      <p:sp>
        <p:nvSpPr>
          <p:cNvPr id="3" name="P_6_BD#e6e0f57eb?vbadefaultcenterpage=1&amp;parentnodeid=aeebb5d91"/>
          <p:cNvSpPr/>
          <p:nvPr/>
        </p:nvSpPr>
        <p:spPr>
          <a:xfrm>
            <a:off x="384048" y="1453298"/>
            <a:ext cx="11423904" cy="9010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sp>
        <p:nvSpPr>
          <p:cNvPr id="4" name="P_6_BD#e6e0f57eb?segpoint=1&amp;vbadefaultcenterpage=1&amp;parentnodeid=aeebb5d91"/>
          <p:cNvSpPr/>
          <p:nvPr/>
        </p:nvSpPr>
        <p:spPr>
          <a:xfrm>
            <a:off x="384048" y="2399421"/>
            <a:ext cx="11423904" cy="32893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73925452"/>
              </p:ext>
            </p:extLst>
          </p:nvPr>
        </p:nvGraphicFramePr>
        <p:xfrm>
          <a:off x="565150" y="1215390"/>
          <a:ext cx="11389360" cy="5486400"/>
        </p:xfrm>
        <a:graphic>
          <a:graphicData uri="http://schemas.openxmlformats.org/drawingml/2006/table">
            <a:tbl>
              <a:tblPr/>
              <a:tblGrid>
                <a:gridCol w="190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1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手法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辨析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61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排比和对偶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排比是三个或三个以上语言单位,而对偶是两个语言单位。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排比要求结构大体相似,字数要求不甚严格,而对偶必须对称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[例1]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但见那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——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满树繁花,一街灯光,四海长风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……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例1的破折号后是排比结构,如果将它改为“满树繁花,一街灯光”,或“一街灯光,四海长风”,就变成了对偶。排比经常以同一词语作为彼此的提挈语,使排比互相衔接,给人以紧凑、密集之感;而典型的对偶句上下两句是不重字的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[例2]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国家要独立,民族要解放,人民要革命,已成为不可抗拒的历史潮流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[例3]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五岭逶迤腾细浪,乌蒙磅礴走泥丸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例2是排比,“要”是提挈语;例3是对偶,属于没有重字的典型的对偶句。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对偶在平仄、对仗方面有一定要求,排比则无此要求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5_BD#aeebb5d91?vbadefaultcenterpage=1&amp;parentnodeid=6422a3f59"/>
          <p:cNvSpPr/>
          <p:nvPr/>
        </p:nvSpPr>
        <p:spPr>
          <a:xfrm>
            <a:off x="10017125" y="788035"/>
            <a:ext cx="1324610" cy="4273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续表</a:t>
            </a:r>
          </a:p>
        </p:txBody>
      </p:sp>
      <p:sp>
        <p:nvSpPr>
          <p:cNvPr id="3" name="P_6_BD#e6e0f57eb?vbadefaultcenterpage=1&amp;parentnodeid=aeebb5d91"/>
          <p:cNvSpPr/>
          <p:nvPr/>
        </p:nvSpPr>
        <p:spPr>
          <a:xfrm>
            <a:off x="384048" y="1453298"/>
            <a:ext cx="11423904" cy="9010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sp>
        <p:nvSpPr>
          <p:cNvPr id="4" name="P_6_BD#e6e0f57eb?segpoint=1&amp;vbadefaultcenterpage=1&amp;parentnodeid=aeebb5d91"/>
          <p:cNvSpPr/>
          <p:nvPr/>
        </p:nvSpPr>
        <p:spPr>
          <a:xfrm>
            <a:off x="384048" y="2399421"/>
            <a:ext cx="11423904" cy="32893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69068158"/>
              </p:ext>
            </p:extLst>
          </p:nvPr>
        </p:nvGraphicFramePr>
        <p:xfrm>
          <a:off x="565150" y="1453515"/>
          <a:ext cx="10942955" cy="3983355"/>
        </p:xfrm>
        <a:graphic>
          <a:graphicData uri="http://schemas.openxmlformats.org/drawingml/2006/table">
            <a:tbl>
              <a:tblPr/>
              <a:tblGrid>
                <a:gridCol w="1833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09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手法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辨析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75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反问和设问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反问明确表示肯定或否定的内容,而设问不表示肯定什么或否定什么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。反问的作用主要是加强语气,句末可用问号,也可用感叹号;而设问的作用主要是提出问题,引起注意,启发思考,句末只可用问号。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[例1]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池水涟漪,莺花乱舞,谁能说它不美呢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?</a:t>
                      </a: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[例2]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谁是最可爱的人?我们的战士,我感觉他们是最可爱的人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楷体" panose="02010609060101010101" pitchFamily="34" charset="-122"/>
                          <a:ea typeface="楷体" panose="02010609060101010101" pitchFamily="34" charset="-122"/>
                          <a:cs typeface="楷体" panose="02010609060101010101" pitchFamily="34" charset="-122"/>
                        </a:rPr>
                        <a:t>。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例1是反问,能明确肯定“美”的意思,句末可用问号,也可用感叹号;例2是设问,问句本身不能明确什么意思,句末只能用问号。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b57e65947?vbadefaultcenterpage=1&amp;parentnodeid=3c69094c5"/>
          <p:cNvSpPr/>
          <p:nvPr/>
        </p:nvSpPr>
        <p:spPr>
          <a:xfrm>
            <a:off x="384048" y="914401"/>
            <a:ext cx="11423904" cy="485711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 下列诗句中,没有运用比拟的修辞手法的一项是(　　)。</a:t>
            </a:r>
          </a:p>
          <a:p>
            <a:pPr marL="0"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A.东风便试新刀尺,万叶千花一手裁。</a:t>
            </a:r>
          </a:p>
          <a:p>
            <a:pPr marL="0"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B.浮萍破处见山影,小艇归时闻草声。</a:t>
            </a:r>
          </a:p>
          <a:p>
            <a:pPr marL="0"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C.有情芍药含春泪,无力蔷薇卧晓枝。</a:t>
            </a:r>
          </a:p>
          <a:p>
            <a:pPr marL="0"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D.唯有南风旧相识,偷开门户又翻书。</a:t>
            </a:r>
          </a:p>
        </p:txBody>
      </p:sp>
      <p:pic>
        <p:nvPicPr>
          <p:cNvPr id="702" name="例2.eps" descr="id:2147515507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84175" y="1124585"/>
            <a:ext cx="603885" cy="27813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b57e65947?vbadefaultcenterpage=1&amp;parentnodeid=3c69094c5"/>
          <p:cNvSpPr/>
          <p:nvPr/>
        </p:nvSpPr>
        <p:spPr>
          <a:xfrm>
            <a:off x="384048" y="914401"/>
            <a:ext cx="11423904" cy="485711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 下列诗句中,没有运用比拟的修辞手法的一项是(　　)。</a:t>
            </a:r>
          </a:p>
          <a:p>
            <a:pPr marL="0"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A.东风便试新刀尺,万叶千花一手裁。</a:t>
            </a:r>
          </a:p>
          <a:p>
            <a:pPr marL="0"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B.浮萍破处见山影,小艇归时闻草声。</a:t>
            </a:r>
          </a:p>
          <a:p>
            <a:pPr marL="0"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C.有情芍药含春泪,无力蔷薇卧晓枝。</a:t>
            </a:r>
          </a:p>
          <a:p>
            <a:pPr marL="0"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D.唯有南风旧相识,偷开门户又翻书。</a:t>
            </a:r>
          </a:p>
        </p:txBody>
      </p:sp>
      <p:sp>
        <p:nvSpPr>
          <p:cNvPr id="3" name="QC_6_AN.11_1#b57e65947.bracket?vbadefaultcenterpage=1&amp;parentnodeid=3c69094c5&amp;hasmatchpositionanswer=1"/>
          <p:cNvSpPr/>
          <p:nvPr/>
        </p:nvSpPr>
        <p:spPr>
          <a:xfrm>
            <a:off x="7607173" y="914401"/>
            <a:ext cx="271463" cy="488125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marL="0" algn="ctr" latinLnBrk="1">
              <a:lnSpc>
                <a:spcPts val="432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B</a:t>
            </a:r>
            <a:endParaRPr lang="en-US" sz="100" dirty="0"/>
          </a:p>
        </p:txBody>
      </p:sp>
      <p:pic>
        <p:nvPicPr>
          <p:cNvPr id="702" name="例2.eps" descr="id:2147515507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84175" y="1124585"/>
            <a:ext cx="603885" cy="27813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498475" y="3988435"/>
            <a:ext cx="11194415" cy="214693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r>
              <a:rPr lang="zh-CN" altLang="en-US" sz="2400" b="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【解析】</a:t>
            </a:r>
            <a:r>
              <a:rPr lang="en-US" sz="2400" b="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B上句着眼视觉,写“浮萍破处”,山影在水中显现出来;下句则着墨于听觉,以细微的草声衬托出环境的宁静。未使用比拟手法。A诗句说“东风”拿起“刀尺”,裁剪出“万叶千花”,将“东风”拟人化。C诗句虽然写的是花,却赋予物态以人情,把“芍药”和“蔷薇”写得有生命，有感情。D把“南风”写成一位老朋友,他偷偷地推开了门,闯了进来,还不停地翻着书。</a:t>
            </a:r>
          </a:p>
        </p:txBody>
      </p:sp>
    </p:spTree>
    <p:extLst>
      <p:ext uri="{BB962C8B-B14F-4D97-AF65-F5344CB8AC3E}">
        <p14:creationId xmlns:p14="http://schemas.microsoft.com/office/powerpoint/2010/main" val="427353527"/>
      </p:ext>
    </p:extLst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100" grpId="0"/>
      <p:bldP spid="100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431800" y="1073785"/>
            <a:ext cx="10632440" cy="508698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320"/>
              </a:lnSpc>
            </a:pPr>
            <a:r>
              <a:rPr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题型2:赏析句子的表达效果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赏析句子的表达效果,就是分析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鉴赏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不同表述形式的语句在结构和内容上产生的不同的表达效果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重在考查考生对语句的词语表现力、强调重点、语体风格、适用位置、句式特点、修辞手法、节奏语气、内容情感等方面的鉴赏能力。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5_BD#aeebb5d91?vbadefaultcenterpage=1&amp;parentnodeid=6422a3f59"/>
          <p:cNvSpPr/>
          <p:nvPr/>
        </p:nvSpPr>
        <p:spPr>
          <a:xfrm>
            <a:off x="490728" y="935356"/>
            <a:ext cx="11420856" cy="47288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000"/>
              </a:lnSpc>
            </a:pPr>
            <a:r>
              <a:rPr lang="en-US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分析句子表达效果题解题“七角度”</a:t>
            </a:r>
          </a:p>
        </p:txBody>
      </p:sp>
      <p:sp>
        <p:nvSpPr>
          <p:cNvPr id="3" name="P_6_BD#e6e0f57eb?vbadefaultcenterpage=1&amp;parentnodeid=aeebb5d91"/>
          <p:cNvSpPr/>
          <p:nvPr/>
        </p:nvSpPr>
        <p:spPr>
          <a:xfrm>
            <a:off x="384048" y="1453298"/>
            <a:ext cx="11423904" cy="9010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sp>
        <p:nvSpPr>
          <p:cNvPr id="4" name="P_6_BD#e6e0f57eb?segpoint=1&amp;vbadefaultcenterpage=1&amp;parentnodeid=aeebb5d91"/>
          <p:cNvSpPr/>
          <p:nvPr/>
        </p:nvSpPr>
        <p:spPr>
          <a:xfrm>
            <a:off x="384048" y="2399421"/>
            <a:ext cx="11423904" cy="32893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04118745"/>
              </p:ext>
            </p:extLst>
          </p:nvPr>
        </p:nvGraphicFramePr>
        <p:xfrm>
          <a:off x="723265" y="1724025"/>
          <a:ext cx="11186795" cy="4336415"/>
        </p:xfrm>
        <a:graphic>
          <a:graphicData uri="http://schemas.openxmlformats.org/drawingml/2006/table">
            <a:tbl>
              <a:tblPr/>
              <a:tblGrid>
                <a:gridCol w="1794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2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思考角度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分析表达效果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94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修辞手法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先找出语句中运用的修辞手法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然后结合语句分析这种修辞手法的</a:t>
                      </a:r>
                      <a:r>
                        <a:rPr lang="zh-CN" altLang="en-US" sz="2400" b="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用法、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效果、好处。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如:拟人句把物人格化,富于情趣;比喻句生动形象;排比句能增强语言的气势,起突出强调的作用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……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不同的修辞手法在不同的语境中所起的作用各不相同,因此,要结合具体语境分析句子的表达效果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116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语体风格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语体分为口语语体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谈话、演讲等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和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书面语语体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公文、科技、政论、文艺等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)。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口语语体一般自然亲切、活泼生动、灵活简短;书面语语体则庄重严谨。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注意根据不同的语体情境进行灵活分析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5_BD#aeebb5d91?vbadefaultcenterpage=1&amp;parentnodeid=6422a3f59"/>
          <p:cNvSpPr/>
          <p:nvPr/>
        </p:nvSpPr>
        <p:spPr>
          <a:xfrm>
            <a:off x="9660890" y="1229995"/>
            <a:ext cx="2035810" cy="4337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续表</a:t>
            </a:r>
          </a:p>
        </p:txBody>
      </p:sp>
      <p:sp>
        <p:nvSpPr>
          <p:cNvPr id="3" name="P_6_BD#e6e0f57eb?vbadefaultcenterpage=1&amp;parentnodeid=aeebb5d91"/>
          <p:cNvSpPr/>
          <p:nvPr/>
        </p:nvSpPr>
        <p:spPr>
          <a:xfrm>
            <a:off x="593598" y="1334553"/>
            <a:ext cx="11423904" cy="9010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sp>
        <p:nvSpPr>
          <p:cNvPr id="4" name="P_6_BD#e6e0f57eb?segpoint=1&amp;vbadefaultcenterpage=1&amp;parentnodeid=aeebb5d91"/>
          <p:cNvSpPr/>
          <p:nvPr/>
        </p:nvSpPr>
        <p:spPr>
          <a:xfrm>
            <a:off x="384048" y="2399421"/>
            <a:ext cx="11423904" cy="32893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62381000"/>
              </p:ext>
            </p:extLst>
          </p:nvPr>
        </p:nvGraphicFramePr>
        <p:xfrm>
          <a:off x="417195" y="1825625"/>
          <a:ext cx="11403330" cy="4231005"/>
        </p:xfrm>
        <a:graphic>
          <a:graphicData uri="http://schemas.openxmlformats.org/drawingml/2006/table">
            <a:tbl>
              <a:tblPr/>
              <a:tblGrid>
                <a:gridCol w="1657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5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思考角度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分析表达效果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52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用词特点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一个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动词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尤其是非动词活用为动词,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往往能够使语言生动形象;形容词不仅可以从形、声、色、光等方面点出事物的特点,还能传达出作者的情感;运用拟声词可以使描写生动逼真,使人如闻其声,如临其境;叠词能增强语言的韵律感,或是起强调作用;名词罗列,形成密集而精致的意象群,含蓄、空灵、不凝重,能让读者在脑海中呈现出生动鲜活的画面,形成意境美。另外,还可分析句中的两字短语、四字短语等。如连用四字短语,语言凝练,增强概括力,使文章语言典雅而富有韵味。</a:t>
                      </a:r>
                      <a:endParaRPr lang="en-US" altLang="en-US" sz="2400" b="0" kern="1200" dirty="0">
                        <a:solidFill>
                          <a:srgbClr val="FF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5_BD#aeebb5d91?vbadefaultcenterpage=1&amp;parentnodeid=6422a3f59"/>
          <p:cNvSpPr/>
          <p:nvPr/>
        </p:nvSpPr>
        <p:spPr>
          <a:xfrm>
            <a:off x="8828405" y="1039495"/>
            <a:ext cx="2035810" cy="4337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续表</a:t>
            </a:r>
          </a:p>
        </p:txBody>
      </p:sp>
      <p:sp>
        <p:nvSpPr>
          <p:cNvPr id="3" name="P_6_BD#e6e0f57eb?vbadefaultcenterpage=1&amp;parentnodeid=aeebb5d91"/>
          <p:cNvSpPr/>
          <p:nvPr/>
        </p:nvSpPr>
        <p:spPr>
          <a:xfrm>
            <a:off x="768223" y="1210728"/>
            <a:ext cx="11423904" cy="9010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sp>
        <p:nvSpPr>
          <p:cNvPr id="4" name="P_6_BD#e6e0f57eb?segpoint=1&amp;vbadefaultcenterpage=1&amp;parentnodeid=aeebb5d91"/>
          <p:cNvSpPr/>
          <p:nvPr/>
        </p:nvSpPr>
        <p:spPr>
          <a:xfrm>
            <a:off x="384048" y="2399421"/>
            <a:ext cx="11423904" cy="32893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88412311"/>
              </p:ext>
            </p:extLst>
          </p:nvPr>
        </p:nvGraphicFramePr>
        <p:xfrm>
          <a:off x="460375" y="1644650"/>
          <a:ext cx="10880725" cy="4189730"/>
        </p:xfrm>
        <a:graphic>
          <a:graphicData uri="http://schemas.openxmlformats.org/drawingml/2006/table">
            <a:tbl>
              <a:tblPr/>
              <a:tblGrid>
                <a:gridCol w="2264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6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思考角度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分析表达效果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89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叙述人称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第一人称:给人以身临其境之感,拉近作者与读者的距离,使情境显得更为真切,便于作者抒发情感和进行心理描写。第二人称:增加亲切感,就好像作者面对我们娓娓而谈,无形之中拉近了与读者的距离。第三人称:以一个冷静的旁观者的身份进行叙述,客观公正。</a:t>
                      </a:r>
                      <a:endParaRPr lang="en-US" altLang="en-US" sz="2400" b="0" kern="1200" dirty="0">
                        <a:solidFill>
                          <a:srgbClr val="FF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49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句意侧重点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修饰语的位置变化,多侧重表现人、事、物等的某一特点。陈述对象的变化,往往改变句子的语脉,从而使内容的侧重点发生转移。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倒装句的使用,语义的侧重点发生变化,或突出强调前置部分,或突出强调后置部分。</a:t>
                      </a:r>
                      <a:endParaRPr lang="en-US" altLang="en-US" sz="2400" b="0" kern="1200" dirty="0">
                        <a:solidFill>
                          <a:srgbClr val="FF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5_BD#aeebb5d91?vbadefaultcenterpage=1&amp;parentnodeid=6422a3f59"/>
          <p:cNvSpPr/>
          <p:nvPr/>
        </p:nvSpPr>
        <p:spPr>
          <a:xfrm>
            <a:off x="8828405" y="1039495"/>
            <a:ext cx="2035810" cy="4337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续表</a:t>
            </a:r>
          </a:p>
        </p:txBody>
      </p:sp>
      <p:sp>
        <p:nvSpPr>
          <p:cNvPr id="3" name="P_6_BD#e6e0f57eb?vbadefaultcenterpage=1&amp;parentnodeid=aeebb5d91"/>
          <p:cNvSpPr/>
          <p:nvPr/>
        </p:nvSpPr>
        <p:spPr>
          <a:xfrm>
            <a:off x="768223" y="1210728"/>
            <a:ext cx="11423904" cy="9010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sp>
        <p:nvSpPr>
          <p:cNvPr id="4" name="P_6_BD#e6e0f57eb?segpoint=1&amp;vbadefaultcenterpage=1&amp;parentnodeid=aeebb5d91"/>
          <p:cNvSpPr/>
          <p:nvPr/>
        </p:nvSpPr>
        <p:spPr>
          <a:xfrm>
            <a:off x="384048" y="2399421"/>
            <a:ext cx="11423904" cy="32893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37376143"/>
              </p:ext>
            </p:extLst>
          </p:nvPr>
        </p:nvGraphicFramePr>
        <p:xfrm>
          <a:off x="859155" y="1845310"/>
          <a:ext cx="10916285" cy="3854450"/>
        </p:xfrm>
        <a:graphic>
          <a:graphicData uri="http://schemas.openxmlformats.org/drawingml/2006/table">
            <a:tbl>
              <a:tblPr/>
              <a:tblGrid>
                <a:gridCol w="748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3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5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3385"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思考角度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分析表达效果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613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句式特点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长句和短句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长句能使表达严密、精确、细腻,语意贯通,气势磅礴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  <a:endParaRPr lang="en-US" altLang="en-US" sz="2400" b="0" kern="1200" dirty="0">
                        <a:solidFill>
                          <a:srgbClr val="FF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长短句结合既简洁明快、生动活泼,又严密周详、细腻委婉。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49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       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短句短小精悍,生动明快,活泼有力,节奏感强,能简明扼要地叙述事实,简洁地表现人物、事物的迅速变化,表达作者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人物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紧张、激越的情绪或果断、肯定的语气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  <a:endParaRPr lang="en-US" altLang="en-US" sz="2400" b="0" kern="1200" dirty="0">
                        <a:solidFill>
                          <a:srgbClr val="FF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5_BD#aeebb5d91?vbadefaultcenterpage=1&amp;parentnodeid=6422a3f59"/>
          <p:cNvSpPr/>
          <p:nvPr/>
        </p:nvSpPr>
        <p:spPr>
          <a:xfrm>
            <a:off x="8828405" y="1039495"/>
            <a:ext cx="2035810" cy="4337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续表</a:t>
            </a:r>
          </a:p>
        </p:txBody>
      </p:sp>
      <p:sp>
        <p:nvSpPr>
          <p:cNvPr id="3" name="P_6_BD#e6e0f57eb?vbadefaultcenterpage=1&amp;parentnodeid=aeebb5d91"/>
          <p:cNvSpPr/>
          <p:nvPr/>
        </p:nvSpPr>
        <p:spPr>
          <a:xfrm>
            <a:off x="768223" y="1210728"/>
            <a:ext cx="11423904" cy="9010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sp>
        <p:nvSpPr>
          <p:cNvPr id="4" name="P_6_BD#e6e0f57eb?segpoint=1&amp;vbadefaultcenterpage=1&amp;parentnodeid=aeebb5d91"/>
          <p:cNvSpPr/>
          <p:nvPr/>
        </p:nvSpPr>
        <p:spPr>
          <a:xfrm>
            <a:off x="384048" y="2399421"/>
            <a:ext cx="11423904" cy="32893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05890497"/>
              </p:ext>
            </p:extLst>
          </p:nvPr>
        </p:nvGraphicFramePr>
        <p:xfrm>
          <a:off x="859155" y="1845310"/>
          <a:ext cx="10671175" cy="3778250"/>
        </p:xfrm>
        <a:graphic>
          <a:graphicData uri="http://schemas.openxmlformats.org/drawingml/2006/table">
            <a:tbl>
              <a:tblPr/>
              <a:tblGrid>
                <a:gridCol w="74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2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思考角度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分析表达效果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句式特点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整句和散句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整句能使语句结构整齐,音韵和谐,节奏协调,气势贯通,意义鲜明,能够加强语势,强调语义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整散句结合可以使文章错落有致、富于变化,能够表达丰富的感情。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521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</a:t>
                      </a:r>
                      <a:r>
                        <a:rPr lang="en-US" sz="2400" b="0" kern="1200" dirty="0" err="1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散句能使语句灵活自然,富于变化;能使文章语气舒缓,节奏明快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536575" y="1216660"/>
            <a:ext cx="10972800" cy="419227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(3)比喻的种类: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52966007"/>
              </p:ext>
            </p:extLst>
          </p:nvPr>
        </p:nvGraphicFramePr>
        <p:xfrm>
          <a:off x="426085" y="2032000"/>
          <a:ext cx="11193780" cy="3731260"/>
        </p:xfrm>
        <a:graphic>
          <a:graphicData uri="http://schemas.openxmlformats.org/drawingml/2006/table">
            <a:tbl>
              <a:tblPr/>
              <a:tblGrid>
                <a:gridCol w="1922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7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3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种类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释义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例句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16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明喻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等线" panose="02010600030101010101" charset="-122"/>
                        </a:rPr>
                        <a:t>本体、喻体和喻词都出现的比喻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。典型形式是“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甲像乙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”,本体、喻体都出现,中间用喻词“像”“似”“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仿佛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”“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犹如”等连接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曲曲折折的荷塘上面,弥望的是田田的叶子。</a:t>
                      </a:r>
                      <a:r>
                        <a:rPr lang="en-US" sz="2400" b="0" u="dotted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叶子出水很高,像亭亭的舞女的裙。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(朱自清《荷塘月色》)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38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暗喻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又叫隐喻,</a:t>
                      </a:r>
                      <a:r>
                        <a:rPr lang="en-US" sz="2400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等线" panose="02010600030101010101" charset="-122"/>
                        </a:rPr>
                        <a:t>只出现本体和喻体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,中间不用喻词。典型的形式是“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甲是乙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”,常用“是”“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成了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”“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变成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”“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成为”等连接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那河畔的</a:t>
                      </a:r>
                      <a:r>
                        <a:rPr lang="en-US" sz="2400" b="0" u="dotted" dirty="0" err="1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金柳,是夕阳中的新娘</a:t>
                      </a:r>
                      <a:r>
                        <a:rPr lang="en-US" sz="2400" b="0" u="dotted" dirty="0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徐志摩《再别康桥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》)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5_BD#aeebb5d91?vbadefaultcenterpage=1&amp;parentnodeid=6422a3f59"/>
          <p:cNvSpPr/>
          <p:nvPr/>
        </p:nvSpPr>
        <p:spPr>
          <a:xfrm>
            <a:off x="8828405" y="1039495"/>
            <a:ext cx="2035810" cy="4337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续表</a:t>
            </a:r>
          </a:p>
        </p:txBody>
      </p:sp>
      <p:sp>
        <p:nvSpPr>
          <p:cNvPr id="3" name="P_6_BD#e6e0f57eb?vbadefaultcenterpage=1&amp;parentnodeid=aeebb5d91"/>
          <p:cNvSpPr/>
          <p:nvPr/>
        </p:nvSpPr>
        <p:spPr>
          <a:xfrm>
            <a:off x="768223" y="1210728"/>
            <a:ext cx="11423904" cy="9010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sp>
        <p:nvSpPr>
          <p:cNvPr id="4" name="P_6_BD#e6e0f57eb?segpoint=1&amp;vbadefaultcenterpage=1&amp;parentnodeid=aeebb5d91"/>
          <p:cNvSpPr/>
          <p:nvPr/>
        </p:nvSpPr>
        <p:spPr>
          <a:xfrm>
            <a:off x="384048" y="2399421"/>
            <a:ext cx="11423904" cy="32893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26590607"/>
              </p:ext>
            </p:extLst>
          </p:nvPr>
        </p:nvGraphicFramePr>
        <p:xfrm>
          <a:off x="1030605" y="1769110"/>
          <a:ext cx="10264140" cy="3760470"/>
        </p:xfrm>
        <a:graphic>
          <a:graphicData uri="http://schemas.openxmlformats.org/drawingml/2006/table">
            <a:tbl>
              <a:tblPr/>
              <a:tblGrid>
                <a:gridCol w="706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3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3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205"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思考角度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分析表达效果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句式特点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其他句式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设问句、反问句、双重否定句等,这些句式相比陈述句有其独特的表达效果。</a:t>
                      </a:r>
                      <a:r>
                        <a:rPr lang="en-US" sz="2400" b="0" kern="1200" dirty="0">
                          <a:solidFill>
                            <a:srgbClr val="FF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设问句往往能引起读者的注意和思考;反问句常能给人语气强烈、掷地有声的感觉,能够增强语句的表现力和艺术感染力;双重否定句在语义上表达的肯定意味更加强烈。</a:t>
                      </a:r>
                      <a:endParaRPr lang="en-US" altLang="en-US" sz="2400" b="0" kern="1200" dirty="0">
                        <a:solidFill>
                          <a:srgbClr val="FF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7865"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语言特色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形象生动、简练传神、简约含蓄、淡雅自然等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56260" y="945515"/>
            <a:ext cx="11383645" cy="30422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r>
              <a:rPr lang="en-US" sz="2400">
                <a:ea typeface="微软雅黑" panose="020B0503020204020204" pitchFamily="34" charset="-122"/>
                <a:sym typeface="+mn-ea"/>
              </a:rPr>
              <a:t>           </a:t>
            </a:r>
            <a:r>
              <a:rPr sz="2400">
                <a:ea typeface="微软雅黑" panose="020B0503020204020204" pitchFamily="34" charset="-122"/>
                <a:sym typeface="+mn-ea"/>
              </a:rPr>
              <a:t>(2022年新高考Ⅰ卷)文中画横线的句子运用了设问和排比的修辞手法,请结合材料简要分析其表达效果。</a:t>
            </a:r>
            <a:r>
              <a:rPr lang="en-US" altLang="zh-CN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</a:t>
            </a:r>
          </a:p>
          <a:p>
            <a:pPr indent="0" fontAlgn="auto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</a:t>
            </a:r>
            <a:r>
              <a:rPr lang="zh-CN" alt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失败在航天领域的研发过程中是在所难免的。栾恩杰从导弹研究的技术员到中国探月工程首任总指挥,经历过各种各样的失败,大到火箭里面的特殊装置出现问题,小到一个插头插错了,</a:t>
            </a:r>
            <a:r>
              <a:rPr lang="zh-CN" altLang="en-US" sz="2400" u="sng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这些失败意味着什么?意味着多少个日夜的辛苦付之一炬,意味着接下来的工作更加艰苦卓绝,意味着你在世界的航天格局中可能突然之间换了赛道。</a:t>
            </a:r>
            <a:r>
              <a:rPr lang="zh-CN" alt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栾恩杰认为:失败也是在给我们上课,当问题一一解决的时候,成功就在我们前面。</a:t>
            </a:r>
          </a:p>
          <a:p>
            <a:pPr indent="0" fontAlgn="auto">
              <a:lnSpc>
                <a:spcPct val="150000"/>
              </a:lnSpc>
            </a:pPr>
            <a:endParaRPr lang="en-US" sz="2400" b="1">
              <a:solidFill>
                <a:schemeClr val="tx1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solidFill>
                <a:schemeClr val="tx1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solidFill>
                <a:schemeClr val="tx1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556260" y="5408295"/>
            <a:ext cx="1032510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641350" y="5905500"/>
            <a:ext cx="1032510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641350" y="6464300"/>
            <a:ext cx="1032510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3" name="例3.eps" descr="id:2147515530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350" y="1063625"/>
            <a:ext cx="594360" cy="274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56260" y="945515"/>
            <a:ext cx="11383645" cy="30422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r>
              <a:rPr lang="en-US" sz="2400">
                <a:ea typeface="微软雅黑" panose="020B0503020204020204" pitchFamily="34" charset="-122"/>
                <a:sym typeface="+mn-ea"/>
              </a:rPr>
              <a:t>           </a:t>
            </a:r>
            <a:r>
              <a:rPr sz="2400">
                <a:ea typeface="微软雅黑" panose="020B0503020204020204" pitchFamily="34" charset="-122"/>
                <a:sym typeface="+mn-ea"/>
              </a:rPr>
              <a:t>(2022年新高考Ⅰ卷)文中画横线的句子运用了设问和排比的修辞手法,请结合材料简要分析其表达效果。</a:t>
            </a:r>
            <a:r>
              <a:rPr lang="en-US" altLang="zh-CN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</a:t>
            </a:r>
          </a:p>
          <a:p>
            <a:pPr indent="0" fontAlgn="auto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</a:t>
            </a:r>
            <a:r>
              <a:rPr lang="zh-CN" alt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失败在航天领域的研发过程中是在所难免的。栾恩杰从导弹研究的技术员到中国探月工程首任总指挥,经历过各种各样的失败,大到火箭里面的特殊装置出现问题,小到一个插头插错了,</a:t>
            </a:r>
            <a:r>
              <a:rPr lang="zh-CN" altLang="en-US" sz="2400" u="sng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这些失败意味着什么?意味着多少个日夜的辛苦付之一炬,意味着接下来的工作更加艰苦卓绝,意味着你在世界的航天格局中可能突然之间换了赛道。</a:t>
            </a:r>
            <a:r>
              <a:rPr lang="zh-CN" alt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栾恩杰认为:失败也是在给我们上课,当问题一一解决的时候,成功就在我们前面。</a:t>
            </a:r>
          </a:p>
          <a:p>
            <a:pPr indent="0" fontAlgn="auto">
              <a:lnSpc>
                <a:spcPct val="150000"/>
              </a:lnSpc>
            </a:pPr>
            <a:endParaRPr lang="en-US" sz="2400" b="1">
              <a:solidFill>
                <a:schemeClr val="tx1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solidFill>
                <a:schemeClr val="tx1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solidFill>
                <a:schemeClr val="tx1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1350" y="4847590"/>
            <a:ext cx="10612120" cy="1874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自问自答,有提请注意、引导思考、强化回答内容的效果;三个“意味着”构成排比句,句式整齐,节奏感强,把失败带来的严重后果有层次地表达出来,突出了航天研发过程的艰难,侧面烘托出航天工作者的坚韧顽强和航天工作的重要性。</a:t>
            </a:r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556260" y="5408295"/>
            <a:ext cx="1032510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641350" y="5905500"/>
            <a:ext cx="1032510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641350" y="6464300"/>
            <a:ext cx="10325100" cy="2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3" name="例3.eps" descr="id:2147515530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350" y="1063625"/>
            <a:ext cx="594360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43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_AS.12_1#b57e65947?vbadefaultcenterpage=1&amp;parentnodeid=3c69094c5"/>
          <p:cNvSpPr/>
          <p:nvPr/>
        </p:nvSpPr>
        <p:spPr>
          <a:xfrm>
            <a:off x="526923" y="1354157"/>
            <a:ext cx="11423904" cy="321881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zh-CN" altLang="en-US" sz="2400" dirty="0">
                <a:solidFill>
                  <a:srgbClr val="FF0000"/>
                </a:solidFill>
                <a:ea typeface="微软雅黑" panose="020B0503020204020204" pitchFamily="34" charset="-122"/>
                <a:cs typeface="Times New Roman" panose="02020603050405020304" pitchFamily="34" charset="-120"/>
              </a:rPr>
              <a:t>【</a:t>
            </a:r>
            <a:r>
              <a:rPr lang="en-US" sz="2400" dirty="0">
                <a:solidFill>
                  <a:srgbClr val="FF0000"/>
                </a:solidFill>
                <a:ea typeface="微软雅黑" panose="020B0503020204020204" pitchFamily="34" charset="-122"/>
                <a:cs typeface="Times New Roman" panose="02020603050405020304" pitchFamily="34" charset="-120"/>
              </a:rPr>
              <a:t>解析</a:t>
            </a:r>
            <a:r>
              <a:rPr lang="zh-CN" altLang="en-US" sz="2400" dirty="0">
                <a:solidFill>
                  <a:srgbClr val="FF0000"/>
                </a:solidFill>
                <a:ea typeface="微软雅黑" panose="020B0503020204020204" pitchFamily="34" charset="-122"/>
                <a:cs typeface="Times New Roman" panose="02020603050405020304" pitchFamily="34" charset="-120"/>
              </a:rPr>
              <a:t>】</a:t>
            </a:r>
            <a:r>
              <a:rPr 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FF0000"/>
                </a:solidFill>
                <a:ea typeface="微软雅黑" panose="020B0503020204020204" pitchFamily="34" charset="-122"/>
                <a:cs typeface="Times New Roman" panose="02020603050405020304" pitchFamily="34" charset="-120"/>
              </a:rPr>
              <a:t>先明确设问的内容。画横线的句子对研究失败的影响进行提问,并从辛苦白费、工作更艰苦、可能使中国在世界航天格局中改变赛道三方面进行回答,充分阐述了研究失败带来的影响。再看排比的使用。在设问的答句中,连用三个“意味着”,句式整齐,节奏感强,回答了“这些失败意味着什么”的同时,在影响的程度上,层层递进,由浅入深地阐述由此带来的后果。研究失败的后果如此严重,可失败却是司空见惯、屡见不鲜的事情,足以说明航天研发过程的艰难。设问和排比都有突出强调的作用,由此可以概括出强调航天研发过程艰难的信息,这些艰难困苦,无不烘托出航天工作者的艰辛以及这一工作的重要地位或价值意义。综合分析后,再组织答案即可。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db5619d63?vbadefaultcenterpage=1&amp;parentnodeid=3c69094c5"/>
          <p:cNvSpPr/>
          <p:nvPr/>
        </p:nvSpPr>
        <p:spPr>
          <a:xfrm>
            <a:off x="384048" y="914400"/>
            <a:ext cx="11423904" cy="245345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 latinLnBrk="1">
              <a:lnSpc>
                <a:spcPts val="403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</a:t>
            </a:r>
            <a:r>
              <a:rPr sz="2400">
                <a:ea typeface="微软雅黑" panose="020B0503020204020204" pitchFamily="34" charset="-122"/>
              </a:rPr>
              <a:t>(2020年新高考Ⅰ卷)阅读下面的文字,完成后面的题目。</a:t>
            </a:r>
          </a:p>
          <a:p>
            <a:pPr indent="0" algn="l" fontAlgn="auto" latinLnBrk="1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</a:rPr>
              <a:t>         </a:t>
            </a:r>
            <a:r>
              <a:rPr 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我决定步行回家,我喜欢走夜路,何况此时夜凉如水。我越过立交桥,走进了二环路西侧人行道。这条环路是北京塞车最严重的道路之一,白天黑夜,红尘万丈,车流缓缓,永远像一条黏稠的河。不知不觉,我发现已经走到了朝阳门立交桥附近。忽然想起朝阳门里北街上有一家专卖门钉肉饼的小店——对,去吃门钉肉饼。</a:t>
            </a:r>
          </a:p>
          <a:p>
            <a:pPr indent="0" algn="l" fontAlgn="auto" latinLnBrk="1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这是个很小的小店,南北进深不足三米,东西长顶多十几米,七八张桌子,大概是屋子里太热了,只有三四张桌上有人,每个人面前都有一盘门钉肉饼,烙得焦黄,渗着油光,让人馋涎欲滴。</a:t>
            </a:r>
          </a:p>
          <a:p>
            <a:pPr indent="0" algn="l" fontAlgn="auto" latinLnBrk="1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“外边坐吧,外边有桌子,凉快。”</a:t>
            </a:r>
          </a:p>
          <a:p>
            <a:pPr indent="0" fontAlgn="auto" latinLnBrk="1">
              <a:lnSpc>
                <a:spcPct val="150000"/>
              </a:lnSpc>
            </a:pPr>
            <a:endParaRPr lang="en-US" sz="2400" dirty="0"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</p:txBody>
      </p:sp>
      <p:pic>
        <p:nvPicPr>
          <p:cNvPr id="704" name="例4.eps" descr="id:2147515537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93370" y="1105535"/>
            <a:ext cx="555625" cy="25654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db5619d63?vbadefaultcenterpage=1&amp;parentnodeid=3c69094c5"/>
          <p:cNvSpPr/>
          <p:nvPr/>
        </p:nvSpPr>
        <p:spPr>
          <a:xfrm>
            <a:off x="460375" y="914400"/>
            <a:ext cx="11347450" cy="337693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algn="l" fontAlgn="auto" latinLnBrk="1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</a:rPr>
              <a:t>         </a:t>
            </a:r>
            <a:r>
              <a:rPr 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看我在杯盘狼藉的几张桌子之间犹豫,一个女孩子走过来,用手里的筷子和盘子向门外指了指,对我建议。店门外是摆了几张桌子,那里肯定凉快,可是我固执地挑了一张桌子坐了下来,让女孩子把桌子收拾干净,然后要了六个门钉肉饼和两碗小米粥。</a:t>
            </a:r>
          </a:p>
          <a:p>
            <a:pPr indent="0" algn="l" fontAlgn="auto" latinLnBrk="1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牛肉饼和小米粥很快都端来了,热气、香味混在一起,让我食欲大振。</a:t>
            </a:r>
          </a:p>
          <a:p>
            <a:pPr indent="0" algn="l" fontAlgn="auto" latinLnBrk="1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往小碟子里倒了醋和辣椒油,然后在酸和辣的合奏里,</a:t>
            </a:r>
            <a:r>
              <a:rPr lang="en-US" sz="2400" u="wavyHeavy">
                <a:solidFill>
                  <a:srgbClr val="000000"/>
                </a:solidFill>
                <a:uFillTx/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我把饼和粥都一扫而光,又心满,又意足。</a:t>
            </a:r>
            <a:endParaRPr lang="en-US" sz="240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  <a:p>
            <a:pPr indent="0" algn="l" fontAlgn="auto" latinLnBrk="1">
              <a:lnSpc>
                <a:spcPct val="150000"/>
              </a:lnSpc>
            </a:pPr>
            <a:r>
              <a:rPr lang="en-US" sz="2400">
                <a:ea typeface="微软雅黑" panose="020B0503020204020204" pitchFamily="34" charset="-122"/>
              </a:rPr>
              <a:t>         </a:t>
            </a:r>
            <a:r>
              <a:rPr sz="2400">
                <a:ea typeface="微软雅黑" panose="020B0503020204020204" pitchFamily="34" charset="-122"/>
              </a:rPr>
              <a:t>文中画波浪线的句子可以改写成:“我心满意足地把饼和粥都一扫而光。”从语义上看二者基本相同,为什么说原文表达效果更好?</a:t>
            </a:r>
          </a:p>
        </p:txBody>
      </p:sp>
    </p:spTree>
  </p:cSld>
  <p:clrMapOvr>
    <a:masterClrMapping/>
  </p:clrMapOvr>
  <p:transition>
    <p:split dir="in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_AS.12_1#b57e65947?vbadefaultcenterpage=1&amp;parentnodeid=3c69094c5"/>
          <p:cNvSpPr/>
          <p:nvPr/>
        </p:nvSpPr>
        <p:spPr>
          <a:xfrm>
            <a:off x="384048" y="925532"/>
            <a:ext cx="11423904" cy="321881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        ①强调的重点不同:改句的重点落在“一扫而光”上,强调全部吃光;原句的重点落在“心满意足”上,强调吃过肉饼之后的满足感,更符合原文的逻辑。②适用的位置不同:改句用来结束文段,语意未尽,似乎话还没说完;原句把“心满意足”拆开放在句子最后,语气舒缓,适合做段落的结尾。③语体风格不同:改句比较普通;原句更口语化,活泼俏皮,和整个文段的文风更和谐。</a:t>
            </a:r>
          </a:p>
          <a:p>
            <a:pPr algn="l" latinLnBrk="1">
              <a:lnSpc>
                <a:spcPts val="4320"/>
              </a:lnSpc>
            </a:pPr>
            <a:endParaRPr lang="en-US" sz="2400" dirty="0">
              <a:solidFill>
                <a:srgbClr val="FF0000"/>
              </a:solidFill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_AS.12_1#b57e65947?vbadefaultcenterpage=1&amp;parentnodeid=3c69094c5"/>
          <p:cNvSpPr/>
          <p:nvPr/>
        </p:nvSpPr>
        <p:spPr>
          <a:xfrm>
            <a:off x="384048" y="925532"/>
            <a:ext cx="11423904" cy="321881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zh-CN" altLang="en-US" sz="2400" dirty="0">
                <a:solidFill>
                  <a:srgbClr val="FF0000"/>
                </a:solidFill>
                <a:ea typeface="微软雅黑" panose="020B0503020204020204" pitchFamily="34" charset="-122"/>
                <a:cs typeface="Times New Roman" panose="02020603050405020304" pitchFamily="34" charset="-120"/>
              </a:rPr>
              <a:t>【</a:t>
            </a:r>
            <a:r>
              <a:rPr lang="en-US" sz="2400" dirty="0">
                <a:solidFill>
                  <a:srgbClr val="FF0000"/>
                </a:solidFill>
                <a:ea typeface="微软雅黑" panose="020B0503020204020204" pitchFamily="34" charset="-122"/>
                <a:cs typeface="Times New Roman" panose="02020603050405020304" pitchFamily="34" charset="-120"/>
              </a:rPr>
              <a:t>解析</a:t>
            </a:r>
            <a:r>
              <a:rPr lang="zh-CN" altLang="en-US" sz="2400" dirty="0">
                <a:solidFill>
                  <a:srgbClr val="FF0000"/>
                </a:solidFill>
                <a:ea typeface="微软雅黑" panose="020B0503020204020204" pitchFamily="34" charset="-122"/>
                <a:cs typeface="Times New Roman" panose="02020603050405020304" pitchFamily="34" charset="-120"/>
              </a:rPr>
              <a:t>】</a:t>
            </a:r>
            <a:r>
              <a:rPr lang="en-US" sz="2400" dirty="0">
                <a:solidFill>
                  <a:srgbClr val="FF0000"/>
                </a:solidFill>
                <a:ea typeface="微软雅黑" panose="020B0503020204020204" pitchFamily="34" charset="-122"/>
                <a:cs typeface="Times New Roman" panose="02020603050405020304" pitchFamily="34" charset="-120"/>
              </a:rPr>
              <a:t>从强调的重点来看,改句“我心满意足地把饼和粥都一扫而光”重点在“一扫而光”,强调吃的结果;原句重点落在“又心满,又意足”,能更好地表达“我”吃完肉饼后心情的舒畅与满足,强调的是吃完的心情,更符合原文的逻辑。从适用的位置来看,改句用“我心满意足地把饼和粥都一扫而光”来结束文段,语意未尽,似乎话还没说完,给人以结尾收束匆促之感;原句“又心满,又意足”,将此短句放在句子最后,语气舒缓,语意完整,适合做段落的结尾。从语体风格来看,改句“我心满意足地把饼和粥都一扫而光”表达比较普通;原句“我把饼和粥都一扫而光,又心满,又意足”,表达口语化,活泼俏皮,和整个文段较口语化的文风更和谐。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1" name="真题演示.eps" descr="id:2147514294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799330" y="969010"/>
            <a:ext cx="2459990" cy="62420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09625" y="1488440"/>
            <a:ext cx="10715625" cy="518414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endParaRPr lang="zh-CN" altLang="en-US" b="0">
              <a:solidFill>
                <a:srgbClr val="000000"/>
              </a:solidFill>
              <a:cs typeface="方正书宋_GBK" charset="0"/>
            </a:endParaRPr>
          </a:p>
          <a:p>
            <a:pPr indent="0"/>
            <a:r>
              <a:rPr lang="zh-CN" altLang="en-US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1.(2022年新高考Ⅱ卷) 阅读下面的文字,完成后面的题目。</a:t>
            </a:r>
          </a:p>
          <a:p>
            <a:pPr indent="0" fontAlgn="auto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en-US" altLang="zh-CN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</a:t>
            </a:r>
            <a:r>
              <a:rPr lang="zh-CN" altLang="en-US" sz="2400" b="0" u="sng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我生的时候,祖父已经六十多岁了。我长到四五岁,祖父就快七十了。我还没有长到二十岁,祖父就七八十岁了。祖父一过八十,祖父就死了。</a:t>
            </a:r>
            <a:endParaRPr lang="zh-CN" altLang="en-US" sz="2400" b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</a:t>
            </a:r>
            <a:r>
              <a:rPr lang="zh-CN" altLang="en-US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从前那后花园的主人,而今不见了。</a:t>
            </a:r>
          </a:p>
          <a:p>
            <a:pPr indent="0" fontAlgn="auto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</a:t>
            </a:r>
            <a:r>
              <a:rPr lang="zh-CN" altLang="en-US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那园里的蝴蝶,蚂蚱,蜻蜓,也许还是年年仍旧,也许现在完全荒凉了。</a:t>
            </a:r>
          </a:p>
          <a:p>
            <a:pPr indent="0" fontAlgn="auto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</a:t>
            </a:r>
            <a:r>
              <a:rPr lang="zh-CN" altLang="en-US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小黄瓜,大倭瓜,也许还是年年地种着,也许现在根本没有了。</a:t>
            </a:r>
          </a:p>
          <a:p>
            <a:pPr indent="0" fontAlgn="auto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</a:t>
            </a:r>
            <a:r>
              <a:rPr lang="zh-CN" altLang="en-US" sz="2400" b="0" u="wavyHeavy">
                <a:solidFill>
                  <a:srgbClr val="000000"/>
                </a:solidFill>
                <a:uFillTx/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那早晨的露珠是不是还落在花盆架上,那午间的太阳是不是还照着那大向日葵,那黄昏时候的红霞是不是还会一会儿工夫变出来一匹马来,一会儿工夫变出来一只狗来,那么变着。</a:t>
            </a:r>
          </a:p>
          <a:p>
            <a:pPr indent="0" fontAlgn="auto">
              <a:lnSpc>
                <a:spcPct val="150000"/>
              </a:lnSpc>
            </a:pPr>
            <a:endParaRPr lang="zh-CN" altLang="en-US" sz="2400" b="0" u="wavyHeavy">
              <a:solidFill>
                <a:srgbClr val="000000"/>
              </a:solidFill>
              <a:uFillTx/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  <a:p>
            <a:pPr algn="l" latinLnBrk="1">
              <a:lnSpc>
                <a:spcPts val="4030"/>
              </a:lnSpc>
              <a:buClrTx/>
              <a:buSzTx/>
              <a:buFontTx/>
            </a:pPr>
            <a:r>
              <a:rPr lang="en-US" sz="2400" b="1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 </a:t>
            </a:r>
          </a:p>
          <a:p>
            <a:pPr indent="0"/>
            <a:endParaRPr lang="zh-CN" altLang="en-US" sz="24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db5619d63?vbadefaultcenterpage=1&amp;parentnodeid=3c69094c5"/>
          <p:cNvSpPr/>
          <p:nvPr/>
        </p:nvSpPr>
        <p:spPr>
          <a:xfrm>
            <a:off x="389255" y="1371600"/>
            <a:ext cx="11510645" cy="34620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algn="l" fontAlgn="auto" latinLnBrk="1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</a:rPr>
              <a:t>  </a:t>
            </a:r>
            <a:r>
              <a:rPr sz="2400">
                <a:ea typeface="微软雅黑" panose="020B0503020204020204" pitchFamily="34" charset="-122"/>
              </a:rPr>
              <a:t>(1)文中画横线的部分突出了“祖父”的衰老死亡和“我”的成长是一个同时发生的逐渐变化的过程,这一表达效果是怎么取得的?</a:t>
            </a:r>
          </a:p>
          <a:p>
            <a:pPr indent="0" algn="l" fontAlgn="auto" latinLnBrk="1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ea typeface="微软雅黑" panose="020B0503020204020204" pitchFamily="34" charset="-122"/>
                <a:cs typeface="Times New Roman" panose="02020603050405020304" pitchFamily="34" charset="-120"/>
              </a:rPr>
              <a:t>      </a:t>
            </a:r>
            <a:endParaRPr sz="2400">
              <a:ea typeface="微软雅黑" panose="020B0503020204020204" pitchFamily="34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602615" y="4250690"/>
            <a:ext cx="11368405" cy="1022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 flipV="1">
            <a:off x="460375" y="3702050"/>
            <a:ext cx="11368405" cy="1022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533400" y="3154045"/>
            <a:ext cx="1150747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ea typeface="微软雅黑" panose="020B0503020204020204" pitchFamily="34" charset="-122"/>
                <a:cs typeface="Times New Roman" panose="02020603050405020304" pitchFamily="34" charset="-120"/>
                <a:sym typeface="+mn-ea"/>
              </a:rPr>
              <a:t>①以时间为序,将“我”与祖父的年龄对举,形成鲜明对比。②反复使用“我……祖父……”的句式,不断强化祖父由衰老至死亡与“我”由出生至成长的同时发生的逐渐变化的过程。</a:t>
            </a:r>
            <a:endParaRPr lang="en-US" sz="2400" dirty="0">
              <a:solidFill>
                <a:srgbClr val="FF0000"/>
              </a:solidFill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87680" y="953770"/>
            <a:ext cx="11630025" cy="590486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endParaRPr 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70560" y="1566545"/>
            <a:ext cx="5080000" cy="503110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endParaRPr lang="zh-CN" sz="24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446895" y="953770"/>
            <a:ext cx="1819275" cy="5645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           </a:t>
            </a:r>
            <a:r>
              <a:rPr lang="en-US" sz="2400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(</a:t>
            </a:r>
            <a:r>
              <a:rPr lang="zh-CN" sz="2400" b="1">
                <a:solidFill>
                  <a:srgbClr val="000000"/>
                </a:solidFill>
                <a:cs typeface="方正黑体_GBK" charset="0"/>
                <a:sym typeface="+mn-ea"/>
              </a:rPr>
              <a:t>续表</a:t>
            </a:r>
            <a:r>
              <a:rPr lang="en-US" sz="2400" b="1">
                <a:solidFill>
                  <a:srgbClr val="000000"/>
                </a:solidFill>
                <a:latin typeface="方正黑体_GBK" charset="0"/>
                <a:cs typeface="方正书宋_GBK" charset="0"/>
                <a:sym typeface="+mn-ea"/>
              </a:rPr>
              <a:t>)</a:t>
            </a:r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</a:endParaRPr>
          </a:p>
          <a:p>
            <a:endParaRPr lang="en-US" altLang="en-US" sz="2400" b="1">
              <a:solidFill>
                <a:srgbClr val="000000"/>
              </a:solidFill>
              <a:latin typeface="方正黑体_GBK" charset="0"/>
              <a:cs typeface="方正书宋_GBK" charset="0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97760591"/>
              </p:ext>
            </p:extLst>
          </p:nvPr>
        </p:nvGraphicFramePr>
        <p:xfrm>
          <a:off x="670560" y="1566545"/>
          <a:ext cx="10926445" cy="4455160"/>
        </p:xfrm>
        <a:graphic>
          <a:graphicData uri="http://schemas.openxmlformats.org/drawingml/2006/table">
            <a:tbl>
              <a:tblPr/>
              <a:tblGrid>
                <a:gridCol w="1663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9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3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种类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释义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例句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借喻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等线" panose="02010600030101010101" charset="-122"/>
                        </a:rPr>
                        <a:t>只出现用来代替本体的喻体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直接叙述喻体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),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而本体和喻词都不出现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我似乎打了一个寒噤;我就知道,我们之间已经隔了一层可悲的</a:t>
                      </a:r>
                      <a:r>
                        <a:rPr lang="en-US" sz="2400" b="0" u="dotted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厚障壁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了。(鲁迅《故乡》)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63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博喻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等线" panose="02010600030101010101" charset="-122"/>
                        </a:rPr>
                        <a:t>连用几个比喻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,从不同角度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</a:t>
                      </a:r>
                      <a:r>
                        <a:rPr lang="zh-CN" alt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针对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不同的相似点对同一本体进行描述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层层的叶子中间,零星地点缀着些白花,</a:t>
                      </a:r>
                      <a:r>
                        <a:rPr lang="en-US" alt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有袅娜地开着的,有羞涩地打着朵儿的;</a:t>
                      </a:r>
                      <a:r>
                        <a:rPr lang="en-US" altLang="en-US" sz="2400" b="0" u="dotted" dirty="0" err="1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正如一粒粒的明珠,又如碧天里的星星,又如刚出浴的美人</a:t>
                      </a:r>
                      <a:r>
                        <a:rPr lang="en-US" altLang="en-US" sz="2400" b="0" u="dotted" dirty="0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朱自清《荷塘月色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》)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db5619d63?vbadefaultcenterpage=1&amp;parentnodeid=3c69094c5"/>
          <p:cNvSpPr/>
          <p:nvPr/>
        </p:nvSpPr>
        <p:spPr>
          <a:xfrm>
            <a:off x="389255" y="1371600"/>
            <a:ext cx="11510645" cy="34620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algn="l" fontAlgn="auto" latinLnBrk="1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</a:rPr>
              <a:t>  </a:t>
            </a:r>
            <a:r>
              <a:rPr sz="2400">
                <a:ea typeface="微软雅黑" panose="020B0503020204020204" pitchFamily="34" charset="-122"/>
              </a:rPr>
              <a:t>(1)文中画横线的部分突出了“祖父”的衰老死亡和“我”的成长是一个同时发生的逐渐变化的过程,这一表达效果是怎么取得的?</a:t>
            </a:r>
          </a:p>
          <a:p>
            <a:pPr indent="0" algn="l" fontAlgn="auto" latinLnBrk="1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ea typeface="微软雅黑" panose="020B0503020204020204" pitchFamily="34" charset="-122"/>
                <a:cs typeface="Times New Roman" panose="02020603050405020304" pitchFamily="34" charset="-120"/>
              </a:rPr>
              <a:t>      </a:t>
            </a:r>
            <a:endParaRPr sz="2400">
              <a:ea typeface="微软雅黑" panose="020B0503020204020204" pitchFamily="34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602615" y="4250690"/>
            <a:ext cx="11368405" cy="1022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 flipV="1">
            <a:off x="460375" y="3702050"/>
            <a:ext cx="11368405" cy="1022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556705"/>
      </p:ext>
    </p:extLst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db5619d63?vbadefaultcenterpage=1&amp;parentnodeid=3c69094c5"/>
          <p:cNvSpPr/>
          <p:nvPr/>
        </p:nvSpPr>
        <p:spPr>
          <a:xfrm>
            <a:off x="460375" y="914400"/>
            <a:ext cx="11510645" cy="34620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algn="l" fontAlgn="auto" latinLnBrk="1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</a:rPr>
              <a:t>  </a:t>
            </a:r>
            <a:endParaRPr sz="2400">
              <a:ea typeface="微软雅黑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89890" y="1035685"/>
            <a:ext cx="11267440" cy="9245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/>
            <a:r>
              <a:rPr sz="2400" b="0">
                <a:ea typeface="微软雅黑" panose="020B0503020204020204" pitchFamily="34" charset="-122"/>
              </a:rPr>
              <a:t>(2)文中画波浪线的部分除了比拟以外还使用了哪种修辞手法?请结合原文分析其表达效果。</a:t>
            </a: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592455" y="2752725"/>
            <a:ext cx="11220450" cy="952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592455" y="3367405"/>
            <a:ext cx="11220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592455" y="3886835"/>
            <a:ext cx="11220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664210" y="4516755"/>
            <a:ext cx="11220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100" grpId="0"/>
      <p:bldP spid="100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C_6#db5619d63?vbadefaultcenterpage=1&amp;parentnodeid=3c69094c5"/>
          <p:cNvSpPr/>
          <p:nvPr/>
        </p:nvSpPr>
        <p:spPr>
          <a:xfrm>
            <a:off x="460375" y="914400"/>
            <a:ext cx="11510645" cy="34620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indent="0" algn="l" fontAlgn="auto" latinLnBrk="1"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</a:rPr>
              <a:t>  </a:t>
            </a:r>
            <a:endParaRPr sz="2400">
              <a:ea typeface="微软雅黑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89890" y="1035685"/>
            <a:ext cx="11267440" cy="9245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/>
            <a:r>
              <a:rPr sz="2400" b="0">
                <a:ea typeface="微软雅黑" panose="020B0503020204020204" pitchFamily="34" charset="-122"/>
              </a:rPr>
              <a:t>(2)文中画波浪线的部分除了比拟以外还使用了哪种修辞手法?请结合原文分析其表达效果。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32130" y="2169160"/>
            <a:ext cx="11352530" cy="15887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ea typeface="微软雅黑" panose="020B0503020204020204" pitchFamily="34" charset="-122"/>
                <a:cs typeface="Times New Roman" panose="02020603050405020304" pitchFamily="34" charset="-120"/>
              </a:rPr>
              <a:t>示例:排比、反复。表达效果:①使内容丰富,以三个结构为“那……是不是还……”的句子,构成排比,用细腻的笔触从不同角度一一展现“我”对园中各种美好景物的回忆。②增强语势,三个结构相似的句子排列连用,有力地抒发了“我”对曾经的乐园的无限怀念和对一切美好终将逝去的惆怅。</a:t>
            </a: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592455" y="2752725"/>
            <a:ext cx="11220450" cy="952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592455" y="3367405"/>
            <a:ext cx="11220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592455" y="3886835"/>
            <a:ext cx="11220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664210" y="4516755"/>
            <a:ext cx="11220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254157"/>
      </p:ext>
    </p:extLst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0" grpId="0"/>
      <p:bldP spid="100" grpId="1"/>
      <p:bldP spid="7" grpId="0"/>
      <p:bldP spid="7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74040" y="1528445"/>
            <a:ext cx="10597515" cy="441642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b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【解析】(1)“我生”“四五岁”“没有长到二十岁”与祖父的“六十多岁”“快七十”“七八十岁了”形成对举,反复使用“我……祖父……”的句式,来达到理想的表达效果。(2)三个并列的“那……是不是还……”构成了排比,表达效果主要有:①使内容丰富;②增强语势,有力地表达出怀念、惆怅的思想感情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1" name="真题演示.eps" descr="id:2147514294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799330" y="969010"/>
            <a:ext cx="2459990" cy="62420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36270" y="1593215"/>
            <a:ext cx="11368405" cy="283146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endParaRPr lang="zh-CN" altLang="en-US" b="0" dirty="0">
              <a:solidFill>
                <a:srgbClr val="000000"/>
              </a:solidFill>
              <a:cs typeface="方正书宋_GBK" charset="0"/>
            </a:endParaRPr>
          </a:p>
          <a:p>
            <a:pPr indent="0"/>
            <a:r>
              <a:rPr lang="zh-CN" alt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2.(2021年新高考Ⅰ卷改编)文中画横线的句子运用了对偶的修辞手法,请简要分析其构成和表达效果。</a:t>
            </a:r>
          </a:p>
          <a:p>
            <a:pPr indent="0" fontAlgn="auto">
              <a:lnSpc>
                <a:spcPct val="150000"/>
              </a:lnSpc>
            </a:pPr>
            <a:r>
              <a:rPr lang="en-US" altLang="zh-CN" sz="2400" b="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</a:t>
            </a:r>
            <a:r>
              <a:rPr lang="zh-CN" altLang="en-US" sz="2400" b="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传统文化展现传统节日,传统节日传承传统文化。</a:t>
            </a:r>
            <a:r>
              <a:rPr lang="zh-CN" altLang="en-US" sz="2400" b="0" u="sng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剪纸灯谜,描绘城乡风物;秧歌花鼓,传播时代精神。火树银花踏歌行,古风新韵颂文明。</a:t>
            </a:r>
            <a:r>
              <a:rPr lang="zh-CN" altLang="en-US" sz="2400" b="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一席汁醇味正的文明盛宴,让市民近距离感受到传统文化的深厚魅力和传统节日的浓厚氛围。 </a:t>
            </a:r>
            <a:endParaRPr lang="zh-CN" altLang="en-US" sz="2400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400" b="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</a:t>
            </a:r>
          </a:p>
          <a:p>
            <a:pPr indent="0" fontAlgn="auto">
              <a:lnSpc>
                <a:spcPct val="150000"/>
              </a:lnSpc>
            </a:pPr>
            <a:endParaRPr lang="en-US" altLang="zh-CN" sz="2400" b="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  <a:p>
            <a:pPr indent="0" fontAlgn="auto">
              <a:lnSpc>
                <a:spcPct val="150000"/>
              </a:lnSpc>
            </a:pPr>
            <a:endParaRPr lang="en-US" altLang="zh-CN" sz="2400" b="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  <a:p>
            <a:pPr indent="0" fontAlgn="auto">
              <a:lnSpc>
                <a:spcPct val="150000"/>
              </a:lnSpc>
            </a:pPr>
            <a:endParaRPr lang="en-US" altLang="zh-CN" sz="2400" b="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  <a:p>
            <a:pPr indent="0" fontAlgn="auto">
              <a:lnSpc>
                <a:spcPct val="150000"/>
              </a:lnSpc>
            </a:pPr>
            <a:endParaRPr lang="en-US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884555" y="4897755"/>
            <a:ext cx="1026795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768350" y="6062980"/>
            <a:ext cx="1026795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884555" y="5418455"/>
            <a:ext cx="1026795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1" name="真题演示.eps" descr="id:2147514294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799330" y="969010"/>
            <a:ext cx="2459990" cy="62420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36270" y="1593215"/>
            <a:ext cx="11368405" cy="283146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endParaRPr lang="zh-CN" altLang="en-US" b="0">
              <a:solidFill>
                <a:srgbClr val="000000"/>
              </a:solidFill>
              <a:cs typeface="方正书宋_GBK" charset="0"/>
            </a:endParaRPr>
          </a:p>
          <a:p>
            <a:pPr indent="0"/>
            <a:r>
              <a:rPr lang="zh-CN" altLang="en-US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2.(2021年新高考Ⅰ卷改编)文中画横线的句子运用了对偶的修辞手法,请简要分析其构成和表达效果。</a:t>
            </a:r>
          </a:p>
          <a:p>
            <a:pPr indent="0" fontAlgn="auto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</a:t>
            </a:r>
            <a:r>
              <a:rPr lang="zh-CN" altLang="en-US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传统文化展现传统节日,传统节日传承传统文化。</a:t>
            </a:r>
            <a:r>
              <a:rPr lang="zh-CN" altLang="en-US" sz="2400" b="0" u="sng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剪纸灯谜,描绘城乡风物;秧歌花鼓,传播时代精神。火树银花踏歌行,古风新韵颂文明。</a:t>
            </a:r>
            <a:r>
              <a:rPr lang="zh-CN" altLang="en-US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一席汁醇味正的文明盛宴,让市民近距离感受到传统文化的深厚魅力和传统节日的浓厚氛围。 </a:t>
            </a:r>
            <a:endParaRPr lang="zh-CN" altLang="en-US" sz="24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</a:t>
            </a:r>
          </a:p>
          <a:p>
            <a:pPr indent="0" fontAlgn="auto">
              <a:lnSpc>
                <a:spcPct val="150000"/>
              </a:lnSpc>
            </a:pPr>
            <a:endParaRPr lang="en-US" altLang="zh-CN" sz="2400" b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  <a:p>
            <a:pPr indent="0" fontAlgn="auto">
              <a:lnSpc>
                <a:spcPct val="150000"/>
              </a:lnSpc>
            </a:pPr>
            <a:endParaRPr lang="en-US" altLang="zh-CN" sz="2400" b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  <a:p>
            <a:pPr indent="0" fontAlgn="auto">
              <a:lnSpc>
                <a:spcPct val="150000"/>
              </a:lnSpc>
            </a:pPr>
            <a:endParaRPr lang="en-US" altLang="zh-CN" sz="2400" b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</a:endParaRPr>
          </a:p>
          <a:p>
            <a:pPr indent="0" fontAlgn="auto">
              <a:lnSpc>
                <a:spcPct val="150000"/>
              </a:lnSpc>
            </a:pPr>
            <a:endParaRPr lang="en-US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68350" y="4257675"/>
            <a:ext cx="10790555" cy="23260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①意义紧密相连。“剪纸灯谜”和“秧歌花鼓”都是传统民间艺术名称,两两相对;</a:t>
            </a:r>
          </a:p>
          <a:p>
            <a:pPr indent="0" fontAlgn="auto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“描绘”和“传播”、“城乡风物”和“时代精神”也都是两两相对。</a:t>
            </a:r>
          </a:p>
          <a:p>
            <a:pPr indent="0" fontAlgn="auto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②形式整齐,节奏感强,朗朗上口,有助于烘托节日的欢快气氛。 </a:t>
            </a:r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884555" y="4897755"/>
            <a:ext cx="1026795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768350" y="6062980"/>
            <a:ext cx="1026795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884555" y="5418455"/>
            <a:ext cx="1026795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33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74040" y="1528445"/>
            <a:ext cx="11502390" cy="426974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b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【解析】先分析对偶的构成。从上下句对应来看,“剪纸灯谜”与“秧歌花鼓”都为名词,且都是传统民间艺术名称,两两相对;“描绘”与“传播”都为动词,两两相对;“城乡风物”与“时代精神”都为偏正短语,两两相对。再分析其表达效果,从形式上看,上下两个分句两两相对,形式整齐;从节奏上看,“描绘”“传播”能够增强节奏感,使语言整齐、节奏感强,朗朗上口,有助于烘托节日的欢快氛围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1" name="真题演示.eps" descr="id:2147514294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799330" y="873760"/>
            <a:ext cx="2459990" cy="62420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56260" y="1421765"/>
            <a:ext cx="11383645" cy="30422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r>
              <a:rPr lang="zh-CN" altLang="en-US" sz="24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</a:t>
            </a: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下列熟语中,没有运用借代手法的一项是(　　)。</a:t>
            </a:r>
          </a:p>
          <a:p>
            <a:pPr indent="0" fontAlgn="auto">
              <a:lnSpc>
                <a:spcPct val="15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A.人为刀俎,我为鱼肉</a:t>
            </a:r>
          </a:p>
          <a:p>
            <a:pPr indent="0" fontAlgn="auto">
              <a:lnSpc>
                <a:spcPct val="15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B.人皆可以为尧舜</a:t>
            </a:r>
          </a:p>
          <a:p>
            <a:pPr indent="0" fontAlgn="auto">
              <a:lnSpc>
                <a:spcPct val="15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C.化干戈为玉帛</a:t>
            </a:r>
          </a:p>
          <a:p>
            <a:pPr indent="0" fontAlgn="auto">
              <a:lnSpc>
                <a:spcPct val="15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D.情人眼里出西施</a:t>
            </a:r>
          </a:p>
          <a:p>
            <a:pPr indent="0"/>
            <a:endParaRPr lang="en-US" sz="2400" b="1" dirty="0">
              <a:solidFill>
                <a:schemeClr val="tx1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 dirty="0">
              <a:solidFill>
                <a:schemeClr val="tx1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 dirty="0">
              <a:solidFill>
                <a:schemeClr val="tx1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1" name="真题演示.eps" descr="id:2147514294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799330" y="873760"/>
            <a:ext cx="2459990" cy="62420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56260" y="1421765"/>
            <a:ext cx="11383645" cy="30422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r>
              <a:rPr lang="zh-CN" altLang="en-US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下列熟语中,没有运用借代手法的一项是(　　)。</a:t>
            </a:r>
          </a:p>
          <a:p>
            <a:pPr indent="0" fontAlgn="auto"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A.人为刀俎,我为鱼肉</a:t>
            </a:r>
          </a:p>
          <a:p>
            <a:pPr indent="0" fontAlgn="auto"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B.人皆可以为尧舜</a:t>
            </a:r>
          </a:p>
          <a:p>
            <a:pPr indent="0" fontAlgn="auto"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C.化干戈为玉帛</a:t>
            </a:r>
          </a:p>
          <a:p>
            <a:pPr indent="0" fontAlgn="auto"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D.情人眼里出西施</a:t>
            </a:r>
          </a:p>
          <a:p>
            <a:pPr indent="0"/>
            <a:endParaRPr lang="en-US" sz="2400" b="1">
              <a:solidFill>
                <a:schemeClr val="tx1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solidFill>
                <a:schemeClr val="tx1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solidFill>
                <a:schemeClr val="tx1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3215" y="4090035"/>
            <a:ext cx="11546205" cy="1960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【解析】A中包含了两个比喻:把别人比作“刀俎”(切肉的砧板),把自己比作“鱼肉”。比喻生杀权掌握在别人手里,自己处在被宰割的地位。这两个比喻都属暗喻,比喻词是“为”。B中的“尧舜”代指圣人,属于以专名代泛称。C中的“干戈”和“玉帛”分别代指战争与和平,属于以具体代抽象。D中的“西施”代指美女,属于以专名代泛称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380480" y="1421765"/>
            <a:ext cx="40640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67533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8" grpId="0"/>
      <p:bldP spid="8" grpId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1" name="真题演示.eps" descr="id:2147514294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799330" y="873760"/>
            <a:ext cx="2459990" cy="62420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56260" y="1421765"/>
            <a:ext cx="11383645" cy="30422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r>
              <a:rPr lang="en-US" altLang="zh-CN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</a:t>
            </a:r>
            <a:r>
              <a:rPr lang="zh-CN" altLang="en-US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某校举办青少年心理健康讲座,下面是主持人的一段开场白。请在横线处填写句子,使上下文语意连贯。要求运用比喻和排比的修辞手法,不超过60个字。</a:t>
            </a:r>
          </a:p>
          <a:p>
            <a:pPr indent="0" fontAlgn="auto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</a:t>
            </a:r>
            <a:r>
              <a:rPr lang="zh-CN" alt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人生难免会有不如意,心理健康的青少年面对坎坷时,往往乐观坚强,积极向上。健康的心理对我们有重要的意义, </a:t>
            </a:r>
          </a:p>
          <a:p>
            <a:pPr indent="0" fontAlgn="auto"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 </a:t>
            </a:r>
          </a:p>
          <a:p>
            <a:pPr indent="0" fontAlgn="auto"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 </a:t>
            </a:r>
          </a:p>
          <a:p>
            <a:pPr indent="0" fontAlgn="auto">
              <a:lnSpc>
                <a:spcPct val="150000"/>
              </a:lnSpc>
            </a:pPr>
            <a:endParaRPr lang="zh-CN" altLang="en-US" sz="240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那么,如何拥有健康的心理呢?我们邀请了著名心理学家王教授给大家谈谈这个问题。请鼓掌欢迎。</a:t>
            </a:r>
          </a:p>
          <a:p>
            <a:pPr indent="0"/>
            <a:endParaRPr lang="en-US" sz="2400" b="1">
              <a:solidFill>
                <a:schemeClr val="tx1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solidFill>
                <a:schemeClr val="tx1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741680" y="3749040"/>
            <a:ext cx="10511155" cy="57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741680" y="4866640"/>
            <a:ext cx="10511155" cy="57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741680" y="4257040"/>
            <a:ext cx="10511155" cy="57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422275" y="1257300"/>
            <a:ext cx="11162665" cy="459105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(4)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比喻的作用: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或化平淡为生动,或化深奥为浅显,或化抽象为具体,使事物具体可感,引发读者的联想和想象,富有很强的感染力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2.比拟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(1)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比拟的定义:根据想象把物当作人来写或把人当作物来写,或把甲物当作乙物来写的一种修辞手法。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其形式是事物“人化”,或人“物化”,或甲物“乙物化”。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1" name="真题演示.eps" descr="id:2147514294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799330" y="873760"/>
            <a:ext cx="2459990" cy="62420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56260" y="1421765"/>
            <a:ext cx="11383645" cy="30422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r>
              <a:rPr lang="en-US" altLang="zh-CN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</a:t>
            </a:r>
            <a:r>
              <a:rPr lang="zh-CN" altLang="en-US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某校举办青少年心理健康讲座,下面是主持人的一段开场白。请在横线处填写句子,使上下文语意连贯。要求运用比喻和排比的修辞手法,不超过60个字。</a:t>
            </a:r>
          </a:p>
          <a:p>
            <a:pPr indent="0" fontAlgn="auto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</a:t>
            </a:r>
            <a:r>
              <a:rPr lang="zh-CN" alt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人生难免会有不如意,心理健康的青少年面对坎坷时,往往乐观坚强,积极向上。健康的心理对我们有重要的意义, </a:t>
            </a:r>
          </a:p>
          <a:p>
            <a:pPr indent="0" fontAlgn="auto"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 </a:t>
            </a:r>
          </a:p>
          <a:p>
            <a:pPr indent="0" fontAlgn="auto"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 </a:t>
            </a:r>
          </a:p>
          <a:p>
            <a:pPr indent="0" fontAlgn="auto">
              <a:lnSpc>
                <a:spcPct val="150000"/>
              </a:lnSpc>
            </a:pPr>
            <a:endParaRPr lang="zh-CN" altLang="en-US" sz="240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那么,如何拥有健康的心理呢?我们邀请了著名心理学家王教授给大家谈谈这个问题。请鼓掌欢迎。</a:t>
            </a:r>
          </a:p>
          <a:p>
            <a:pPr indent="0"/>
            <a:endParaRPr lang="en-US" sz="2400" b="1">
              <a:solidFill>
                <a:schemeClr val="tx1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solidFill>
                <a:schemeClr val="tx1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05815" y="3162300"/>
            <a:ext cx="10447020" cy="27959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示例一:它如春风,吹走我们脸上的愁云;如阳光,驱散我们心头的阴霾;如暖流,融化我们心里的坚冰。</a:t>
            </a:r>
          </a:p>
          <a:p>
            <a:pPr indent="0" fontAlgn="auto"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示例二:它如明亮的灯火,温暖寒冷的暗夜,驱散心头的迷雾,照亮回家的路途。</a:t>
            </a:r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741680" y="3749040"/>
            <a:ext cx="10511155" cy="57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741680" y="4866640"/>
            <a:ext cx="10511155" cy="57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741680" y="4257040"/>
            <a:ext cx="10511155" cy="57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303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916940" y="1652270"/>
            <a:ext cx="10054590" cy="491680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b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pitchFamily="34" charset="-122"/>
                <a:cs typeface="Times New Roman" panose="02020603050405020304" pitchFamily="34" charset="-120"/>
              </a:rPr>
              <a:t>【解析】先明确开场白的主题——“青少年心理健康讲座”和题干中的限制条件——“运用比喻和排比的修辞手法,不超过60个字”。然后分析要补写的句子的位置及其与前后分句的联系。本文段所要补写的句子是对“健康的心理对我们有重要的意义”的进一步描述。运用比喻和排比的修辞手法,是为了使描述更加形象、生动,突出心理健康的重要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1" name="真题演示.eps" descr="id:2147514294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799330" y="873760"/>
            <a:ext cx="2459990" cy="62420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56260" y="1421765"/>
            <a:ext cx="11383645" cy="30422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r>
              <a:rPr lang="en-US" altLang="zh-CN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r>
              <a:rPr lang="zh-CN" altLang="en-US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拖延症的表现是,在能够预料后果不良的情况下,仍然把计划要做的事情一再推迟。请运用比喻、比拟的修辞手法写出拖延症的危害。不超过40个字。</a:t>
            </a:r>
            <a:r>
              <a:rPr lang="zh-CN" alt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 </a:t>
            </a:r>
          </a:p>
          <a:p>
            <a:pPr indent="0" fontAlgn="auto"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 </a:t>
            </a:r>
          </a:p>
          <a:p>
            <a:pPr indent="0" fontAlgn="auto">
              <a:lnSpc>
                <a:spcPct val="150000"/>
              </a:lnSpc>
            </a:pPr>
            <a:endParaRPr lang="zh-CN" altLang="en-US" sz="240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741680" y="3225165"/>
            <a:ext cx="10511155" cy="57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1" name="真题演示.eps" descr="id:2147514294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799330" y="873760"/>
            <a:ext cx="2459990" cy="62420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56260" y="1421765"/>
            <a:ext cx="11383645" cy="30422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r>
              <a:rPr lang="en-US" altLang="zh-CN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r>
              <a:rPr lang="zh-CN" altLang="en-US"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拖延症的表现是,在能够预料后果不良的情况下,仍然把计划要做的事情一再推迟。请运用比喻、比拟的修辞手法写出拖延症的危害。不超过40个字。</a:t>
            </a:r>
            <a:r>
              <a:rPr lang="zh-CN" alt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 </a:t>
            </a:r>
          </a:p>
          <a:p>
            <a:pPr indent="0" fontAlgn="auto"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 </a:t>
            </a:r>
          </a:p>
          <a:p>
            <a:pPr indent="0" fontAlgn="auto">
              <a:lnSpc>
                <a:spcPct val="150000"/>
              </a:lnSpc>
            </a:pPr>
            <a:endParaRPr lang="zh-CN" altLang="en-US" sz="240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2"/>
              <a:sym typeface="+mn-ea"/>
            </a:endParaRPr>
          </a:p>
          <a:p>
            <a:pPr indent="0"/>
            <a:endParaRPr lang="en-US" sz="2400" b="1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pitchFamily="34" charset="-122"/>
              <a:cs typeface="Times New Roman" panose="02020603050405020304" pitchFamily="34" charset="-12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8215" y="2495550"/>
            <a:ext cx="10447020" cy="27959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示例:拖延症是生命的窃贼,它会在不知不觉中盗取你的热情,偷走你的机会。</a:t>
            </a:r>
          </a:p>
          <a:p>
            <a:pPr indent="0" fontAlgn="auto">
              <a:lnSpc>
                <a:spcPct val="150000"/>
              </a:lnSpc>
            </a:pP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741680" y="3225165"/>
            <a:ext cx="10511155" cy="57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文本框 99"/>
          <p:cNvSpPr txBox="1"/>
          <p:nvPr/>
        </p:nvSpPr>
        <p:spPr>
          <a:xfrm>
            <a:off x="634365" y="3429000"/>
            <a:ext cx="11319510" cy="329565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/>
            <a:r>
              <a:rPr lang="zh-CN" altLang="en-US" sz="2400" b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【解析】答题时,首先,要仔细阅读题干,明确题干要求,掌握考查方向。其次,确定答题思路。本题题干要求考生“用比喻、比拟的修辞手法写出拖延症的危害”,考生应先知道“拖延症的危害”是什么。由于题干提供的材料有限,考生需要从“拖延症”这个名字和“拖延症”的表现入手,进行联想和想象,分析“拖延症”的危害,如:它是一种精神怠惰的表现,会使计划落空,会使机会丧失,会使本来可以成功的事情失败,会使生命一点一点地被消磨,而且会使人明知犯了错还不改正。最后,运用比喻、比拟的修辞手法把上述危害表述出来即可。注意字数要求。</a:t>
            </a:r>
          </a:p>
        </p:txBody>
      </p:sp>
    </p:spTree>
    <p:extLst>
      <p:ext uri="{BB962C8B-B14F-4D97-AF65-F5344CB8AC3E}">
        <p14:creationId xmlns:p14="http://schemas.microsoft.com/office/powerpoint/2010/main" val="73608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100" grpId="0"/>
      <p:bldP spid="10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393700" y="1073785"/>
            <a:ext cx="10972800" cy="419227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(2)比拟的种类: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5684002"/>
              </p:ext>
            </p:extLst>
          </p:nvPr>
        </p:nvGraphicFramePr>
        <p:xfrm>
          <a:off x="393700" y="1988820"/>
          <a:ext cx="11474450" cy="3655060"/>
        </p:xfrm>
        <a:graphic>
          <a:graphicData uri="http://schemas.openxmlformats.org/drawingml/2006/table">
            <a:tbl>
              <a:tblPr/>
              <a:tblGrid>
                <a:gridCol w="1522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0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1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种类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释义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例句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101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拟人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等线" panose="02010600030101010101" charset="-122"/>
                        </a:rPr>
                        <a:t>把物当作人来写,赋予物以人的情感、意志、动作等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,让无生命的事物好像有生命一样能活动,让有生命的事物好像人一样有思维和情感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软泥上的青荇,油油的在水底</a:t>
                      </a:r>
                      <a:r>
                        <a:rPr lang="en-US" sz="2400" b="0" u="dotted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招摇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。(徐志摩《再别康桥》)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82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拟物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等线" panose="02010600030101010101" charset="-122"/>
                        </a:rPr>
                        <a:t>把人当作物来写,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或把此物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甲物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当作彼物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乙物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)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来写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我到了自家的房外,我的母亲早已迎着出来了,接着便</a:t>
                      </a:r>
                      <a:r>
                        <a:rPr lang="en-US" sz="2400" b="0" u="dotted" dirty="0" err="1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飞出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了八岁的侄儿宏儿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。(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鲁迅《故乡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》)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422275" y="1257300"/>
            <a:ext cx="11162665" cy="459105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(3)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比拟的作用:能生动形象地描写事物,不但能使读者对所描写的事物产生鲜明的印象,而且能使读者感受到作者对该事物的强烈的感情,从而引起共鸣。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3.借代</a:t>
            </a:r>
          </a:p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(1)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借代的定义:不直接说出人或事物,而是借用与它密切相关的人或事物去代替的一种修辞手法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。被代替的人或事物叫“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本体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”,用来代替的人或事物叫“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借体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”。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393700" y="1073785"/>
            <a:ext cx="10972800" cy="419227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  <a:buClrTx/>
              <a:buSzTx/>
              <a:buNone/>
            </a:pPr>
            <a:r>
              <a:rPr lang="en-US" sz="28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(2)借代的种类: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39569117"/>
              </p:ext>
            </p:extLst>
          </p:nvPr>
        </p:nvGraphicFramePr>
        <p:xfrm>
          <a:off x="835025" y="1861185"/>
          <a:ext cx="10768965" cy="4514850"/>
        </p:xfrm>
        <a:graphic>
          <a:graphicData uri="http://schemas.openxmlformats.org/drawingml/2006/table">
            <a:tbl>
              <a:tblPr/>
              <a:tblGrid>
                <a:gridCol w="318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8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种类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例句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9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NEU-BZ-S92" charset="0"/>
                        </a:rPr>
                        <a:t>特征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代本体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u="dotted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红眼睛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原知道他家里只有一个老娘……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NEU-BZ-S92" charset="0"/>
                        </a:rPr>
                        <a:t>材料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代本体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u="dotted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木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受绳则直,</a:t>
                      </a:r>
                      <a:r>
                        <a:rPr lang="en-US" sz="2400" b="0" u="dotted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金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就砺则利。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NEU-BZ-S92" charset="0"/>
                        </a:rPr>
                        <a:t>标志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代本体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谁料竟会落在“</a:t>
                      </a:r>
                      <a:r>
                        <a:rPr lang="en-US" sz="2400" b="0" u="dotted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三道头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”之类的手里呢,这岂不冤枉!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NEU-BZ-S92" charset="0"/>
                        </a:rPr>
                        <a:t>人名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代著作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　　我们要多读点</a:t>
                      </a:r>
                      <a:r>
                        <a:rPr lang="en-US" sz="2400" b="0" u="dotted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鲁迅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。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NEU-BZ-S92" charset="0"/>
                        </a:rPr>
                        <a:t>绰号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代本人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u="dotted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芦柴棒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,去烧火!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06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NEU-BZ-S92" charset="0"/>
                        </a:rPr>
                        <a:t>专名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代泛称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　　一千个读者有一千个</a:t>
                      </a:r>
                      <a:r>
                        <a:rPr lang="en-US" sz="2400" b="0" u="dotted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哈姆莱特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。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NEU-BZ-S92" charset="0"/>
                        </a:rPr>
                        <a:t>具体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代抽象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　　不拿群众</a:t>
                      </a:r>
                      <a:r>
                        <a:rPr lang="en-US" sz="2400" b="0" u="dotted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一针一线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。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kern="1200" dirty="0" err="1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NEU-BZ-S92" charset="0"/>
                        </a:rPr>
                        <a:t>部分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NEU-BZ-S92" charset="0"/>
                        </a:rPr>
                        <a:t>代整体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　　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吟罢</a:t>
                      </a:r>
                      <a:r>
                        <a:rPr lang="en-US" sz="2400" b="0" u="dotted" dirty="0" err="1">
                          <a:solidFill>
                            <a:srgbClr val="000000"/>
                          </a:solidFill>
                          <a:uFillTx/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低眉</a:t>
                      </a:r>
                      <a:r>
                        <a:rPr lang="en-US" sz="2400" b="0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无写处,月光如水照缁衣</a:t>
                      </a: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。</a:t>
                      </a:r>
                      <a:endParaRPr lang="en-US" altLang="en-US" sz="2400" b="0" dirty="0">
                        <a:solidFill>
                          <a:srgbClr val="000000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5c2a410e-55b0-45b3-8079-5d97cf93ee1e"/>
  <p:tag name="COMMONDATA" val="eyJoZGlkIjoiMzdlZWUyOGQzM2RiNDY5ODA3MmYyMGM2NmJiOWJjM2E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e67c70c-052f-4ec4-a444-dbe5a591da5c}"/>
  <p:tag name="TABLE_ENDDRAG_ORIGIN_RECT" val="761*289"/>
  <p:tag name="TABLE_ENDDRAG_RECT" val="131*179*761*28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0fcceec-d560-42aa-bc41-289af970f303}"/>
  <p:tag name="TABLE_ENDDRAG_ORIGIN_RECT" val="819*173"/>
  <p:tag name="TABLE_ENDDRAG_RECT" val="28*287*819*17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0fcceec-d560-42aa-bc41-289af970f303}"/>
  <p:tag name="TABLE_ENDDRAG_ORIGIN_RECT" val="776*190"/>
  <p:tag name="TABLE_ENDDRAG_RECT" val="95*118*776*19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f8012a7-5d6c-4063-bb22-caf533f12fc3}"/>
  <p:tag name="TABLE_ENDDRAG_ORIGIN_RECT" val="891*299"/>
  <p:tag name="TABLE_ENDDRAG_RECT" val="38*123*891*29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f8012a7-5d6c-4063-bb22-caf533f12fc3}"/>
  <p:tag name="TABLE_ENDDRAG_ORIGIN_RECT" val="891*358"/>
  <p:tag name="TABLE_ENDDRAG_RECT" val="49*107*891*35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f8012a7-5d6c-4063-bb22-caf533f12fc3}"/>
  <p:tag name="TABLE_ENDDRAG_ORIGIN_RECT" val="867*379"/>
  <p:tag name="TABLE_ENDDRAG_RECT" val="49*106*867*37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f8012a7-5d6c-4063-bb22-caf533f12fc3}"/>
  <p:tag name="TABLE_ENDDRAG_ORIGIN_RECT" val="856*305"/>
  <p:tag name="TABLE_ENDDRAG_RECT" val="73*125*856*30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f8012a7-5d6c-4063-bb22-caf533f12fc3}"/>
  <p:tag name="TABLE_ENDDRAG_ORIGIN_RECT" val="877*308"/>
  <p:tag name="TABLE_ENDDRAG_RECT" val="73*125*877*30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a2c4b21-7824-4a7c-9e4b-49f079a1aec3}"/>
  <p:tag name="TABLE_ENDDRAG_ORIGIN_RECT" val="881*293"/>
  <p:tag name="TABLE_ENDDRAG_RECT" val="0*171*881*29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f8012a7-5d6c-4063-bb22-caf533f12fc3}"/>
  <p:tag name="TABLE_ENDDRAG_ORIGIN_RECT" val="896*415"/>
  <p:tag name="TABLE_ENDDRAG_RECT" val="44*95*896*4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f8012a7-5d6c-4063-bb22-caf533f12fc3}"/>
  <p:tag name="TABLE_ENDDRAG_ORIGIN_RECT" val="848*383"/>
  <p:tag name="TABLE_ENDDRAG_RECT" val="44*127*848*38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b02a389-876d-4b35-a666-8dd06b88e22e}"/>
  <p:tag name="TABLE_ENDDRAG_ORIGIN_RECT" val="880*338"/>
  <p:tag name="TABLE_ENDDRAG_RECT" val="56*135*880*33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b02a389-876d-4b35-a666-8dd06b88e22e}"/>
  <p:tag name="TABLE_ENDDRAG_ORIGIN_RECT" val="897*330"/>
  <p:tag name="TABLE_ENDDRAG_RECT" val="32*143*897*33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b02a389-876d-4b35-a666-8dd06b88e22e}"/>
  <p:tag name="TABLE_ENDDRAG_ORIGIN_RECT" val="856*328"/>
  <p:tag name="TABLE_ENDDRAG_RECT" val="36*129*856*32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af43315-416c-4933-aad0-d42713d96191}"/>
  <p:tag name="TABLE_ENDDRAG_ORIGIN_RECT" val="859*303"/>
  <p:tag name="TABLE_ENDDRAG_RECT" val="67*145*859*30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af43315-416c-4933-aad0-d42713d96191}"/>
  <p:tag name="TABLE_ENDDRAG_ORIGIN_RECT" val="840*256"/>
  <p:tag name="TABLE_ENDDRAG_RECT" val="36*159*840*25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34e0ecd-4bca-4838-9478-1760ba8b95f0}"/>
  <p:tag name="TABLE_ENDDRAG_ORIGIN_RECT" val="808*296"/>
  <p:tag name="TABLE_ENDDRAG_RECT" val="97*139*808*29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a2c4b21-7824-4a7c-9e4b-49f079a1aec3}"/>
  <p:tag name="TABLE_ENDDRAG_ORIGIN_RECT" val="860*348"/>
  <p:tag name="TABLE_ENDDRAG_RECT" val="52*123*860*348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a2c4b21-7824-4a7c-9e4b-49f079a1aec3}"/>
  <p:tag name="TABLE_ENDDRAG_ORIGIN_RECT" val="903*286"/>
  <p:tag name="TABLE_ENDDRAG_RECT" val="46*151*903*28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ac200e1-2489-4871-b069-6f9244fad5a5}"/>
  <p:tag name="TABLE_ENDDRAG_ORIGIN_RECT" val="847*352"/>
  <p:tag name="TABLE_ENDDRAG_RECT" val="65*146*847*35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1adac54-3933-4aee-949f-fa04e03499c1}"/>
  <p:tag name="TABLE_ENDDRAG_ORIGIN_RECT" val="887*319"/>
  <p:tag name="TABLE_ENDDRAG_RECT" val="60*147*887*31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cf234a9-87ba-4d39-8da2-6c00090208a5}"/>
  <p:tag name="TABLE_ENDDRAG_ORIGIN_RECT" val="874*304"/>
  <p:tag name="TABLE_ENDDRAG_RECT" val="39*147*874*30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cf234a9-87ba-4d39-8da2-6c00090208a5}"/>
  <p:tag name="TABLE_ENDDRAG_ORIGIN_RECT" val="888*351"/>
  <p:tag name="TABLE_ENDDRAG_RECT" val="31*131*888*35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1528cb9-f008-48b1-a7c1-19d15a2d51da}"/>
  <p:tag name="TABLE_ENDDRAG_ORIGIN_RECT" val="875*295"/>
  <p:tag name="TABLE_ENDDRAG_RECT" val="61*171*875*295"/>
</p:tagLst>
</file>

<file path=ppt/theme/theme1.xml><?xml version="1.0" encoding="utf-8"?>
<a:theme xmlns:a="http://schemas.openxmlformats.org/drawingml/2006/main" name="教学课件制作 QQ 425673604">
  <a:themeElements>
    <a:clrScheme name="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00"/>
      </a:hlink>
      <a:folHlink>
        <a:srgbClr val="0000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  <a:extLst>
      <a:ext uri="{D81B5157-A7B6-4480-A006-42BB1BC3E7BB}">
        <wpsdc:hlinkScheme xmlns:wpsdc="http://www.wps.cn/officeDocument/2017/drawingmlCustomData" xmlns="" underline="false"/>
      </a:ext>
    </a:extLst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4322</Words>
  <Application>Microsoft Office PowerPoint</Application>
  <PresentationFormat>宽屏</PresentationFormat>
  <Paragraphs>463</Paragraphs>
  <Slides>63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63</vt:i4>
      </vt:variant>
    </vt:vector>
  </HeadingPairs>
  <TitlesOfParts>
    <vt:vector size="72" baseType="lpstr">
      <vt:lpstr>等线</vt:lpstr>
      <vt:lpstr>方正黑体_GBK</vt:lpstr>
      <vt:lpstr>楷体</vt:lpstr>
      <vt:lpstr>宋体</vt:lpstr>
      <vt:lpstr>微软雅黑</vt:lpstr>
      <vt:lpstr>Arial</vt:lpstr>
      <vt:lpstr>Calibri</vt:lpstr>
      <vt:lpstr>Times New Roman</vt:lpstr>
      <vt:lpstr>教学课件制作 QQ 425673604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启明合心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教学课件制作服务</dc:title>
  <dc:subject>QQ 425673604</dc:subject>
  <dc:creator>QQ 425673604</dc:creator>
  <cp:lastModifiedBy>群 振</cp:lastModifiedBy>
  <cp:revision>40</cp:revision>
  <dcterms:created xsi:type="dcterms:W3CDTF">2022-01-06T09:00:00Z</dcterms:created>
  <dcterms:modified xsi:type="dcterms:W3CDTF">2024-03-23T03:56:15Z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ondata">
    <vt:lpwstr>eyJoZGlkIjoiYjNmNjIyMGRkN2M2ZmMzN2RkZThlNWRlYjM2YTNmOWQifQ==</vt:lpwstr>
  </property>
  <property fmtid="{D5CDD505-2E9C-101B-9397-08002B2CF9AE}" pid="3" name="ICV">
    <vt:lpwstr>CE10B4C765A948B0BE639BA55D20FB54</vt:lpwstr>
  </property>
  <property fmtid="{D5CDD505-2E9C-101B-9397-08002B2CF9AE}" pid="4" name="KSOProductBuildVer">
    <vt:lpwstr>2052-11.1.0.13703</vt:lpwstr>
  </property>
</Properties>
</file>