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60" r:id="rId4"/>
    <p:sldId id="324" r:id="rId5"/>
    <p:sldId id="463" r:id="rId6"/>
    <p:sldId id="464" r:id="rId7"/>
    <p:sldId id="465" r:id="rId8"/>
    <p:sldId id="466" r:id="rId9"/>
    <p:sldId id="467" r:id="rId10"/>
    <p:sldId id="468" r:id="rId11"/>
    <p:sldId id="469" r:id="rId12"/>
    <p:sldId id="470" r:id="rId13"/>
    <p:sldId id="348" r:id="rId14"/>
    <p:sldId id="484" r:id="rId15"/>
    <p:sldId id="487" r:id="rId16"/>
    <p:sldId id="488" r:id="rId17"/>
    <p:sldId id="570" r:id="rId18"/>
    <p:sldId id="574" r:id="rId19"/>
    <p:sldId id="486" r:id="rId20"/>
  </p:sldIdLst>
  <p:sldSz cx="12192000" cy="6858000"/>
  <p:notesSz cx="6858000" cy="12192000"/>
  <p:custDataLst>
    <p:tags r:id="rId22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7" userDrawn="1">
          <p15:clr>
            <a:srgbClr val="A4A3A4"/>
          </p15:clr>
        </p15:guide>
        <p15:guide id="2" pos="387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AAF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935" autoAdjust="0"/>
    <p:restoredTop sz="94610"/>
  </p:normalViewPr>
  <p:slideViewPr>
    <p:cSldViewPr snapToGrid="0" snapToObjects="1" showGuides="1">
      <p:cViewPr varScale="1">
        <p:scale>
          <a:sx n="87" d="100"/>
          <a:sy n="87" d="100"/>
        </p:scale>
        <p:origin x="60" y="232"/>
      </p:cViewPr>
      <p:guideLst>
        <p:guide orient="horz" pos="2207"/>
        <p:guide pos="38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振 群" userId="d13bfb124dca95ef" providerId="LiveId" clId="{23FE3A1F-BA77-4073-A585-9B5CA343B2C3}"/>
    <pc:docChg chg="custSel addSld delSld modSld sldOrd">
      <pc:chgData name="振 群" userId="d13bfb124dca95ef" providerId="LiveId" clId="{23FE3A1F-BA77-4073-A585-9B5CA343B2C3}" dt="2024-03-18T14:30:10.583" v="57" actId="2696"/>
      <pc:docMkLst>
        <pc:docMk/>
      </pc:docMkLst>
      <pc:sldChg chg="del">
        <pc:chgData name="振 群" userId="d13bfb124dca95ef" providerId="LiveId" clId="{23FE3A1F-BA77-4073-A585-9B5CA343B2C3}" dt="2024-03-18T14:30:10.583" v="57" actId="2696"/>
        <pc:sldMkLst>
          <pc:docMk/>
          <pc:sldMk cId="0" sldId="282"/>
        </pc:sldMkLst>
      </pc:sldChg>
      <pc:sldChg chg="delSp del mod delAnim">
        <pc:chgData name="振 群" userId="d13bfb124dca95ef" providerId="LiveId" clId="{23FE3A1F-BA77-4073-A585-9B5CA343B2C3}" dt="2024-03-18T14:29:03.492" v="49" actId="2696"/>
        <pc:sldMkLst>
          <pc:docMk/>
          <pc:sldMk cId="0" sldId="329"/>
        </pc:sldMkLst>
        <pc:spChg chg="del">
          <ac:chgData name="振 群" userId="d13bfb124dca95ef" providerId="LiveId" clId="{23FE3A1F-BA77-4073-A585-9B5CA343B2C3}" dt="2024-03-18T14:22:15.578" v="43" actId="478"/>
          <ac:spMkLst>
            <pc:docMk/>
            <pc:sldMk cId="0" sldId="329"/>
            <ac:spMk id="4" creationId="{00000000-0000-0000-0000-000000000000}"/>
          </ac:spMkLst>
        </pc:spChg>
        <pc:spChg chg="del">
          <ac:chgData name="振 群" userId="d13bfb124dca95ef" providerId="LiveId" clId="{23FE3A1F-BA77-4073-A585-9B5CA343B2C3}" dt="2024-03-18T14:22:17.354" v="44" actId="478"/>
          <ac:spMkLst>
            <pc:docMk/>
            <pc:sldMk cId="0" sldId="329"/>
            <ac:spMk id="5" creationId="{00000000-0000-0000-0000-000000000000}"/>
          </ac:spMkLst>
        </pc:spChg>
      </pc:sldChg>
      <pc:sldChg chg="del">
        <pc:chgData name="振 群" userId="d13bfb124dca95ef" providerId="LiveId" clId="{23FE3A1F-BA77-4073-A585-9B5CA343B2C3}" dt="2024-03-18T14:17:56.609" v="2" actId="47"/>
        <pc:sldMkLst>
          <pc:docMk/>
          <pc:sldMk cId="0" sldId="349"/>
        </pc:sldMkLst>
      </pc:sldChg>
      <pc:sldChg chg="del">
        <pc:chgData name="振 群" userId="d13bfb124dca95ef" providerId="LiveId" clId="{23FE3A1F-BA77-4073-A585-9B5CA343B2C3}" dt="2024-03-18T14:29:35.303" v="53" actId="2696"/>
        <pc:sldMkLst>
          <pc:docMk/>
          <pc:sldMk cId="0" sldId="352"/>
        </pc:sldMkLst>
      </pc:sldChg>
      <pc:sldChg chg="delSp modSp del mod delAnim modAnim">
        <pc:chgData name="振 群" userId="d13bfb124dca95ef" providerId="LiveId" clId="{23FE3A1F-BA77-4073-A585-9B5CA343B2C3}" dt="2024-03-18T14:30:07.906" v="56" actId="2696"/>
        <pc:sldMkLst>
          <pc:docMk/>
          <pc:sldMk cId="0" sldId="353"/>
        </pc:sldMkLst>
        <pc:spChg chg="mod">
          <ac:chgData name="振 群" userId="d13bfb124dca95ef" providerId="LiveId" clId="{23FE3A1F-BA77-4073-A585-9B5CA343B2C3}" dt="2024-03-18T14:23:19.019" v="48" actId="6549"/>
          <ac:spMkLst>
            <pc:docMk/>
            <pc:sldMk cId="0" sldId="353"/>
            <ac:spMk id="2" creationId="{00000000-0000-0000-0000-000000000000}"/>
          </ac:spMkLst>
        </pc:spChg>
        <pc:spChg chg="del">
          <ac:chgData name="振 群" userId="d13bfb124dca95ef" providerId="LiveId" clId="{23FE3A1F-BA77-4073-A585-9B5CA343B2C3}" dt="2024-03-18T14:23:10.886" v="46" actId="478"/>
          <ac:spMkLst>
            <pc:docMk/>
            <pc:sldMk cId="0" sldId="353"/>
            <ac:spMk id="3" creationId="{00000000-0000-0000-0000-000000000000}"/>
          </ac:spMkLst>
        </pc:spChg>
        <pc:spChg chg="del">
          <ac:chgData name="振 群" userId="d13bfb124dca95ef" providerId="LiveId" clId="{23FE3A1F-BA77-4073-A585-9B5CA343B2C3}" dt="2024-03-18T14:23:12.604" v="47" actId="478"/>
          <ac:spMkLst>
            <pc:docMk/>
            <pc:sldMk cId="0" sldId="353"/>
            <ac:spMk id="4" creationId="{00000000-0000-0000-0000-000000000000}"/>
          </ac:spMkLst>
        </pc:spChg>
      </pc:sldChg>
      <pc:sldChg chg="del">
        <pc:chgData name="振 群" userId="d13bfb124dca95ef" providerId="LiveId" clId="{23FE3A1F-BA77-4073-A585-9B5CA343B2C3}" dt="2024-03-18T14:17:59.723" v="4" actId="47"/>
        <pc:sldMkLst>
          <pc:docMk/>
          <pc:sldMk cId="0" sldId="356"/>
        </pc:sldMkLst>
      </pc:sldChg>
      <pc:sldChg chg="modSp mod">
        <pc:chgData name="振 群" userId="d13bfb124dca95ef" providerId="LiveId" clId="{23FE3A1F-BA77-4073-A585-9B5CA343B2C3}" dt="2024-03-18T14:17:17.195" v="1" actId="207"/>
        <pc:sldMkLst>
          <pc:docMk/>
          <pc:sldMk cId="0" sldId="470"/>
        </pc:sldMkLst>
        <pc:graphicFrameChg chg="modGraphic">
          <ac:chgData name="振 群" userId="d13bfb124dca95ef" providerId="LiveId" clId="{23FE3A1F-BA77-4073-A585-9B5CA343B2C3}" dt="2024-03-18T14:17:17.195" v="1" actId="207"/>
          <ac:graphicFrameMkLst>
            <pc:docMk/>
            <pc:sldMk cId="0" sldId="470"/>
            <ac:graphicFrameMk id="3" creationId="{00000000-0000-0000-0000-000000000000}"/>
          </ac:graphicFrameMkLst>
        </pc:graphicFrameChg>
      </pc:sldChg>
      <pc:sldChg chg="del">
        <pc:chgData name="振 群" userId="d13bfb124dca95ef" providerId="LiveId" clId="{23FE3A1F-BA77-4073-A585-9B5CA343B2C3}" dt="2024-03-18T14:17:57.978" v="3" actId="47"/>
        <pc:sldMkLst>
          <pc:docMk/>
          <pc:sldMk cId="0" sldId="471"/>
        </pc:sldMkLst>
      </pc:sldChg>
      <pc:sldChg chg="del">
        <pc:chgData name="振 群" userId="d13bfb124dca95ef" providerId="LiveId" clId="{23FE3A1F-BA77-4073-A585-9B5CA343B2C3}" dt="2024-03-18T14:18:01.058" v="5" actId="47"/>
        <pc:sldMkLst>
          <pc:docMk/>
          <pc:sldMk cId="0" sldId="472"/>
        </pc:sldMkLst>
      </pc:sldChg>
      <pc:sldChg chg="del">
        <pc:chgData name="振 群" userId="d13bfb124dca95ef" providerId="LiveId" clId="{23FE3A1F-BA77-4073-A585-9B5CA343B2C3}" dt="2024-03-18T14:18:01.844" v="6" actId="47"/>
        <pc:sldMkLst>
          <pc:docMk/>
          <pc:sldMk cId="0" sldId="473"/>
        </pc:sldMkLst>
      </pc:sldChg>
      <pc:sldChg chg="del">
        <pc:chgData name="振 群" userId="d13bfb124dca95ef" providerId="LiveId" clId="{23FE3A1F-BA77-4073-A585-9B5CA343B2C3}" dt="2024-03-18T14:18:02.489" v="7" actId="47"/>
        <pc:sldMkLst>
          <pc:docMk/>
          <pc:sldMk cId="0" sldId="474"/>
        </pc:sldMkLst>
      </pc:sldChg>
      <pc:sldChg chg="del">
        <pc:chgData name="振 群" userId="d13bfb124dca95ef" providerId="LiveId" clId="{23FE3A1F-BA77-4073-A585-9B5CA343B2C3}" dt="2024-03-18T14:18:03.129" v="8" actId="47"/>
        <pc:sldMkLst>
          <pc:docMk/>
          <pc:sldMk cId="0" sldId="475"/>
        </pc:sldMkLst>
      </pc:sldChg>
      <pc:sldChg chg="del">
        <pc:chgData name="振 群" userId="d13bfb124dca95ef" providerId="LiveId" clId="{23FE3A1F-BA77-4073-A585-9B5CA343B2C3}" dt="2024-03-18T14:18:03.982" v="9" actId="47"/>
        <pc:sldMkLst>
          <pc:docMk/>
          <pc:sldMk cId="0" sldId="476"/>
        </pc:sldMkLst>
      </pc:sldChg>
      <pc:sldChg chg="del">
        <pc:chgData name="振 群" userId="d13bfb124dca95ef" providerId="LiveId" clId="{23FE3A1F-BA77-4073-A585-9B5CA343B2C3}" dt="2024-03-18T14:18:05.381" v="10" actId="47"/>
        <pc:sldMkLst>
          <pc:docMk/>
          <pc:sldMk cId="0" sldId="477"/>
        </pc:sldMkLst>
      </pc:sldChg>
      <pc:sldChg chg="del">
        <pc:chgData name="振 群" userId="d13bfb124dca95ef" providerId="LiveId" clId="{23FE3A1F-BA77-4073-A585-9B5CA343B2C3}" dt="2024-03-18T14:18:08.745" v="13" actId="47"/>
        <pc:sldMkLst>
          <pc:docMk/>
          <pc:sldMk cId="0" sldId="478"/>
        </pc:sldMkLst>
      </pc:sldChg>
      <pc:sldChg chg="del">
        <pc:chgData name="振 群" userId="d13bfb124dca95ef" providerId="LiveId" clId="{23FE3A1F-BA77-4073-A585-9B5CA343B2C3}" dt="2024-03-18T14:18:06.088" v="11" actId="47"/>
        <pc:sldMkLst>
          <pc:docMk/>
          <pc:sldMk cId="0" sldId="479"/>
        </pc:sldMkLst>
      </pc:sldChg>
      <pc:sldChg chg="del">
        <pc:chgData name="振 群" userId="d13bfb124dca95ef" providerId="LiveId" clId="{23FE3A1F-BA77-4073-A585-9B5CA343B2C3}" dt="2024-03-18T14:18:07.753" v="12" actId="47"/>
        <pc:sldMkLst>
          <pc:docMk/>
          <pc:sldMk cId="0" sldId="480"/>
        </pc:sldMkLst>
      </pc:sldChg>
      <pc:sldChg chg="del">
        <pc:chgData name="振 群" userId="d13bfb124dca95ef" providerId="LiveId" clId="{23FE3A1F-BA77-4073-A585-9B5CA343B2C3}" dt="2024-03-18T14:18:11.463" v="14" actId="47"/>
        <pc:sldMkLst>
          <pc:docMk/>
          <pc:sldMk cId="0" sldId="481"/>
        </pc:sldMkLst>
      </pc:sldChg>
      <pc:sldChg chg="del">
        <pc:chgData name="振 群" userId="d13bfb124dca95ef" providerId="LiveId" clId="{23FE3A1F-BA77-4073-A585-9B5CA343B2C3}" dt="2024-03-18T14:18:12.439" v="15" actId="47"/>
        <pc:sldMkLst>
          <pc:docMk/>
          <pc:sldMk cId="0" sldId="483"/>
        </pc:sldMkLst>
      </pc:sldChg>
      <pc:sldChg chg="modSp mod">
        <pc:chgData name="振 群" userId="d13bfb124dca95ef" providerId="LiveId" clId="{23FE3A1F-BA77-4073-A585-9B5CA343B2C3}" dt="2024-03-18T14:19:14.440" v="18" actId="207"/>
        <pc:sldMkLst>
          <pc:docMk/>
          <pc:sldMk cId="0" sldId="484"/>
        </pc:sldMkLst>
        <pc:spChg chg="mod">
          <ac:chgData name="振 群" userId="d13bfb124dca95ef" providerId="LiveId" clId="{23FE3A1F-BA77-4073-A585-9B5CA343B2C3}" dt="2024-03-18T14:18:24.773" v="16" actId="207"/>
          <ac:spMkLst>
            <pc:docMk/>
            <pc:sldMk cId="0" sldId="484"/>
            <ac:spMk id="2" creationId="{00000000-0000-0000-0000-000000000000}"/>
          </ac:spMkLst>
        </pc:spChg>
        <pc:graphicFrameChg chg="modGraphic">
          <ac:chgData name="振 群" userId="d13bfb124dca95ef" providerId="LiveId" clId="{23FE3A1F-BA77-4073-A585-9B5CA343B2C3}" dt="2024-03-18T14:19:14.440" v="18" actId="207"/>
          <ac:graphicFrameMkLst>
            <pc:docMk/>
            <pc:sldMk cId="0" sldId="484"/>
            <ac:graphicFrameMk id="3" creationId="{00000000-0000-0000-0000-000000000000}"/>
          </ac:graphicFrameMkLst>
        </pc:graphicFrameChg>
      </pc:sldChg>
      <pc:sldChg chg="ord">
        <pc:chgData name="振 群" userId="d13bfb124dca95ef" providerId="LiveId" clId="{23FE3A1F-BA77-4073-A585-9B5CA343B2C3}" dt="2024-03-18T14:22:05.584" v="41"/>
        <pc:sldMkLst>
          <pc:docMk/>
          <pc:sldMk cId="0" sldId="486"/>
        </pc:sldMkLst>
      </pc:sldChg>
      <pc:sldChg chg="modSp mod">
        <pc:chgData name="振 群" userId="d13bfb124dca95ef" providerId="LiveId" clId="{23FE3A1F-BA77-4073-A585-9B5CA343B2C3}" dt="2024-03-18T14:20:57.828" v="33" actId="108"/>
        <pc:sldMkLst>
          <pc:docMk/>
          <pc:sldMk cId="0" sldId="487"/>
        </pc:sldMkLst>
        <pc:graphicFrameChg chg="mod modGraphic">
          <ac:chgData name="振 群" userId="d13bfb124dca95ef" providerId="LiveId" clId="{23FE3A1F-BA77-4073-A585-9B5CA343B2C3}" dt="2024-03-18T14:20:57.828" v="33" actId="108"/>
          <ac:graphicFrameMkLst>
            <pc:docMk/>
            <pc:sldMk cId="0" sldId="487"/>
            <ac:graphicFrameMk id="7" creationId="{00000000-0000-0000-0000-000000000000}"/>
          </ac:graphicFrameMkLst>
        </pc:graphicFrameChg>
      </pc:sldChg>
      <pc:sldChg chg="modSp mod">
        <pc:chgData name="振 群" userId="d13bfb124dca95ef" providerId="LiveId" clId="{23FE3A1F-BA77-4073-A585-9B5CA343B2C3}" dt="2024-03-18T14:21:09.957" v="35" actId="108"/>
        <pc:sldMkLst>
          <pc:docMk/>
          <pc:sldMk cId="0" sldId="488"/>
        </pc:sldMkLst>
        <pc:graphicFrameChg chg="modGraphic">
          <ac:chgData name="振 群" userId="d13bfb124dca95ef" providerId="LiveId" clId="{23FE3A1F-BA77-4073-A585-9B5CA343B2C3}" dt="2024-03-18T14:21:09.957" v="35" actId="108"/>
          <ac:graphicFrameMkLst>
            <pc:docMk/>
            <pc:sldMk cId="0" sldId="488"/>
            <ac:graphicFrameMk id="7" creationId="{00000000-0000-0000-0000-000000000000}"/>
          </ac:graphicFrameMkLst>
        </pc:graphicFrameChg>
      </pc:sldChg>
      <pc:sldChg chg="del">
        <pc:chgData name="振 群" userId="d13bfb124dca95ef" providerId="LiveId" clId="{23FE3A1F-BA77-4073-A585-9B5CA343B2C3}" dt="2024-03-18T14:29:13.112" v="52" actId="2696"/>
        <pc:sldMkLst>
          <pc:docMk/>
          <pc:sldMk cId="0" sldId="571"/>
        </pc:sldMkLst>
      </pc:sldChg>
      <pc:sldChg chg="del">
        <pc:chgData name="振 群" userId="d13bfb124dca95ef" providerId="LiveId" clId="{23FE3A1F-BA77-4073-A585-9B5CA343B2C3}" dt="2024-03-18T14:29:10.467" v="51" actId="2696"/>
        <pc:sldMkLst>
          <pc:docMk/>
          <pc:sldMk cId="0" sldId="572"/>
        </pc:sldMkLst>
      </pc:sldChg>
      <pc:sldChg chg="del">
        <pc:chgData name="振 群" userId="d13bfb124dca95ef" providerId="LiveId" clId="{23FE3A1F-BA77-4073-A585-9B5CA343B2C3}" dt="2024-03-18T14:29:41.995" v="54" actId="2696"/>
        <pc:sldMkLst>
          <pc:docMk/>
          <pc:sldMk cId="0" sldId="573"/>
        </pc:sldMkLst>
      </pc:sldChg>
      <pc:sldChg chg="delSp modSp add mod delAnim">
        <pc:chgData name="振 群" userId="d13bfb124dca95ef" providerId="LiveId" clId="{23FE3A1F-BA77-4073-A585-9B5CA343B2C3}" dt="2024-03-18T14:22:01.541" v="39" actId="478"/>
        <pc:sldMkLst>
          <pc:docMk/>
          <pc:sldMk cId="23524295" sldId="574"/>
        </pc:sldMkLst>
        <pc:spChg chg="del mod">
          <ac:chgData name="振 群" userId="d13bfb124dca95ef" providerId="LiveId" clId="{23FE3A1F-BA77-4073-A585-9B5CA343B2C3}" dt="2024-03-18T14:22:00.032" v="38" actId="478"/>
          <ac:spMkLst>
            <pc:docMk/>
            <pc:sldMk cId="23524295" sldId="574"/>
            <ac:spMk id="4" creationId="{00000000-0000-0000-0000-000000000000}"/>
          </ac:spMkLst>
        </pc:spChg>
        <pc:spChg chg="del">
          <ac:chgData name="振 群" userId="d13bfb124dca95ef" providerId="LiveId" clId="{23FE3A1F-BA77-4073-A585-9B5CA343B2C3}" dt="2024-03-18T14:22:01.541" v="39" actId="478"/>
          <ac:spMkLst>
            <pc:docMk/>
            <pc:sldMk cId="23524295" sldId="574"/>
            <ac:spMk id="5" creationId="{00000000-0000-0000-0000-000000000000}"/>
          </ac:spMkLst>
        </pc:spChg>
      </pc:sldChg>
      <pc:sldChg chg="add del">
        <pc:chgData name="振 群" userId="d13bfb124dca95ef" providerId="LiveId" clId="{23FE3A1F-BA77-4073-A585-9B5CA343B2C3}" dt="2024-03-18T14:29:06.231" v="50" actId="2696"/>
        <pc:sldMkLst>
          <pc:docMk/>
          <pc:sldMk cId="3735197297" sldId="575"/>
        </pc:sldMkLst>
      </pc:sldChg>
      <pc:sldChg chg="add del">
        <pc:chgData name="振 群" userId="d13bfb124dca95ef" providerId="LiveId" clId="{23FE3A1F-BA77-4073-A585-9B5CA343B2C3}" dt="2024-03-18T14:30:03.614" v="55" actId="2696"/>
        <pc:sldMkLst>
          <pc:docMk/>
          <pc:sldMk cId="3255184873" sldId="57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slide" Target="../slides/slide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xin?subject=chinese#pid=61cee0cd2f6b727a3c817f68#tid=61d6a50223790e08a39c6a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695" y="847725"/>
            <a:ext cx="969010" cy="491490"/>
          </a:xfrm>
          <a:prstGeom prst="rect">
            <a:avLst/>
          </a:prstGeom>
        </p:spPr>
      </p:pic>
      <p:pic>
        <p:nvPicPr>
          <p:cNvPr id="7" name="图片 6" descr="背景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MasterShapeName?linknodeid="/>
          <p:cNvSpPr/>
          <p:nvPr userDrawn="1"/>
        </p:nvSpPr>
        <p:spPr>
          <a:xfrm>
            <a:off x="850392" y="3858768"/>
            <a:ext cx="3794760" cy="640080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3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高考第一轮复习</a:t>
            </a:r>
            <a:endParaRPr lang="en-US" sz="36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3" name="MasterShapeName?linknodeid=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3888" y="164592"/>
            <a:ext cx="1325880" cy="429768"/>
          </a:xfrm>
          <a:prstGeom prst="rect">
            <a:avLst/>
          </a:prstGeom>
        </p:spPr>
      </p:pic>
      <p:sp>
        <p:nvSpPr>
          <p:cNvPr id="4" name="MasterShapeName?linknodeid=back_to_first_catalog">
            <a:hlinkClick r:id="rId4" action="ppaction://hlinksldjump"/>
          </p:cNvPr>
          <p:cNvSpPr/>
          <p:nvPr/>
        </p:nvSpPr>
        <p:spPr>
          <a:xfrm>
            <a:off x="10835640" y="182880"/>
            <a:ext cx="713232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2000" b="1" dirty="0">
                <a:solidFill>
                  <a:srgbClr val="2255E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目录</a:t>
            </a:r>
            <a:endParaRPr lang="en-US" sz="2000" dirty="0"/>
          </a:p>
        </p:txBody>
      </p:sp>
      <p:pic>
        <p:nvPicPr>
          <p:cNvPr id="5" name="MasterShapeName?linknodeid=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38560" y="6080760"/>
            <a:ext cx="521208" cy="521208"/>
          </a:xfrm>
          <a:prstGeom prst="rect">
            <a:avLst/>
          </a:prstGeom>
        </p:spPr>
      </p:pic>
      <p:sp>
        <p:nvSpPr>
          <p:cNvPr id="6" name="MasterShapeName?linknodeid="/>
          <p:cNvSpPr/>
          <p:nvPr/>
        </p:nvSpPr>
        <p:spPr>
          <a:xfrm>
            <a:off x="11375136" y="6144768"/>
            <a:ext cx="493776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fld id="{70C90A28-778A-4587-8B40-C2A3785DFDBB}" type="slidenum">
              <a:rPr lang="en-US" sz="2000" b="1" smtClean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-122"/>
                <a:cs typeface="Arial" panose="020B0604020202020204" pitchFamily="34" charset="-120"/>
              </a:rPr>
              <a:t>‹#›</a:t>
            </a:fld>
            <a:endParaRPr lang="en-US" sz="200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notesSlide" Target="../notesSlides/notesSlide2.xml"/><Relationship Id="rId7" Type="http://schemas.openxmlformats.org/officeDocument/2006/relationships/slide" Target="slide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Relationship Id="rId6" Type="http://schemas.openxmlformats.org/officeDocument/2006/relationships/slide" Target="slide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2_BD#31ca67ec3.fixed?vbadefaultcenterpage=1&amp;parentnodeid=1fe3f7219"/>
          <p:cNvSpPr/>
          <p:nvPr/>
        </p:nvSpPr>
        <p:spPr>
          <a:xfrm>
            <a:off x="1030605" y="4818888"/>
            <a:ext cx="6839712" cy="1078992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l" latinLnBrk="1">
              <a:lnSpc>
                <a:spcPts val="5105"/>
              </a:lnSpc>
            </a:pPr>
            <a:r>
              <a:rPr lang="zh-CN" altLang="en-US" sz="3200" b="1" dirty="0">
                <a:solidFill>
                  <a:srgbClr val="0C3BD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学习主题九</a:t>
            </a:r>
            <a:r>
              <a:rPr lang="en-US" altLang="zh-CN" sz="3200" b="1" dirty="0">
                <a:solidFill>
                  <a:srgbClr val="0C3BD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     </a:t>
            </a:r>
            <a:r>
              <a:rPr lang="zh-CN" altLang="en-US" sz="3200" b="1" dirty="0">
                <a:solidFill>
                  <a:srgbClr val="0C3BD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句式与修辞</a:t>
            </a:r>
          </a:p>
        </p:txBody>
      </p:sp>
    </p:spTree>
  </p:cSld>
  <p:clrMapOvr>
    <a:masterClrMapping/>
  </p:clrMapOvr>
  <p:transition>
    <p:split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115570" y="688975"/>
            <a:ext cx="11433175" cy="375475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59159414"/>
              </p:ext>
            </p:extLst>
          </p:nvPr>
        </p:nvGraphicFramePr>
        <p:xfrm>
          <a:off x="323850" y="1435735"/>
          <a:ext cx="11647170" cy="4754880"/>
        </p:xfrm>
        <a:graphic>
          <a:graphicData uri="http://schemas.openxmlformats.org/drawingml/2006/table">
            <a:tbl>
              <a:tblPr/>
              <a:tblGrid>
                <a:gridCol w="2342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4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类型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特点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33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根据句子的繁简,分为长句和短句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长句与短句是相对而言的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。一般来说,修饰成分如定语、状语、补语等比较多,结构较为复杂的句子称为长句,反之,修饰成分较少,结构简单,形式短小的句子就是短句。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长句表意严密细致,条理贯通,抒情细腻深沉,节奏较为舒缓。长句适宜于周密详尽地阐述事理,严肃庄重地发表观点,深沉细腻地抒发感情。而短句表意灵活,简洁明快,生动有力,节奏感强。短句多用于简洁明了、干脆利落的叙事,抒发欢快跳跃的心情或激越强烈的感情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 要注意的是,如果一味地用长句,会显得冗长、滞重;一味地用短句,又让人觉得单调、呆板。只有在行文中长短句恰当配合,交错运用,才能使两种句式各尽其长、相得益彰,使文章语言生动流畅、丰富多彩。</a:t>
                      </a:r>
                    </a:p>
                    <a:p>
                      <a:pPr indent="0">
                        <a:buNone/>
                      </a:pPr>
                      <a:endParaRPr 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0632440" y="975360"/>
            <a:ext cx="12109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续表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115570" y="688975"/>
            <a:ext cx="11433175" cy="375475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90072510"/>
              </p:ext>
            </p:extLst>
          </p:nvPr>
        </p:nvGraphicFramePr>
        <p:xfrm>
          <a:off x="205740" y="1358900"/>
          <a:ext cx="11751310" cy="4754880"/>
        </p:xfrm>
        <a:graphic>
          <a:graphicData uri="http://schemas.openxmlformats.org/drawingml/2006/table">
            <a:tbl>
              <a:tblPr/>
              <a:tblGrid>
                <a:gridCol w="1934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1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类型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特点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912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根据句子的结构形式,分为整句和散句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整句是由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结构相同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或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相近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的一组句子构成的。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整句形式整齐匀称,节奏鲜明,音韵和谐,朗朗上口,语气强烈。整句常构成排比、对偶等修辞格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  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如: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①你可以到泰山看日出,在八达岭长城看日落;可以在西湖荡画舫,到南京鸡鸣寺听钟声;可以在华北平原跑马,在戈壁滩上骑骆驼。②横眉冷对千夫指,俯首甘为孺子牛。</a:t>
                      </a:r>
                      <a:endParaRPr 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而散句是由结构不同、形式长短不一的一组句子构成的。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散句句式多样,富于变化,错落有致,表意生动自然。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如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: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雨声渐渐地住了,窗帘后隐隐地透进清光来。推开窗户一看,呀!凉云散了,树叶上的残滴,映着月儿,好似荧光千点,闪闪烁烁地动着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。——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真没想到苦雨孤灯之后,会有这么一幅清美的图画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!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与长短句一样,在使用整句和散句时,也要避免单一地用整句或散句。在整句中恰当使用散句,或在散句中恰当嵌入整句,才能使表意生动丰富。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0553700" y="898525"/>
            <a:ext cx="12109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续表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115570" y="688975"/>
            <a:ext cx="11433175" cy="375475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36072760"/>
              </p:ext>
            </p:extLst>
          </p:nvPr>
        </p:nvGraphicFramePr>
        <p:xfrm>
          <a:off x="489585" y="1358900"/>
          <a:ext cx="11398885" cy="4237990"/>
        </p:xfrm>
        <a:graphic>
          <a:graphicData uri="http://schemas.openxmlformats.org/drawingml/2006/table">
            <a:tbl>
              <a:tblPr/>
              <a:tblGrid>
                <a:gridCol w="2035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3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类型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特点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223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根据句子成分的语序,分为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常式句和变式句</a:t>
                      </a:r>
                      <a:endParaRPr lang="en-US" sz="2400" b="0" dirty="0">
                        <a:solidFill>
                          <a:srgbClr val="FF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句子成分的排列有一定的规律,一般的排列顺序是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定语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)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主语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+(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状语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)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谓语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补语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)+(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定语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)宾语,按正常语序排列句子成分的句子是常式句。改变句子成分的排列顺序的句子是变式句。改变句子成分的语序是为了强调句中的某一意思或某一成分。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常见的有主谓倒装、状语前置或后置、定语后置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等等。如: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  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①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你怎么了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?→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怎么了,你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?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强调“怎么了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”)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  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②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她养了一只白色的小狗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。→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她养了一只小狗,白色的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。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强调“白色的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”)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0553700" y="898525"/>
            <a:ext cx="12109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续表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4_BD#3de1bbd86.fixed?vbadefaultcenterpage=1&amp;parentnodeid=62da1db03"/>
          <p:cNvSpPr/>
          <p:nvPr/>
        </p:nvSpPr>
        <p:spPr>
          <a:xfrm>
            <a:off x="860552" y="2962656"/>
            <a:ext cx="7196328" cy="923544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l" latinLnBrk="1">
              <a:lnSpc>
                <a:spcPts val="3860"/>
              </a:lnSpc>
            </a:pPr>
            <a:r>
              <a:rPr lang="zh-CN" altLang="en-US" sz="4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sym typeface="+mn-ea"/>
                <a:hlinkClick r:id="rId3" action="ppaction://hlinksldjump"/>
              </a:rPr>
              <a:t>学习任务1:仿用句式</a:t>
            </a:r>
            <a:endParaRPr lang="zh-CN" altLang="en-US" sz="40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  <a:sym typeface="+mn-ea"/>
            </a:endParaRPr>
          </a:p>
        </p:txBody>
      </p:sp>
    </p:spTree>
  </p:cSld>
  <p:clrMapOvr>
    <a:masterClrMapping/>
  </p:clrMapOvr>
  <p:transition>
    <p:split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379095" y="905510"/>
            <a:ext cx="11433175" cy="375475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题型6:</a:t>
            </a:r>
            <a:r>
              <a:rPr lang="zh-CN" alt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对联</a:t>
            </a:r>
            <a:r>
              <a:rPr 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式仿写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　</a:t>
            </a:r>
          </a:p>
          <a:p>
            <a:pPr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对联式仿写一般要求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补写对联的上联或下联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,既可以综合考查考生的修辞知识及简明、连贯、得体的语言表达能力,又能够使考生在写对联时贴近生活,贴近时代,深入而广泛地表现丰富多彩的社会生活。</a:t>
            </a:r>
          </a:p>
          <a:p>
            <a:pPr algn="l" latinLnBrk="1">
              <a:lnSpc>
                <a:spcPts val="4320"/>
              </a:lnSpc>
            </a:pPr>
            <a:endParaRPr 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33010954"/>
              </p:ext>
            </p:extLst>
          </p:nvPr>
        </p:nvGraphicFramePr>
        <p:xfrm>
          <a:off x="1466215" y="3615690"/>
          <a:ext cx="9259570" cy="2425700"/>
        </p:xfrm>
        <a:graphic>
          <a:graphicData uri="http://schemas.openxmlformats.org/drawingml/2006/table">
            <a:tbl>
              <a:tblPr/>
              <a:tblGrid>
                <a:gridCol w="2560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8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对联的特点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解说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99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字数相等,平仄相反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对联的上下联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字数要完全相等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,不多不少。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平仄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是对对联的音韵所提出的严格要求,对联为何听起来悦耳和谐,就是因为注意音韵的平仄搭配。一般来说,一、二声为平声,三、四声为仄声。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115570" y="688975"/>
            <a:ext cx="11433175" cy="375475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553700" y="898525"/>
            <a:ext cx="12109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续表</a:t>
            </a:r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89992676"/>
              </p:ext>
            </p:extLst>
          </p:nvPr>
        </p:nvGraphicFramePr>
        <p:xfrm>
          <a:off x="297180" y="1299845"/>
          <a:ext cx="11735435" cy="5486400"/>
        </p:xfrm>
        <a:graphic>
          <a:graphicData uri="http://schemas.openxmlformats.org/drawingml/2006/table">
            <a:tbl>
              <a:tblPr/>
              <a:tblGrid>
                <a:gridCol w="2957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7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对联的特点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解说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902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词性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相同,结构相似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在对联的上下联中,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虚对虚,实对实,名对名,动对动,形对形,副对副,季节对季节,时间对时间,颜色对颜色,人名对人名,地名对地名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等。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05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语义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相关,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上下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衔接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对联的上下联的含义必须相互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联系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,不能是毫不相关的两种事物或主题,但又不能重复。从这个角度说,有三种类型:一是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正对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,二是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反对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,三是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串对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(1)正对在楹联中最为常见,上下联内容相关或相似,从不同角度说明同一事理,内容上互为补充。从逻辑上讲,上下联之间是并列关系。如:书山有路勤为径,学海无涯苦作舟。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(2)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反对就是上下联之间意思相反,表达一个事物的正反两面性,所用的词语也多是反义词。如:旧社会天灾人祸,新时代国泰民安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115570" y="688975"/>
            <a:ext cx="11433175" cy="375475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553700" y="898525"/>
            <a:ext cx="12109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续表</a:t>
            </a:r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95092840"/>
              </p:ext>
            </p:extLst>
          </p:nvPr>
        </p:nvGraphicFramePr>
        <p:xfrm>
          <a:off x="427990" y="1358900"/>
          <a:ext cx="11631295" cy="4912360"/>
        </p:xfrm>
        <a:graphic>
          <a:graphicData uri="http://schemas.openxmlformats.org/drawingml/2006/table">
            <a:tbl>
              <a:tblPr/>
              <a:tblGrid>
                <a:gridCol w="1811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19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78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对联的特点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解说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45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语义相关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,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上下衔接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 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　　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 (3)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串对也称流水对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,就是一个意思分两句说,上下联若独立起来都无意义,至少意义不全。所以,上下联有因果、承接、递进、条件、假设、选择、转折等关系。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    ①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因果关系。如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: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悬将小日月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,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照彻大乾坤。分析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: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上联是因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,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下联是果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    ②承接关系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,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也称顺承关系。如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: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才饮长江水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,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又食武昌鱼。分析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: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上下联说出连续的事件。这个例子由于用了“才”“又”等时间再续词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,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所以表现承接关系很明显。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    ③递进关系。如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: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三杯竹叶穿心过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,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两朵桃花上脸来。分析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: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因果、承接、递进关系聚于一联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,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这种联叫流水联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,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也叫流水对。再举一格言为例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: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不求金玉重重贵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,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但愿子孙个个贤。分析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: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该联首句用了关联词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方正书宋_GBK" charset="0"/>
                          <a:cs typeface="方正书宋_GBK" charset="0"/>
                        </a:rPr>
                        <a:t>,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NEU-BZ-S92" charset="0"/>
                          <a:cs typeface="NEU-BZ-S92" charset="0"/>
                        </a:rPr>
                        <a:t>递进关系明显。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NEU-BZ-S92" charset="0"/>
                        <a:ea typeface="NEU-BZ-S92" charset="0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115570" y="688975"/>
            <a:ext cx="11433175" cy="375475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553700" y="898525"/>
            <a:ext cx="12109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续表</a:t>
            </a:r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244475" y="1358900"/>
          <a:ext cx="11702415" cy="5120640"/>
        </p:xfrm>
        <a:graphic>
          <a:graphicData uri="http://schemas.openxmlformats.org/drawingml/2006/table">
            <a:tbl>
              <a:tblPr/>
              <a:tblGrid>
                <a:gridCol w="2665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37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对联的特点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解说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912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语义相关,上下衔接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④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条件关系。如:要想着收咱失地,别忘了还我河山。分析:下联是上联的条件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⑤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假设关系。如:若能杯水如名淡,应信村茶比酒香。分析:上联假设,下联结论。凡假设关系都必有结论,否则不是一副完整的楹联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⑥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选择关系。如:宁为玉碎,不为瓦全。分析:这是一副流传甚广的格言联,用对比手法表达含意。上下联分别叙述一件事,让人任选其一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⑦转折关系。如:虽为毫末技艺,确是顶上功夫。分析:这是古代理发店楹联,“虽为”“确是”明显为转折词。这类对联的特点是上联叙述一种意思,下联不延续上联的意思表达,而是发生了转折。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综上七类,串对的基本特点为:上联与下联均不能独立成句,必须上下联珠联璧合,整副楹联的语义才能达到完整统一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54990" y="1189355"/>
            <a:ext cx="11522075" cy="411099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  补写出下列有关节日的两副对联。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注意:①内容与节日相关;②考虑平仄。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</a:rPr>
              <a:t>(1)</a:t>
            </a:r>
            <a:r>
              <a:rPr lang="en-US" sz="2400" b="0" dirty="0" err="1">
                <a:solidFill>
                  <a:srgbClr val="000000"/>
                </a:solidFill>
              </a:rPr>
              <a:t>端午节</a:t>
            </a:r>
            <a:endParaRPr lang="en-US" sz="2400" b="0" dirty="0">
              <a:solidFill>
                <a:srgbClr val="000000"/>
              </a:solidFill>
            </a:endParaRPr>
          </a:p>
          <a:p>
            <a:pPr indent="0" fontAlgn="auto">
              <a:lnSpc>
                <a:spcPct val="150000"/>
              </a:lnSpc>
            </a:pPr>
            <a:r>
              <a:rPr lang="en-US" sz="2400" b="0" dirty="0" err="1">
                <a:solidFill>
                  <a:srgbClr val="000000"/>
                </a:solidFill>
              </a:rPr>
              <a:t>上联:赛龙舟不忘楚风余韵</a:t>
            </a:r>
            <a:endParaRPr lang="en-US" sz="2400" b="0" dirty="0">
              <a:solidFill>
                <a:srgbClr val="000000"/>
              </a:solidFill>
            </a:endParaRPr>
          </a:p>
          <a:p>
            <a:pPr indent="0" fontAlgn="auto">
              <a:lnSpc>
                <a:spcPct val="150000"/>
              </a:lnSpc>
            </a:pPr>
            <a:r>
              <a:rPr lang="en-US" sz="2400" b="0" dirty="0" err="1">
                <a:solidFill>
                  <a:srgbClr val="000000"/>
                </a:solidFill>
              </a:rPr>
              <a:t>下联</a:t>
            </a:r>
            <a:r>
              <a:rPr lang="en-US" sz="2400" b="0" dirty="0">
                <a:solidFill>
                  <a:srgbClr val="000000"/>
                </a:solidFill>
              </a:rPr>
              <a:t>: 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</a:rPr>
              <a:t>(2)</a:t>
            </a:r>
            <a:r>
              <a:rPr lang="en-US" sz="2400" b="0" dirty="0" err="1">
                <a:solidFill>
                  <a:srgbClr val="000000"/>
                </a:solidFill>
              </a:rPr>
              <a:t>中秋节</a:t>
            </a:r>
            <a:endParaRPr lang="en-US" sz="2400" b="0" dirty="0">
              <a:solidFill>
                <a:srgbClr val="000000"/>
              </a:solidFill>
            </a:endParaRPr>
          </a:p>
          <a:p>
            <a:pPr indent="0" fontAlgn="auto">
              <a:lnSpc>
                <a:spcPct val="150000"/>
              </a:lnSpc>
            </a:pPr>
            <a:r>
              <a:rPr lang="en-US" sz="2400" b="0" dirty="0" err="1">
                <a:solidFill>
                  <a:srgbClr val="000000"/>
                </a:solidFill>
              </a:rPr>
              <a:t>上联</a:t>
            </a:r>
            <a:r>
              <a:rPr lang="en-US" sz="2400" b="0" dirty="0">
                <a:solidFill>
                  <a:srgbClr val="000000"/>
                </a:solidFill>
              </a:rPr>
              <a:t>: 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 err="1">
                <a:solidFill>
                  <a:srgbClr val="000000"/>
                </a:solidFill>
              </a:rPr>
              <a:t>下联:明月千里寄相思</a:t>
            </a:r>
            <a:endParaRPr lang="en-US" sz="2400" b="0" dirty="0">
              <a:solidFill>
                <a:srgbClr val="000000"/>
              </a:solidFill>
            </a:endParaRPr>
          </a:p>
        </p:txBody>
      </p:sp>
      <p:pic>
        <p:nvPicPr>
          <p:cNvPr id="689" name="例6.eps" descr="id:2147515296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990" y="1189355"/>
            <a:ext cx="617220" cy="285115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flipV="1">
            <a:off x="1407795" y="3150235"/>
            <a:ext cx="4744720" cy="47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1407795" y="4185920"/>
            <a:ext cx="4744720" cy="47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54990" y="1189355"/>
            <a:ext cx="11522075" cy="411099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/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  补写出下列有关节日的两副对联。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注意:①内容与节日相关;②考虑平仄。</a:t>
            </a:r>
          </a:p>
          <a:p>
            <a:pPr indent="0"/>
            <a:r>
              <a:rPr lang="en-US" sz="2400" b="0" dirty="0">
                <a:solidFill>
                  <a:srgbClr val="000000"/>
                </a:solidFill>
              </a:rPr>
              <a:t>(1)</a:t>
            </a:r>
            <a:r>
              <a:rPr lang="en-US" sz="2400" b="0" dirty="0" err="1">
                <a:solidFill>
                  <a:srgbClr val="000000"/>
                </a:solidFill>
              </a:rPr>
              <a:t>端午节</a:t>
            </a:r>
            <a:endParaRPr lang="en-US" sz="2400" b="0" dirty="0">
              <a:solidFill>
                <a:srgbClr val="000000"/>
              </a:solidFill>
            </a:endParaRPr>
          </a:p>
          <a:p>
            <a:pPr indent="0" fontAlgn="auto">
              <a:lnSpc>
                <a:spcPct val="150000"/>
              </a:lnSpc>
            </a:pPr>
            <a:r>
              <a:rPr lang="en-US" sz="2400" b="0" dirty="0" err="1">
                <a:solidFill>
                  <a:srgbClr val="000000"/>
                </a:solidFill>
              </a:rPr>
              <a:t>上联:赛龙舟不忘楚风余韵</a:t>
            </a:r>
            <a:endParaRPr lang="en-US" sz="2400" b="0" dirty="0">
              <a:solidFill>
                <a:srgbClr val="000000"/>
              </a:solidFill>
            </a:endParaRPr>
          </a:p>
          <a:p>
            <a:pPr indent="0" fontAlgn="auto">
              <a:lnSpc>
                <a:spcPct val="150000"/>
              </a:lnSpc>
            </a:pPr>
            <a:r>
              <a:rPr lang="en-US" sz="2400" b="0" dirty="0" err="1">
                <a:solidFill>
                  <a:srgbClr val="000000"/>
                </a:solidFill>
              </a:rPr>
              <a:t>下联</a:t>
            </a:r>
            <a:r>
              <a:rPr lang="en-US" sz="2400" b="0" dirty="0">
                <a:solidFill>
                  <a:srgbClr val="000000"/>
                </a:solidFill>
              </a:rPr>
              <a:t>: 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>
                <a:solidFill>
                  <a:srgbClr val="000000"/>
                </a:solidFill>
              </a:rPr>
              <a:t>(2)</a:t>
            </a:r>
            <a:r>
              <a:rPr lang="en-US" sz="2400" b="0" dirty="0" err="1">
                <a:solidFill>
                  <a:srgbClr val="000000"/>
                </a:solidFill>
              </a:rPr>
              <a:t>中秋节</a:t>
            </a:r>
            <a:endParaRPr lang="en-US" sz="2400" b="0" dirty="0">
              <a:solidFill>
                <a:srgbClr val="000000"/>
              </a:solidFill>
            </a:endParaRPr>
          </a:p>
          <a:p>
            <a:pPr indent="0" fontAlgn="auto">
              <a:lnSpc>
                <a:spcPct val="150000"/>
              </a:lnSpc>
            </a:pPr>
            <a:r>
              <a:rPr lang="en-US" sz="2400" b="0" dirty="0" err="1">
                <a:solidFill>
                  <a:srgbClr val="000000"/>
                </a:solidFill>
              </a:rPr>
              <a:t>上联</a:t>
            </a:r>
            <a:r>
              <a:rPr lang="en-US" sz="2400" b="0" dirty="0">
                <a:solidFill>
                  <a:srgbClr val="000000"/>
                </a:solidFill>
              </a:rPr>
              <a:t>: </a:t>
            </a:r>
          </a:p>
          <a:p>
            <a:pPr indent="0" fontAlgn="auto">
              <a:lnSpc>
                <a:spcPct val="150000"/>
              </a:lnSpc>
            </a:pPr>
            <a:r>
              <a:rPr lang="en-US" sz="2400" b="0" dirty="0" err="1">
                <a:solidFill>
                  <a:srgbClr val="000000"/>
                </a:solidFill>
              </a:rPr>
              <a:t>下联:明月千里寄相思</a:t>
            </a:r>
            <a:endParaRPr lang="en-US" sz="2400" b="0" dirty="0">
              <a:solidFill>
                <a:srgbClr val="000000"/>
              </a:solidFill>
            </a:endParaRPr>
          </a:p>
        </p:txBody>
      </p:sp>
      <p:pic>
        <p:nvPicPr>
          <p:cNvPr id="689" name="例6.eps" descr="id:2147515296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990" y="1189355"/>
            <a:ext cx="617220" cy="28511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557655" y="2552700"/>
            <a:ext cx="48488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示例:闻粽香尚思屈子忠魂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98600" y="3588385"/>
            <a:ext cx="31343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示例:清风一缕拂丹桂</a:t>
            </a:r>
          </a:p>
        </p:txBody>
      </p:sp>
      <p:cxnSp>
        <p:nvCxnSpPr>
          <p:cNvPr id="6" name="直接连接符 5"/>
          <p:cNvCxnSpPr/>
          <p:nvPr/>
        </p:nvCxnSpPr>
        <p:spPr>
          <a:xfrm flipV="1">
            <a:off x="1407795" y="3150235"/>
            <a:ext cx="4744720" cy="47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1407795" y="4185920"/>
            <a:ext cx="4744720" cy="47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3_BD#62da1db03.fixed?vbadefaultcenterpage=1&amp;parentnodeid=31ca67ec3"/>
          <p:cNvSpPr/>
          <p:nvPr/>
        </p:nvSpPr>
        <p:spPr>
          <a:xfrm>
            <a:off x="2287270" y="824230"/>
            <a:ext cx="7057390" cy="757555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ctr" latinLnBrk="1">
              <a:lnSpc>
                <a:spcPts val="5740"/>
              </a:lnSpc>
            </a:pPr>
            <a:r>
              <a:rPr lang="zh-CN" altLang="en-US" sz="3600" b="1" dirty="0">
                <a:solidFill>
                  <a:srgbClr val="0C3BD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sym typeface="+mn-ea"/>
              </a:rPr>
              <a:t>学习主题九</a:t>
            </a:r>
            <a:r>
              <a:rPr lang="en-US" altLang="zh-CN" sz="3600" b="1" dirty="0">
                <a:solidFill>
                  <a:srgbClr val="0C3BD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sym typeface="+mn-ea"/>
              </a:rPr>
              <a:t>     </a:t>
            </a:r>
            <a:r>
              <a:rPr lang="zh-CN" altLang="en-US" sz="3600" b="1" dirty="0">
                <a:solidFill>
                  <a:srgbClr val="0C3BD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sym typeface="+mn-ea"/>
              </a:rPr>
              <a:t>句式与修辞</a:t>
            </a:r>
            <a:endParaRPr lang="zh-CN" altLang="en-US" sz="3600" b="1" dirty="0">
              <a:solidFill>
                <a:srgbClr val="0C3BD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  <a:p>
            <a:pPr algn="ctr" latinLnBrk="1">
              <a:lnSpc>
                <a:spcPts val="5740"/>
              </a:lnSpc>
            </a:pPr>
            <a:endParaRPr lang="en-US" sz="3600" dirty="0"/>
          </a:p>
        </p:txBody>
      </p:sp>
      <p:pic>
        <p:nvPicPr>
          <p:cNvPr id="3" name="C_3#62da1db03.fixed?vbadefaultcenterpage=1&amp;parentnodeid=31ca67ec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7877" y="2942844"/>
            <a:ext cx="411480" cy="411480"/>
          </a:xfrm>
          <a:prstGeom prst="rect">
            <a:avLst/>
          </a:prstGeom>
        </p:spPr>
      </p:pic>
      <p:pic>
        <p:nvPicPr>
          <p:cNvPr id="4" name="C_3#62da1db03.fixed?vbadefaultcenterpage=1&amp;parentnodeid=31ca67ec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9312" y="3877183"/>
            <a:ext cx="411480" cy="411480"/>
          </a:xfrm>
          <a:prstGeom prst="rect">
            <a:avLst/>
          </a:prstGeom>
        </p:spPr>
      </p:pic>
      <p:pic>
        <p:nvPicPr>
          <p:cNvPr id="6" name="C_3#62da1db03.fixed?vbadefaultcenterpage=1&amp;parentnodeid=31ca67ec3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87877" y="3546729"/>
            <a:ext cx="8604504" cy="82296"/>
          </a:xfrm>
          <a:prstGeom prst="rect">
            <a:avLst/>
          </a:prstGeom>
        </p:spPr>
      </p:pic>
      <p:pic>
        <p:nvPicPr>
          <p:cNvPr id="7" name="C_3#62da1db03.fixed?vbadefaultcenterpage=1&amp;parentnodeid=31ca67ec3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39312" y="4536948"/>
            <a:ext cx="8604504" cy="82296"/>
          </a:xfrm>
          <a:prstGeom prst="rect">
            <a:avLst/>
          </a:prstGeom>
        </p:spPr>
      </p:pic>
      <p:sp>
        <p:nvSpPr>
          <p:cNvPr id="9" name="C_3#62da1db03.fixed?linknodeid=3de1bbd86&amp;vbadefaultcenterpage=1&amp;parentnodeid=31ca67ec3">
            <a:hlinkClick r:id="rId6" action="ppaction://hlinksldjump"/>
          </p:cNvPr>
          <p:cNvSpPr/>
          <p:nvPr/>
        </p:nvSpPr>
        <p:spPr>
          <a:xfrm>
            <a:off x="4185285" y="2513330"/>
            <a:ext cx="5377815" cy="784860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l" latinLnBrk="1">
              <a:lnSpc>
                <a:spcPts val="3860"/>
              </a:lnSpc>
            </a:pPr>
            <a:endParaRPr lang="zh-CN" altLang="en-US" sz="2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  <a:p>
            <a:pPr algn="l" latinLnBrk="1">
              <a:lnSpc>
                <a:spcPts val="3860"/>
              </a:lnSpc>
            </a:pP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知识清单：现代汉语句式分类及特点　</a:t>
            </a:r>
          </a:p>
        </p:txBody>
      </p:sp>
      <p:sp>
        <p:nvSpPr>
          <p:cNvPr id="10" name="C_3#62da1db03.fixed?linknodeid=6422a3f59&amp;vbadefaultcenterpage=1&amp;parentnodeid=31ca67ec3">
            <a:hlinkClick r:id="rId7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4313809" y="3837940"/>
            <a:ext cx="3767328" cy="490220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l" latinLnBrk="1">
              <a:lnSpc>
                <a:spcPts val="3860"/>
              </a:lnSpc>
            </a:pP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hlinkClick r:id="rId8" action="ppaction://hlinksldjump">
                  <a:extLst>
                    <a:ext uri="{DAF060AB-1E55-43B9-8AAB-6FB025537F2F}">
                      <wpsdc:hlinkClr xmlns="" xmlns:wpsdc="http://www.wps.cn/officeDocument/2017/drawingmlCustomData" val="000000"/>
                      <wpsdc:folHlinkClr xmlns="" xmlns:wpsdc="http://www.wps.cn/officeDocument/2017/drawingmlCustomData" val="000000"/>
                      <wpsdc:hlinkUnderline xmlns="" xmlns:wpsdc="http://www.wps.cn/officeDocument/2017/drawingmlCustomData" val="0"/>
                    </a:ext>
                  </a:extLst>
                </a:hlinkClick>
              </a:rPr>
              <a:t>学习任务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hlinkClick r:id="rId8" action="ppaction://hlinksldjump">
                  <a:extLst>
                    <a:ext uri="{DAF060AB-1E55-43B9-8AAB-6FB025537F2F}">
                      <wpsdc:hlinkClr xmlns="" xmlns:wpsdc="http://www.wps.cn/officeDocument/2017/drawingmlCustomData" val="000000"/>
                      <wpsdc:folHlinkClr xmlns="" xmlns:wpsdc="http://www.wps.cn/officeDocument/2017/drawingmlCustomData" val="000000"/>
                      <wpsdc:hlinkUnderline xmlns="" xmlns:wpsdc="http://www.wps.cn/officeDocument/2017/drawingmlCustomData" val="0"/>
                    </a:ext>
                  </a:extLst>
                </a:hlinkClick>
              </a:rPr>
              <a:t>1:仿用句式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　</a:t>
            </a:r>
          </a:p>
        </p:txBody>
      </p:sp>
    </p:spTree>
  </p:cSld>
  <p:clrMapOvr>
    <a:masterClrMapping/>
  </p:clrMapOvr>
  <p:transition>
    <p:split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4_BD#3de1bbd86.fixed?vbadefaultcenterpage=1&amp;parentnodeid=62da1db03"/>
          <p:cNvSpPr/>
          <p:nvPr/>
        </p:nvSpPr>
        <p:spPr>
          <a:xfrm>
            <a:off x="860552" y="2962656"/>
            <a:ext cx="7196328" cy="923544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l" latinLnBrk="1">
              <a:lnSpc>
                <a:spcPts val="3860"/>
              </a:lnSpc>
            </a:pPr>
            <a:r>
              <a:rPr lang="zh-CN" altLang="en-US" sz="4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sym typeface="+mn-ea"/>
              </a:rPr>
              <a:t>知识清单：现代汉语句式分类及特点　</a:t>
            </a:r>
          </a:p>
        </p:txBody>
      </p:sp>
    </p:spTree>
  </p:cSld>
  <p:clrMapOvr>
    <a:masterClrMapping/>
  </p:clrMapOvr>
  <p:transition>
    <p:split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115570" y="688975"/>
            <a:ext cx="11896090" cy="375475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句式通常指</a:t>
            </a: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句子的结构形式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。现代汉语的句式十分丰富,按照不同的划分标准,可分为不同的类型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</a:p>
          <a:p>
            <a:pPr algn="l" latinLnBrk="1">
              <a:lnSpc>
                <a:spcPts val="4000"/>
              </a:lnSpc>
              <a:buClrTx/>
              <a:buSzTx/>
              <a:buFontTx/>
            </a:pPr>
            <a:endParaRPr 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09387216"/>
              </p:ext>
            </p:extLst>
          </p:nvPr>
        </p:nvGraphicFramePr>
        <p:xfrm>
          <a:off x="372110" y="2012950"/>
          <a:ext cx="11418570" cy="3840480"/>
        </p:xfrm>
        <a:graphic>
          <a:graphicData uri="http://schemas.openxmlformats.org/drawingml/2006/table">
            <a:tbl>
              <a:tblPr/>
              <a:tblGrid>
                <a:gridCol w="3457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0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类型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特点</a:t>
                      </a:r>
                      <a:endParaRPr lang="en-US" altLang="en-US" sz="2400" b="1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72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根据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表达的语气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,分为陈述句和问句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疑问句、设问句、反问句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)、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祈使句、感叹句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1.陈述句的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语气平和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、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舒缓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,表达陈述的语气,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不带特别的情绪,较为客观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。如: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等线" panose="02010600030101010101" charset="-122"/>
                        </a:rPr>
                        <a:t>明天是星期天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等线" panose="02010600030101010101" charset="-122"/>
                        </a:rPr>
                        <a:t>。</a:t>
                      </a:r>
                      <a:endParaRPr 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2.问句一般又分为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疑问句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、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设问句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和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反问句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。一般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疑问句表询问、商量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的语气;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设问句自问自答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语气较为强烈,观点也更明确、突出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;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反问句的语气最为强烈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,同时,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肯定的反问句表否定的意思,否定的反问句表肯定的意思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。试比较一下问句与陈述句表达效果的不同,以及各种问句之间表达效果的差异。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115570" y="688975"/>
            <a:ext cx="11433175" cy="375475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27156162"/>
              </p:ext>
            </p:extLst>
          </p:nvPr>
        </p:nvGraphicFramePr>
        <p:xfrm>
          <a:off x="264795" y="1297940"/>
          <a:ext cx="11741150" cy="4754880"/>
        </p:xfrm>
        <a:graphic>
          <a:graphicData uri="http://schemas.openxmlformats.org/drawingml/2006/table">
            <a:tbl>
              <a:tblPr/>
              <a:tblGrid>
                <a:gridCol w="4025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15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类型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特点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912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根据表达的语气,分为陈述句和问句(疑问句、设问句、反问句)、祈使句、感叹句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如: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①独立自由最可贵。②独立自由最可贵吧?③什么最可贵?独立自由最可贵。④难道独立自由不是最可贵的吗?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3.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祈使句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是表示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要求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或请求别人做或不做什么的句子。一般句前用“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请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”字,句末用句号时,语气比较平和,表现的态度比较委婉、客气;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而句前不用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“请”字,句末用感叹号时,语气就较为强硬。 如: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①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请走过来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。②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走过来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!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4.感叹句是抒发某种感情的句式,较之一般陈述句有浓厚的抒情色彩。如: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①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她是一位十分善良的母亲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。②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她是一位多么善良的母亲啊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!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楷体" panose="02010609060101010101" pitchFamily="34" charset="-122"/>
                        <a:ea typeface="楷体" panose="02010609060101010101" pitchFamily="34" charset="-122"/>
                        <a:cs typeface="楷体" panose="02010609060101010101" pitchFamily="34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0612755" y="837565"/>
            <a:ext cx="12109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续表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115570" y="688975"/>
            <a:ext cx="11433175" cy="375475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13687120"/>
              </p:ext>
            </p:extLst>
          </p:nvPr>
        </p:nvGraphicFramePr>
        <p:xfrm>
          <a:off x="219710" y="1590040"/>
          <a:ext cx="11651615" cy="4100195"/>
        </p:xfrm>
        <a:graphic>
          <a:graphicData uri="http://schemas.openxmlformats.org/drawingml/2006/table">
            <a:tbl>
              <a:tblPr/>
              <a:tblGrid>
                <a:gridCol w="2322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28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类型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特点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44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根据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主语和谓语的行为关系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,分为主动句和被动句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    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主动句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强调动作行为的发出者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,即施动者,以之为主语;被动句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强调动作行为的被支配对象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,把原主动句中的宾语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即受动者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)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放在主语的位置。如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: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①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风吹落了树枝上的花朵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。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主动句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)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②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树枝上的花朵被风吹落了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。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被动句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)</a:t>
                      </a:r>
                      <a:endParaRPr lang="en-US" sz="2400" b="0" dirty="0">
                        <a:solidFill>
                          <a:srgbClr val="000000"/>
                        </a:solidFill>
                        <a:latin typeface="楷体" panose="02010609060101010101" pitchFamily="34" charset="-122"/>
                        <a:ea typeface="楷体" panose="02010609060101010101" pitchFamily="34" charset="-122"/>
                        <a:cs typeface="楷体" panose="02010609060101010101" pitchFamily="34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在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主动句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中还有一种比较特殊的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“把”字句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一般强调施动者对受动者加以处置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突出施动者的动作行为对受动者产生的结果,或使之达到的状态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。如:</a:t>
                      </a: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 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他把房间打扫得干干净净的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0553700" y="1005205"/>
            <a:ext cx="12109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续表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115570" y="688975"/>
            <a:ext cx="11433175" cy="375475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42282522"/>
              </p:ext>
            </p:extLst>
          </p:nvPr>
        </p:nvGraphicFramePr>
        <p:xfrm>
          <a:off x="323850" y="1816100"/>
          <a:ext cx="11544935" cy="4100195"/>
        </p:xfrm>
        <a:graphic>
          <a:graphicData uri="http://schemas.openxmlformats.org/drawingml/2006/table">
            <a:tbl>
              <a:tblPr/>
              <a:tblGrid>
                <a:gridCol w="1398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46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类型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特点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44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根据判断的性质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,分为肯定句</a:t>
                      </a:r>
                      <a:endParaRPr 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和否定句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同一个意思,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从正面去表达,是肯定句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;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从反面去表达,是否定句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否定句又可分为一重否定句和多重否定句,一重否定表否定,双重否定表肯定,三重否定表否定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……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以此类推。一般来说,在语气上,一重否定句语气轻,肯定句语气较重,而双重否定句语气最重。如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: 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  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①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他足球踢得好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。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肯定句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)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     ②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他足球踢得不</a:t>
                      </a:r>
                      <a:r>
                        <a:rPr lang="zh-CN" alt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好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。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一重否定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)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     ③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他足球踢得没有人说不好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。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双重否定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)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0657840" y="916940"/>
            <a:ext cx="12109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续表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115570" y="688975"/>
            <a:ext cx="11433175" cy="375475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240568"/>
              </p:ext>
            </p:extLst>
          </p:nvPr>
        </p:nvGraphicFramePr>
        <p:xfrm>
          <a:off x="598805" y="1462405"/>
          <a:ext cx="11403965" cy="4237990"/>
        </p:xfrm>
        <a:graphic>
          <a:graphicData uri="http://schemas.openxmlformats.org/drawingml/2006/table">
            <a:tbl>
              <a:tblPr/>
              <a:tblGrid>
                <a:gridCol w="1897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6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84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类型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特点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953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根据语体风格,分为口语句和书面语句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口语句经常出现在日常交际语言中,一般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整体结构比较松散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,很少用关联词,短小简单,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少用修饰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比较通俗易懂、活泼自然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。如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: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 他到城里去干啥?他到城里去做买卖。稻子收好了,麦垄种完了,公粮余粮卖掉了,口粮柴草分到了,乘这个空当,出门活动活动,赚几个活钱买零碎。</a:t>
                      </a:r>
                      <a:endParaRPr 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反之,句子相对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较长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,或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结构复杂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多用关联词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用语典雅含蓄、表意严谨的句子则是书面语句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。如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: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我给那些因为在近旁而极响的爆竹声惊醒,看见豆一般大的黄色的灯火光,接着又听得毕毕剥剥的鞭炮,是四叔家正在“祝福”了;知道已是五更将近时候。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0691495" y="829945"/>
            <a:ext cx="12109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续表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115570" y="688975"/>
            <a:ext cx="11433175" cy="375475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36358651"/>
              </p:ext>
            </p:extLst>
          </p:nvPr>
        </p:nvGraphicFramePr>
        <p:xfrm>
          <a:off x="481965" y="1560195"/>
          <a:ext cx="11516360" cy="4217035"/>
        </p:xfrm>
        <a:graphic>
          <a:graphicData uri="http://schemas.openxmlformats.org/drawingml/2006/table">
            <a:tbl>
              <a:tblPr/>
              <a:tblGrid>
                <a:gridCol w="3002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3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类型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特点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111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根据句子的数量、结构,分为单句和复句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单句是只有一套主谓结构的句子,单句包括主谓句和非主谓句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。如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: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等线" panose="02010600030101010101" charset="-122"/>
                        </a:rPr>
                        <a:t>①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等线" panose="02010600030101010101" charset="-122"/>
                        </a:rPr>
                        <a:t>天要下雨了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等线" panose="02010600030101010101" charset="-122"/>
                        </a:rPr>
                        <a:t>。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主谓句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)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等线" panose="02010600030101010101" charset="-122"/>
                        </a:rPr>
                        <a:t>②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等线" panose="02010600030101010101" charset="-122"/>
                        </a:rPr>
                        <a:t>下雨了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等线" panose="02010600030101010101" charset="-122"/>
                        </a:rPr>
                        <a:t>!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非主谓句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)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复句是由两个或两个以上意义紧密联系、结构相互独立的单句组成的句子,组成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复句的单句叫分句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。根据复句中各分句之间的关系,可以把复句分为并列复句、因果复句、转折复句、假设复句、条件复句、递进复句等。根据分句的数量可分为一重复句和多重复句。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0553700" y="1024890"/>
            <a:ext cx="12109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续表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5c2a410e-55b0-45b3-8079-5d97cf93ee1e"/>
  <p:tag name="COMMONDATA" val="eyJoZGlkIjoiMzdlZWUyOGQzM2RiNDY5ODA3MmYyMGM2NmJiOWJjM2E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1dca760-c555-4f95-af09-c04a56b184f5}"/>
  <p:tag name="TABLE_ENDDRAG_ORIGIN_RECT" val="925*370"/>
  <p:tag name="TABLE_ENDDRAG_RECT" val="16*107*925*37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1dca760-c555-4f95-af09-c04a56b184f5}"/>
  <p:tag name="TABLE_ENDDRAG_ORIGIN_RECT" val="897*330"/>
  <p:tag name="TABLE_ENDDRAG_RECT" val="38*107*897*33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9ee7a098-53e2-4fc2-8f16-b5ea7bd4fdcd}"/>
  <p:tag name="TABLE_ENDDRAG_ORIGIN_RECT" val="729*191"/>
  <p:tag name="TABLE_ENDDRAG_RECT" val="150*277*729*19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0cd88c5-880f-424d-ae65-2440a0407cde}"/>
  <p:tag name="TABLE_ENDDRAG_ORIGIN_RECT" val="924*393"/>
  <p:tag name="TABLE_ENDDRAG_RECT" val="23*102*924*39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0cd88c5-880f-424d-ae65-2440a0407cde}"/>
  <p:tag name="TABLE_ENDDRAG_ORIGIN_RECT" val="915*386"/>
  <p:tag name="TABLE_ENDDRAG_RECT" val="33*107*915*38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0cd88c5-880f-424d-ae65-2440a0407cde}"/>
  <p:tag name="TABLE_ENDDRAG_ORIGIN_RECT" val="921*374"/>
  <p:tag name="TABLE_ENDDRAG_RECT" val="23*102*921*37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1dca760-c555-4f95-af09-c04a56b184f5}"/>
  <p:tag name="TABLE_ENDDRAG_ORIGIN_RECT" val="899*301"/>
  <p:tag name="TABLE_ENDDRAG_RECT" val="29*156*899*30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1dca760-c555-4f95-af09-c04a56b184f5}"/>
  <p:tag name="TABLE_ENDDRAG_ORIGIN_RECT" val="924*357"/>
  <p:tag name="TABLE_ENDDRAG_RECT" val="20*113*924*35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1dca760-c555-4f95-af09-c04a56b184f5}"/>
  <p:tag name="TABLE_ENDDRAG_ORIGIN_RECT" val="917*322"/>
  <p:tag name="TABLE_ENDDRAG_RECT" val="17*143*917*32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1dca760-c555-4f95-af09-c04a56b184f5}"/>
  <p:tag name="TABLE_ENDDRAG_ORIGIN_RECT" val="909*322"/>
  <p:tag name="TABLE_ENDDRAG_RECT" val="37*101*909*32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1dca760-c555-4f95-af09-c04a56b184f5}"/>
  <p:tag name="TABLE_ENDDRAG_ORIGIN_RECT" val="897*333"/>
  <p:tag name="TABLE_ENDDRAG_RECT" val="25*143*897*33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1dca760-c555-4f95-af09-c04a56b184f5}"/>
  <p:tag name="TABLE_ENDDRAG_ORIGIN_RECT" val="906*332"/>
  <p:tag name="TABLE_ENDDRAG_RECT" val="17*143*906*33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1dca760-c555-4f95-af09-c04a56b184f5}"/>
  <p:tag name="TABLE_ENDDRAG_ORIGIN_RECT" val="917*324"/>
  <p:tag name="TABLE_ENDDRAG_RECT" val="25*143*917*324"/>
</p:tagLst>
</file>

<file path=ppt/theme/theme1.xml><?xml version="1.0" encoding="utf-8"?>
<a:theme xmlns:a="http://schemas.openxmlformats.org/drawingml/2006/main" name="教学课件制作 QQ 425673604">
  <a:themeElements>
    <a:clrScheme name="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00"/>
      </a:hlink>
      <a:folHlink>
        <a:srgbClr val="0000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  <a:extLst>
      <a:ext uri="{D81B5157-A7B6-4480-A006-42BB1BC3E7BB}">
        <wpsdc:hlinkScheme xmlns="" xmlns:wpsdc="http://www.wps.cn/officeDocument/2017/drawingmlCustomData" underline="false"/>
      </a:ext>
    </a:extLst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1121</Words>
  <Application>Microsoft Office PowerPoint</Application>
  <PresentationFormat>宽屏</PresentationFormat>
  <Paragraphs>144</Paragraphs>
  <Slides>19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8" baseType="lpstr">
      <vt:lpstr>NEU-BZ-S92</vt:lpstr>
      <vt:lpstr>等线</vt:lpstr>
      <vt:lpstr>方正书宋_GBK</vt:lpstr>
      <vt:lpstr>楷体</vt:lpstr>
      <vt:lpstr>宋体</vt:lpstr>
      <vt:lpstr>微软雅黑</vt:lpstr>
      <vt:lpstr>Arial</vt:lpstr>
      <vt:lpstr>Times New Roman</vt:lpstr>
      <vt:lpstr>教学课件制作 QQ 425673604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启明合心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教学课件制作服务</dc:title>
  <dc:subject>QQ 425673604</dc:subject>
  <dc:creator>QQ 425673604</dc:creator>
  <cp:lastModifiedBy>振 群</cp:lastModifiedBy>
  <cp:revision>29</cp:revision>
  <dcterms:created xsi:type="dcterms:W3CDTF">2022-01-06T09:00:00Z</dcterms:created>
  <dcterms:modified xsi:type="dcterms:W3CDTF">2024-03-18T14:30:16Z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mondata">
    <vt:lpwstr>eyJoZGlkIjoiYjNmNjIyMGRkN2M2ZmMzN2RkZThlNWRlYjM2YTNmOWQifQ==</vt:lpwstr>
  </property>
  <property fmtid="{D5CDD505-2E9C-101B-9397-08002B2CF9AE}" pid="3" name="ICV">
    <vt:lpwstr>CE10B4C765A948B0BE639BA55D20FB54</vt:lpwstr>
  </property>
  <property fmtid="{D5CDD505-2E9C-101B-9397-08002B2CF9AE}" pid="4" name="KSOProductBuildVer">
    <vt:lpwstr>2052-11.1.0.13703</vt:lpwstr>
  </property>
</Properties>
</file>