
<file path=[Content_Types].xml><?xml version="1.0" encoding="utf-8"?>
<Types xmlns="http://schemas.openxmlformats.org/package/2006/content-types">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handoutMasterIdLst>
    <p:handoutMasterId r:id="rId54"/>
  </p:handoutMasterIdLst>
  <p:sldIdLst>
    <p:sldId id="2054" r:id="rId4"/>
    <p:sldId id="2196" r:id="rId6"/>
    <p:sldId id="2197" r:id="rId7"/>
    <p:sldId id="2199" r:id="rId8"/>
    <p:sldId id="2282" r:id="rId9"/>
    <p:sldId id="2283" r:id="rId10"/>
    <p:sldId id="2200" r:id="rId11"/>
    <p:sldId id="2284" r:id="rId12"/>
    <p:sldId id="2201" r:id="rId13"/>
    <p:sldId id="581" r:id="rId14"/>
    <p:sldId id="582" r:id="rId15"/>
    <p:sldId id="2246" r:id="rId16"/>
    <p:sldId id="2285" r:id="rId17"/>
    <p:sldId id="2250" r:id="rId18"/>
    <p:sldId id="2251" r:id="rId19"/>
    <p:sldId id="2247" r:id="rId20"/>
    <p:sldId id="2286" r:id="rId21"/>
    <p:sldId id="2287" r:id="rId22"/>
    <p:sldId id="2288" r:id="rId23"/>
    <p:sldId id="2290" r:id="rId24"/>
    <p:sldId id="2291" r:id="rId25"/>
    <p:sldId id="2293" r:id="rId26"/>
    <p:sldId id="2248" r:id="rId27"/>
    <p:sldId id="597" r:id="rId28"/>
    <p:sldId id="2063" r:id="rId29"/>
    <p:sldId id="1734" r:id="rId30"/>
    <p:sldId id="1108" r:id="rId31"/>
    <p:sldId id="2294" r:id="rId32"/>
    <p:sldId id="2295" r:id="rId33"/>
    <p:sldId id="2296" r:id="rId34"/>
    <p:sldId id="2297" r:id="rId35"/>
    <p:sldId id="2252" r:id="rId36"/>
    <p:sldId id="2253" r:id="rId37"/>
    <p:sldId id="2254" r:id="rId38"/>
    <p:sldId id="2329" r:id="rId39"/>
    <p:sldId id="2330" r:id="rId40"/>
    <p:sldId id="2331" r:id="rId41"/>
    <p:sldId id="2255" r:id="rId42"/>
    <p:sldId id="2298" r:id="rId43"/>
    <p:sldId id="2299" r:id="rId44"/>
    <p:sldId id="2300" r:id="rId45"/>
    <p:sldId id="2301" r:id="rId46"/>
    <p:sldId id="2302" r:id="rId47"/>
    <p:sldId id="2303" r:id="rId48"/>
    <p:sldId id="2371" r:id="rId49"/>
    <p:sldId id="2304" r:id="rId50"/>
    <p:sldId id="2305" r:id="rId51"/>
    <p:sldId id="2306" r:id="rId52"/>
    <p:sldId id="2307" r:id="rId53"/>
  </p:sldIdLst>
  <p:sldSz cx="12192000" cy="6858000"/>
  <p:notesSz cx="6858000" cy="9144000"/>
  <p:embeddedFontLst>
    <p:embeddedFont>
      <p:font typeface="楷体" panose="02010609060101010101" pitchFamily="49" charset="-122"/>
      <p:regular r:id="rId59"/>
    </p:embeddedFont>
    <p:embeddedFont>
      <p:font typeface="黑体" panose="02010609060101010101" charset="-122"/>
      <p:regular r:id="rId60"/>
    </p:embeddedFont>
    <p:embeddedFont>
      <p:font typeface="造字工房刻宋体 常规体" panose="02010600030101010101" charset="-122"/>
      <p:regular r:id="rId61"/>
    </p:embeddedFont>
    <p:embeddedFont>
      <p:font typeface="Calibri" panose="020F0502020204030204" charset="0"/>
      <p:regular r:id="rId62"/>
      <p:bold r:id="rId63"/>
      <p:italic r:id="rId64"/>
      <p:boldItalic r:id="rId65"/>
    </p:embeddedFont>
    <p:embeddedFont>
      <p:font typeface="Calibri" panose="020F0502020204030204"/>
      <p:regular r:id="rId66"/>
      <p:bold r:id="rId67"/>
      <p:italic r:id="rId68"/>
      <p:boldItalic r:id="rId69"/>
    </p:embeddedFont>
  </p:embeddedFontLst>
  <p:custDataLst>
    <p:tags r:id="rId7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8"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li" initials="w" lastIdx="1" clrIdx="0"/>
  <p:cmAuthor id="2" name="作者" initials="作" lastIdx="0" clrIdx="1"/>
  <p:cmAuthor id="3" name="Admin" initials="A" lastIdx="1" clrIdx="2"/>
  <p:cmAuthor id="0" name="Mia Vida Villanueva" initials="MVV" lastIdx="1" clrIdx="0"/>
  <p:cmAuthor id="7" name="1206988966@qq.com" initials="1" lastIdx="1" clrIdx="2"/>
  <p:cmAuthor id="8" name="姜伟光" initials="姜" lastIdx="1" clrIdx="0"/>
  <p:cmAuthor id="4" name="Administrator" initials="A" lastIdx="4" clrIdx="3"/>
  <p:cmAuthor id="5" name="宋洁然" initials="宋" lastIdx="2" clrIdx="1"/>
  <p:cmAuthor id="6" name="ming qiu" initials="m" lastIdx="17" clrIdx="1"/>
  <p:cmAuthor id="10" name="微软用户" initials="微" lastIdx="1" clrIdx="0"/>
  <p:cmAuthor id="11" name="zhujianjun" initials="z" lastIdx="1" clrIdx="10"/>
  <p:cmAuthor id="12" name="杜B格小生" initials="杜"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470" y="24"/>
      </p:cViewPr>
      <p:guideLst>
        <p:guide orient="horz" pos="2128"/>
        <p:guide pos="38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0" Type="http://schemas.openxmlformats.org/officeDocument/2006/relationships/tags" Target="tags/tag8.xml"/><Relationship Id="rId7" Type="http://schemas.openxmlformats.org/officeDocument/2006/relationships/slide" Target="slides/slide3.xml"/><Relationship Id="rId69" Type="http://schemas.openxmlformats.org/officeDocument/2006/relationships/font" Target="fonts/font11.fntdata"/><Relationship Id="rId68" Type="http://schemas.openxmlformats.org/officeDocument/2006/relationships/font" Target="fonts/font10.fntdata"/><Relationship Id="rId67" Type="http://schemas.openxmlformats.org/officeDocument/2006/relationships/font" Target="fonts/font9.fntdata"/><Relationship Id="rId66" Type="http://schemas.openxmlformats.org/officeDocument/2006/relationships/font" Target="fonts/font8.fntdata"/><Relationship Id="rId65" Type="http://schemas.openxmlformats.org/officeDocument/2006/relationships/font" Target="fonts/font7.fntdata"/><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2.xml"/><Relationship Id="rId59" Type="http://schemas.openxmlformats.org/officeDocument/2006/relationships/font" Target="fonts/font1.fntdata"/><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6715" y="739775"/>
            <a:ext cx="6584245" cy="37036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6D97D-72F2-4BA4-B9A0-455BB37F724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29" name="幻灯片图像占位符 1"/>
          <p:cNvSpPr>
            <a:spLocks noGrp="1" noRot="1" noChangeAspect="1" noTextEdit="1"/>
          </p:cNvSpPr>
          <p:nvPr>
            <p:ph type="sldImg"/>
          </p:nvPr>
        </p:nvSpPr>
        <p:spPr/>
      </p:sp>
      <p:sp>
        <p:nvSpPr>
          <p:cNvPr id="150530" name="备注占位符 2"/>
          <p:cNvSpPr>
            <a:spLocks noGrp="1"/>
          </p:cNvSpPr>
          <p:nvPr>
            <p:ph type="body"/>
          </p:nvPr>
        </p:nvSpPr>
        <p:spPr/>
        <p:txBody>
          <a:bodyPr wrap="square" lIns="91440" tIns="45720" rIns="91440" bIns="45720" anchor="t" anchorCtr="0"/>
          <a:p>
            <a:pPr lvl="0"/>
            <a:endParaRPr lang="zh-CN" altLang="en-US" dirty="0"/>
          </a:p>
        </p:txBody>
      </p:sp>
      <p:sp>
        <p:nvSpPr>
          <p:cNvPr id="15053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fld id="{9A0DB2DC-4C9A-4742-B13C-FB6460FD3503}" type="slidenum">
              <a:rPr lang="zh-CN" altLang="en-US" sz="1300">
                <a:latin typeface="Arial" panose="020B0604020202020204" pitchFamily="34" charset="0"/>
                <a:ea typeface="宋体" panose="02010600030101010101" pitchFamily="2" charset="-122"/>
              </a:rPr>
            </a:fld>
            <a:endParaRPr lang="zh-CN" altLang="en-US" sz="13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p:sp>
      <p:sp>
        <p:nvSpPr>
          <p:cNvPr id="34818" name="备注占位符 2"/>
          <p:cNvSpPr>
            <a:spLocks noGrp="1"/>
          </p:cNvSpPr>
          <p:nvPr>
            <p:ph type="body"/>
          </p:nvPr>
        </p:nvSpPr>
        <p:spPr/>
        <p:txBody>
          <a:bodyPr wrap="square" lIns="91440" tIns="45720" rIns="91440" bIns="45720" anchor="t" anchorCtr="0"/>
          <a:p>
            <a:pPr lvl="0"/>
            <a:endParaRPr lang="zh-CN" altLang="en-US" dirty="0"/>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fld id="{9A0DB2DC-4C9A-4742-B13C-FB6460FD3503}" type="slidenum">
              <a:rPr lang="zh-CN" altLang="en-US" sz="1300">
                <a:latin typeface="Arial" panose="020B0604020202020204" pitchFamily="34" charset="0"/>
                <a:ea typeface="宋体" panose="02010600030101010101" pitchFamily="2" charset="-122"/>
              </a:rPr>
            </a:fld>
            <a:endParaRPr lang="zh-CN" altLang="en-US" sz="13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p:sp>
      <p:sp>
        <p:nvSpPr>
          <p:cNvPr id="34818" name="备注占位符 2"/>
          <p:cNvSpPr>
            <a:spLocks noGrp="1"/>
          </p:cNvSpPr>
          <p:nvPr>
            <p:ph type="body"/>
          </p:nvPr>
        </p:nvSpPr>
        <p:spPr/>
        <p:txBody>
          <a:bodyPr wrap="square" lIns="91440" tIns="45720" rIns="91440" bIns="45720" anchor="t" anchorCtr="0"/>
          <a:p>
            <a:pPr lvl="0"/>
            <a:endParaRPr lang="zh-CN" altLang="en-US" dirty="0"/>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fld id="{9A0DB2DC-4C9A-4742-B13C-FB6460FD3503}" type="slidenum">
              <a:rPr lang="zh-CN" altLang="en-US" sz="1300">
                <a:latin typeface="Arial" panose="020B0604020202020204" pitchFamily="34" charset="0"/>
                <a:ea typeface="宋体" panose="02010600030101010101" pitchFamily="2" charset="-122"/>
              </a:rPr>
            </a:fld>
            <a:endParaRPr lang="zh-CN" altLang="en-US" sz="13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298450"/>
            <a:ext cx="10678583" cy="714375"/>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755651" y="1150938"/>
            <a:ext cx="5236633" cy="514191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5484" y="1150938"/>
            <a:ext cx="5238749" cy="514191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Shape 6"/>
          <p:cNvSpPr>
            <a:spLocks noGrp="1"/>
          </p:cNvSpPr>
          <p:nvPr>
            <p:ph type="sldNum" sz="quarter" idx="4"/>
          </p:nvPr>
        </p:nvSpPr>
        <p:spPr bwMode="auto">
          <a:xfrm>
            <a:off x="8737600" y="6245225"/>
            <a:ext cx="2844800" cy="304800"/>
          </a:xfrm>
          <a:prstGeom prst="rect">
            <a:avLst/>
          </a:prstGeom>
          <a:noFill/>
          <a:ln w="12700">
            <a:noFill/>
            <a:miter lim="400000"/>
          </a:ln>
          <a:effectLst/>
        </p:spPr>
        <p:txBody>
          <a:bodyPr vert="horz" wrap="square" lIns="45719" tIns="45719" rIns="45719" bIns="45719" numCol="1" anchor="t" anchorCtr="0" compatLnSpc="1">
            <a:spAutoFit/>
          </a:bodyPr>
          <a:p>
            <a:pPr algn="r" eaLnBrk="1" fontAlgn="base" hangingPunct="1">
              <a:buNone/>
            </a:pPr>
            <a:fld id="{9A0DB2DC-4C9A-4742-B13C-FB6460FD3503}" type="slidenum">
              <a:rPr lang="en-US" altLang="en-US" strike="noStrike" noProof="1" dirty="0">
                <a:solidFill>
                  <a:srgbClr val="000000"/>
                </a:solidFill>
                <a:latin typeface="Arial" panose="020B0604020202020204" pitchFamily="34" charset="0"/>
                <a:ea typeface="宋体" panose="02010600030101010101" pitchFamily="2" charset="-122"/>
                <a:cs typeface="+mn-cs"/>
              </a:rPr>
            </a:fld>
            <a:endParaRPr lang="en-US" altLang="en-US" strike="noStrike" noProof="1" dirty="0">
              <a:solidFill>
                <a:srgbClr val="000000"/>
              </a:solidFill>
              <a:ea typeface="Arial" panose="020B0604020202020204" pitchFamily="34" charset="0"/>
            </a:endParaRPr>
          </a:p>
        </p:txBody>
      </p:sp>
      <p:sp>
        <p:nvSpPr>
          <p:cNvPr id="8" name="日期占位符 1"/>
          <p:cNvSpPr>
            <a:spLocks noGrp="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2"/>
          <p:cNvSpPr>
            <a:spLocks noGrp="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150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1507" name="Rectangle 3"/>
          <p:cNvSpPr>
            <a:spLocks noGrp="1"/>
          </p:cNvSpPr>
          <p:nvPr>
            <p:ph type="body"/>
          </p:nvPr>
        </p:nvSpPr>
        <p:spPr>
          <a:xfrm>
            <a:off x="609600" y="1600200"/>
            <a:ext cx="109728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buFontTx/>
              <a:buNone/>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defRPr sz="1400"/>
            </a:lvl1pPr>
          </a:lstStyle>
          <a:p>
            <a:pPr lvl="0" eaLnBrk="1" fontAlgn="base" hangingPunct="1">
              <a:buChar char="•"/>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476672"/>
            <a:ext cx="9144000" cy="2448272"/>
          </a:xfrm>
        </p:spPr>
        <p:txBody>
          <a:bodyPr>
            <a:normAutofit/>
          </a:bodyPr>
          <a:lstStyle/>
          <a:p>
            <a:pPr>
              <a:lnSpc>
                <a:spcPts val="5200"/>
              </a:lnSpc>
            </a:pPr>
            <a:r>
              <a:rPr lang="zh-CN" altLang="en-US" sz="4800" b="1" dirty="0">
                <a:solidFill>
                  <a:srgbClr val="FF0000"/>
                </a:solidFill>
                <a:uFillTx/>
                <a:sym typeface="+mn-ea"/>
              </a:rPr>
              <a:t>文言文</a:t>
            </a:r>
            <a:r>
              <a:rPr lang="zh-CN" sz="4800" b="1" dirty="0">
                <a:solidFill>
                  <a:srgbClr val="FF0000"/>
                </a:solidFill>
                <a:uFillTx/>
                <a:sym typeface="+mn-ea"/>
              </a:rPr>
              <a:t>阅读备考</a:t>
            </a:r>
            <a:endParaRPr lang="zh-CN" altLang="en-US" sz="4800" b="1" dirty="0">
              <a:solidFill>
                <a:srgbClr val="FF0000"/>
              </a:solidFill>
              <a:uFillTx/>
              <a:sym typeface="+mn-ea"/>
            </a:endParaRPr>
          </a:p>
        </p:txBody>
      </p:sp>
      <p:sp>
        <p:nvSpPr>
          <p:cNvPr id="3" name="副标题 2"/>
          <p:cNvSpPr>
            <a:spLocks noGrp="1"/>
          </p:cNvSpPr>
          <p:nvPr>
            <p:ph type="subTitle" idx="1"/>
          </p:nvPr>
        </p:nvSpPr>
        <p:spPr>
          <a:xfrm>
            <a:off x="2895600" y="3789040"/>
            <a:ext cx="6400800" cy="2016224"/>
          </a:xfrm>
        </p:spPr>
        <p:txBody>
          <a:bodyPr>
            <a:normAutofit/>
          </a:bodyPr>
          <a:lstStyle/>
          <a:p>
            <a:pPr>
              <a:lnSpc>
                <a:spcPct val="150000"/>
              </a:lnSpc>
            </a:pPr>
            <a:r>
              <a:rPr lang="zh-CN" altLang="en-US" sz="3600" b="1" dirty="0">
                <a:solidFill>
                  <a:schemeClr val="tx1"/>
                </a:solidFill>
                <a:latin typeface="楷体" panose="02010609060101010101" pitchFamily="49" charset="-122"/>
                <a:ea typeface="楷体" panose="02010609060101010101" pitchFamily="49" charset="-122"/>
              </a:rPr>
              <a:t>朱建军</a:t>
            </a:r>
            <a:endParaRPr lang="en-US" altLang="zh-CN" sz="3600" b="1" dirty="0">
              <a:solidFill>
                <a:schemeClr val="tx1"/>
              </a:solidFill>
              <a:latin typeface="楷体" panose="02010609060101010101" pitchFamily="49" charset="-122"/>
              <a:ea typeface="楷体" panose="02010609060101010101" pitchFamily="49" charset="-122"/>
            </a:endParaRPr>
          </a:p>
          <a:p>
            <a:pPr>
              <a:lnSpc>
                <a:spcPct val="150000"/>
              </a:lnSpc>
            </a:pPr>
            <a:r>
              <a:rPr lang="zh-CN" altLang="en-US" sz="2800" b="1" dirty="0">
                <a:solidFill>
                  <a:schemeClr val="tx1"/>
                </a:solidFill>
              </a:rPr>
              <a:t>郑州市基础教育教学研究室</a:t>
            </a:r>
            <a:endParaRPr lang="en-US" altLang="zh-CN" sz="2800" b="1" dirty="0">
              <a:solidFill>
                <a:schemeClr val="tx1"/>
              </a:solidFill>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39395" y="69215"/>
            <a:ext cx="11751945" cy="6584950"/>
          </a:xfrm>
          <a:prstGeom prst="rect">
            <a:avLst/>
          </a:prstGeom>
          <a:noFill/>
          <a:ln w="9525">
            <a:noFill/>
            <a:miter lim="800000"/>
          </a:ln>
          <a:effectLst/>
        </p:spPr>
        <p:txBody>
          <a:bodyPr vert="horz" wrap="square" lIns="121920" tIns="60960" rIns="121920" bIns="60960" numCol="1" anchor="ctr" anchorCtr="0" compatLnSpc="1">
            <a:spAutoFit/>
          </a:bodyPr>
          <a:lstStyle/>
          <a:p>
            <a:r>
              <a:rPr lang="en-US" altLang="zh-CN" sz="3000" b="1" dirty="0">
                <a:latin typeface="+mn-ea"/>
              </a:rPr>
              <a:t>    </a:t>
            </a:r>
            <a:r>
              <a:rPr lang="zh-CN" altLang="zh-CN" sz="3000" b="1" dirty="0">
                <a:latin typeface="+mn-ea"/>
              </a:rPr>
              <a:t>考点解说：</a:t>
            </a:r>
            <a:r>
              <a:rPr lang="zh-CN" altLang="zh-CN" sz="3000" dirty="0">
                <a:latin typeface="+mn-ea"/>
              </a:rPr>
              <a:t>本题考查考生理解文中的句子（在理解的基础上正确断句）的能力，能力层级为</a:t>
            </a:r>
            <a:r>
              <a:rPr lang="en-US" altLang="zh-CN" sz="3000" dirty="0">
                <a:latin typeface="+mn-ea"/>
              </a:rPr>
              <a:t>B</a:t>
            </a:r>
            <a:r>
              <a:rPr lang="zh-CN" altLang="zh-CN" sz="3000" dirty="0">
                <a:latin typeface="+mn-ea"/>
              </a:rPr>
              <a:t>级。</a:t>
            </a:r>
            <a:r>
              <a:rPr lang="zh-CN" altLang="zh-CN" sz="3000" b="1" dirty="0">
                <a:latin typeface="+mn-ea"/>
              </a:rPr>
              <a:t>做“文言断句”题</a:t>
            </a:r>
            <a:r>
              <a:rPr lang="zh-CN" altLang="zh-CN" sz="3000" dirty="0">
                <a:latin typeface="+mn-ea"/>
              </a:rPr>
              <a:t>，</a:t>
            </a:r>
            <a:r>
              <a:rPr lang="zh-CN" altLang="zh-CN" sz="3000" b="1" dirty="0">
                <a:latin typeface="+mn-ea"/>
              </a:rPr>
              <a:t>首先</a:t>
            </a:r>
            <a:r>
              <a:rPr lang="zh-CN" altLang="zh-CN" sz="3000" dirty="0">
                <a:latin typeface="+mn-ea"/>
              </a:rPr>
              <a:t>要</a:t>
            </a:r>
            <a:r>
              <a:rPr lang="zh-CN" altLang="zh-CN" sz="3000" b="1" dirty="0">
                <a:solidFill>
                  <a:srgbClr val="FF0000"/>
                </a:solidFill>
                <a:latin typeface="+mn-ea"/>
              </a:rPr>
              <a:t>通读全文</a:t>
            </a:r>
            <a:r>
              <a:rPr lang="zh-CN" altLang="zh-CN" sz="3000" dirty="0">
                <a:solidFill>
                  <a:srgbClr val="FF0000"/>
                </a:solidFill>
                <a:latin typeface="+mn-ea"/>
              </a:rPr>
              <a:t>，</a:t>
            </a:r>
            <a:r>
              <a:rPr lang="zh-CN" altLang="zh-CN" sz="3000" b="1" dirty="0">
                <a:solidFill>
                  <a:srgbClr val="FF0000"/>
                </a:solidFill>
                <a:latin typeface="+mn-ea"/>
              </a:rPr>
              <a:t>领会大意</a:t>
            </a:r>
            <a:r>
              <a:rPr lang="zh-CN" altLang="zh-CN" sz="3000" dirty="0">
                <a:latin typeface="+mn-ea"/>
              </a:rPr>
              <a:t>，理顺上下文的语意脉络，注意文句的连贯性，注意陈述对象的变化，弄清所给句子的意思，初步判断停顿</a:t>
            </a:r>
            <a:r>
              <a:rPr lang="zh-CN" altLang="en-US" sz="3000" dirty="0">
                <a:latin typeface="+mn-ea"/>
              </a:rPr>
              <a:t>。</a:t>
            </a:r>
            <a:r>
              <a:rPr lang="zh-CN" altLang="zh-CN" sz="3000" b="1" dirty="0">
                <a:latin typeface="+mn-ea"/>
              </a:rPr>
              <a:t>其次</a:t>
            </a:r>
            <a:r>
              <a:rPr lang="zh-CN" altLang="zh-CN" sz="3000" dirty="0">
                <a:latin typeface="+mn-ea"/>
              </a:rPr>
              <a:t>要</a:t>
            </a:r>
            <a:r>
              <a:rPr lang="zh-CN" altLang="zh-CN" sz="3000" b="1" dirty="0">
                <a:solidFill>
                  <a:srgbClr val="FF0000"/>
                </a:solidFill>
                <a:latin typeface="+mn-ea"/>
              </a:rPr>
              <a:t>比较选项异同</a:t>
            </a:r>
            <a:r>
              <a:rPr lang="zh-CN" altLang="en-US" sz="3000" dirty="0">
                <a:latin typeface="+mn-ea"/>
              </a:rPr>
              <a:t>，</a:t>
            </a:r>
            <a:r>
              <a:rPr lang="zh-CN" altLang="zh-CN" sz="3000" dirty="0">
                <a:latin typeface="+mn-ea"/>
              </a:rPr>
              <a:t>通过比较各选项的断法，找出其不同之处，将这些不同之处作为重点辨析的地方。</a:t>
            </a:r>
            <a:r>
              <a:rPr lang="zh-CN" altLang="en-US" sz="3000" b="1" dirty="0">
                <a:latin typeface="+mn-ea"/>
              </a:rPr>
              <a:t>再次</a:t>
            </a:r>
            <a:r>
              <a:rPr lang="zh-CN" altLang="zh-CN" sz="3000" dirty="0">
                <a:latin typeface="+mn-ea"/>
              </a:rPr>
              <a:t>要</a:t>
            </a:r>
            <a:r>
              <a:rPr lang="zh-CN" altLang="zh-CN" sz="3000" b="1" dirty="0">
                <a:solidFill>
                  <a:srgbClr val="FF0000"/>
                </a:solidFill>
                <a:latin typeface="+mn-ea"/>
              </a:rPr>
              <a:t>抓住标志，巧妙断句</a:t>
            </a:r>
            <a:r>
              <a:rPr lang="zh-CN" altLang="zh-CN" sz="3000" dirty="0">
                <a:latin typeface="+mn-ea"/>
              </a:rPr>
              <a:t>：</a:t>
            </a:r>
            <a:endParaRPr lang="zh-CN" altLang="zh-CN" sz="3000" dirty="0">
              <a:latin typeface="+mn-ea"/>
            </a:endParaRPr>
          </a:p>
          <a:p>
            <a:r>
              <a:rPr lang="zh-CN" altLang="zh-CN" sz="3000" b="1" dirty="0">
                <a:solidFill>
                  <a:srgbClr val="C00000"/>
                </a:solidFill>
                <a:latin typeface="造字工房刻宋体 常规体" panose="02010600030101010101" charset="-122"/>
              </a:rPr>
              <a:t>①注意对话标志词</a:t>
            </a:r>
            <a:r>
              <a:rPr lang="zh-CN" altLang="zh-CN" sz="3000" dirty="0">
                <a:latin typeface="造字工房刻宋体 常规体" panose="02010600030101010101" charset="-122"/>
              </a:rPr>
              <a:t>，如“曰”“白”“云”“语”“言”“道”等对话标志词后面通常要断开，但要分清对话、转述及引用等不同情况；</a:t>
            </a:r>
            <a:endParaRPr lang="zh-CN" altLang="zh-CN" sz="3000" dirty="0">
              <a:latin typeface="造字工房刻宋体 常规体" panose="02010600030101010101" charset="-122"/>
            </a:endParaRPr>
          </a:p>
          <a:p>
            <a:r>
              <a:rPr lang="zh-CN" altLang="zh-CN" sz="3000" b="1" dirty="0">
                <a:solidFill>
                  <a:srgbClr val="C00000"/>
                </a:solidFill>
                <a:latin typeface="造字工房刻宋体 常规体" panose="02010600030101010101" charset="-122"/>
              </a:rPr>
              <a:t>②注意虚词</a:t>
            </a:r>
            <a:r>
              <a:rPr lang="zh-CN" altLang="zh-CN" sz="3000" dirty="0">
                <a:latin typeface="造字工房刻宋体 常规体" panose="02010600030101010101" charset="-122"/>
              </a:rPr>
              <a:t>，如“故”“夫”“盖”“惟”等</a:t>
            </a:r>
            <a:r>
              <a:rPr lang="zh-CN" altLang="zh-CN" sz="3000" b="1" dirty="0">
                <a:solidFill>
                  <a:srgbClr val="00B050"/>
                </a:solidFill>
                <a:latin typeface="造字工房刻宋体 常规体" panose="02010600030101010101" charset="-122"/>
              </a:rPr>
              <a:t>句首虚词</a:t>
            </a:r>
            <a:r>
              <a:rPr lang="zh-CN" altLang="zh-CN" sz="3000" dirty="0">
                <a:latin typeface="造字工房刻宋体 常规体" panose="02010600030101010101" charset="-122"/>
              </a:rPr>
              <a:t>，</a:t>
            </a:r>
            <a:r>
              <a:rPr lang="zh-CN" altLang="zh-CN" sz="3000" dirty="0">
                <a:latin typeface="+mn-ea"/>
              </a:rPr>
              <a:t>“者”“也”“焉”“乎”“矣”“哉”“与（欤）”“耶”“耳”等</a:t>
            </a:r>
            <a:r>
              <a:rPr lang="zh-CN" altLang="zh-CN" sz="3000" b="1" dirty="0">
                <a:solidFill>
                  <a:srgbClr val="00B050"/>
                </a:solidFill>
                <a:latin typeface="+mn-ea"/>
              </a:rPr>
              <a:t>句尾虚词</a:t>
            </a:r>
            <a:r>
              <a:rPr lang="zh-CN" altLang="zh-CN" sz="3000" dirty="0">
                <a:latin typeface="+mn-ea"/>
              </a:rPr>
              <a:t>，以及</a:t>
            </a:r>
            <a:r>
              <a:rPr lang="en-US" altLang="zh-CN" sz="3000" dirty="0">
                <a:latin typeface="+mn-ea"/>
              </a:rPr>
              <a:t>“</a:t>
            </a:r>
            <a:r>
              <a:rPr lang="zh-CN" altLang="zh-CN" sz="3000" dirty="0">
                <a:latin typeface="+mn-ea"/>
              </a:rPr>
              <a:t>苟</a:t>
            </a:r>
            <a:r>
              <a:rPr lang="en-US" altLang="zh-CN" sz="3000" dirty="0">
                <a:latin typeface="+mn-ea"/>
              </a:rPr>
              <a:t>”“</a:t>
            </a:r>
            <a:r>
              <a:rPr lang="zh-CN" altLang="zh-CN" sz="3000" dirty="0">
                <a:latin typeface="+mn-ea"/>
              </a:rPr>
              <a:t>纵</a:t>
            </a:r>
            <a:r>
              <a:rPr lang="en-US" altLang="zh-CN" sz="3000" dirty="0">
                <a:latin typeface="+mn-ea"/>
              </a:rPr>
              <a:t>”“</a:t>
            </a:r>
            <a:r>
              <a:rPr lang="zh-CN" altLang="zh-CN" sz="3000" dirty="0">
                <a:latin typeface="+mn-ea"/>
              </a:rPr>
              <a:t>是故</a:t>
            </a:r>
            <a:r>
              <a:rPr lang="en-US" altLang="zh-CN" sz="3000" dirty="0">
                <a:latin typeface="+mn-ea"/>
              </a:rPr>
              <a:t>”“</a:t>
            </a:r>
            <a:r>
              <a:rPr lang="zh-CN" altLang="zh-CN" sz="3000" dirty="0">
                <a:latin typeface="+mn-ea"/>
              </a:rPr>
              <a:t>于是</a:t>
            </a:r>
            <a:r>
              <a:rPr lang="en-US" altLang="zh-CN" sz="3000" dirty="0">
                <a:latin typeface="+mn-ea"/>
              </a:rPr>
              <a:t>”“</a:t>
            </a:r>
            <a:r>
              <a:rPr lang="zh-CN" altLang="zh-CN" sz="3000" dirty="0">
                <a:latin typeface="+mn-ea"/>
              </a:rPr>
              <a:t>向使</a:t>
            </a:r>
            <a:r>
              <a:rPr lang="en-US" altLang="zh-CN" sz="3000" dirty="0">
                <a:latin typeface="+mn-ea"/>
              </a:rPr>
              <a:t>”“</a:t>
            </a:r>
            <a:r>
              <a:rPr lang="zh-CN" altLang="zh-CN" sz="3000" dirty="0">
                <a:latin typeface="+mn-ea"/>
              </a:rPr>
              <a:t>然而</a:t>
            </a:r>
            <a:r>
              <a:rPr lang="en-US" altLang="zh-CN" sz="3000" dirty="0">
                <a:latin typeface="+mn-ea"/>
              </a:rPr>
              <a:t>”“</a:t>
            </a:r>
            <a:r>
              <a:rPr lang="zh-CN" altLang="zh-CN" sz="3000" dirty="0">
                <a:latin typeface="+mn-ea"/>
              </a:rPr>
              <a:t>无论</a:t>
            </a:r>
            <a:r>
              <a:rPr lang="en-US" altLang="zh-CN" sz="3000" dirty="0">
                <a:latin typeface="+mn-ea"/>
              </a:rPr>
              <a:t>”“</a:t>
            </a:r>
            <a:r>
              <a:rPr lang="zh-CN" altLang="zh-CN" sz="3000" dirty="0">
                <a:latin typeface="+mn-ea"/>
              </a:rPr>
              <a:t>至若</a:t>
            </a:r>
            <a:r>
              <a:rPr lang="en-US" altLang="zh-CN" sz="3000" dirty="0">
                <a:latin typeface="+mn-ea"/>
              </a:rPr>
              <a:t>”“</a:t>
            </a:r>
            <a:r>
              <a:rPr lang="zh-CN" altLang="zh-CN" sz="3000" dirty="0">
                <a:latin typeface="+mn-ea"/>
              </a:rPr>
              <a:t>是以</a:t>
            </a:r>
            <a:r>
              <a:rPr lang="en-US" altLang="zh-CN" sz="3000" dirty="0">
                <a:latin typeface="+mn-ea"/>
              </a:rPr>
              <a:t>”“</a:t>
            </a:r>
            <a:r>
              <a:rPr lang="zh-CN" altLang="zh-CN" sz="3000" dirty="0">
                <a:latin typeface="+mn-ea"/>
              </a:rPr>
              <a:t>继而</a:t>
            </a:r>
            <a:r>
              <a:rPr lang="en-US" altLang="zh-CN" sz="3000" dirty="0">
                <a:latin typeface="+mn-ea"/>
              </a:rPr>
              <a:t>”“</a:t>
            </a:r>
            <a:r>
              <a:rPr lang="zh-CN" altLang="zh-CN" sz="3000" dirty="0">
                <a:latin typeface="+mn-ea"/>
              </a:rPr>
              <a:t>纵使</a:t>
            </a:r>
            <a:r>
              <a:rPr lang="en-US" altLang="zh-CN" sz="3000" dirty="0">
                <a:latin typeface="+mn-ea"/>
              </a:rPr>
              <a:t>”“</a:t>
            </a:r>
            <a:r>
              <a:rPr lang="zh-CN" altLang="zh-CN" sz="3000" dirty="0">
                <a:latin typeface="+mn-ea"/>
              </a:rPr>
              <a:t>然则</a:t>
            </a:r>
            <a:r>
              <a:rPr lang="en-US" altLang="zh-CN" sz="3000" dirty="0">
                <a:latin typeface="+mn-ea"/>
              </a:rPr>
              <a:t>”</a:t>
            </a:r>
            <a:r>
              <a:rPr lang="zh-CN" altLang="zh-CN" sz="3000" dirty="0">
                <a:latin typeface="+mn-ea"/>
              </a:rPr>
              <a:t>等</a:t>
            </a:r>
            <a:r>
              <a:rPr lang="zh-CN" altLang="zh-CN" sz="3000" b="1" dirty="0">
                <a:solidFill>
                  <a:srgbClr val="00B050"/>
                </a:solidFill>
                <a:latin typeface="+mn-ea"/>
              </a:rPr>
              <a:t>句首关联词</a:t>
            </a:r>
            <a:r>
              <a:rPr lang="zh-CN" altLang="zh-CN" sz="3000" dirty="0">
                <a:latin typeface="+mn-ea"/>
              </a:rPr>
              <a:t>，</a:t>
            </a:r>
            <a:r>
              <a:rPr lang="en-US" altLang="zh-CN" sz="3000" dirty="0">
                <a:latin typeface="+mn-ea"/>
              </a:rPr>
              <a:t>“</a:t>
            </a:r>
            <a:r>
              <a:rPr lang="zh-CN" altLang="zh-CN" sz="3000" dirty="0">
                <a:latin typeface="+mn-ea"/>
              </a:rPr>
              <a:t>顷之</a:t>
            </a:r>
            <a:r>
              <a:rPr lang="en-US" altLang="zh-CN" sz="3000" dirty="0">
                <a:latin typeface="+mn-ea"/>
              </a:rPr>
              <a:t>”“</a:t>
            </a:r>
            <a:r>
              <a:rPr lang="zh-CN" altLang="zh-CN" sz="3000" dirty="0">
                <a:latin typeface="+mn-ea"/>
              </a:rPr>
              <a:t>向之</a:t>
            </a:r>
            <a:r>
              <a:rPr lang="en-US" altLang="zh-CN" sz="3000" dirty="0">
                <a:latin typeface="+mn-ea"/>
              </a:rPr>
              <a:t>”“</a:t>
            </a:r>
            <a:r>
              <a:rPr lang="zh-CN" altLang="zh-CN" sz="3000" dirty="0">
                <a:latin typeface="+mn-ea"/>
              </a:rPr>
              <a:t>未几</a:t>
            </a:r>
            <a:r>
              <a:rPr lang="en-US" altLang="zh-CN" sz="3000" dirty="0">
                <a:latin typeface="+mn-ea"/>
              </a:rPr>
              <a:t>”“</a:t>
            </a:r>
            <a:r>
              <a:rPr lang="zh-CN" altLang="zh-CN" sz="3000" dirty="0">
                <a:latin typeface="+mn-ea"/>
              </a:rPr>
              <a:t>已而</a:t>
            </a:r>
            <a:r>
              <a:rPr lang="en-US" altLang="zh-CN" sz="3000" dirty="0">
                <a:latin typeface="+mn-ea"/>
              </a:rPr>
              <a:t>”“</a:t>
            </a:r>
            <a:r>
              <a:rPr lang="zh-CN" altLang="zh-CN" sz="3000" dirty="0">
                <a:latin typeface="+mn-ea"/>
              </a:rPr>
              <a:t>斯须</a:t>
            </a:r>
            <a:r>
              <a:rPr lang="en-US" altLang="zh-CN" sz="3000" dirty="0">
                <a:latin typeface="+mn-ea"/>
              </a:rPr>
              <a:t>”“</a:t>
            </a:r>
            <a:r>
              <a:rPr lang="zh-CN" altLang="zh-CN" sz="3000" dirty="0">
                <a:latin typeface="+mn-ea"/>
              </a:rPr>
              <a:t>既而</a:t>
            </a:r>
            <a:r>
              <a:rPr lang="en-US" altLang="zh-CN" sz="3000" dirty="0">
                <a:latin typeface="+mn-ea"/>
              </a:rPr>
              <a:t>”“</a:t>
            </a:r>
            <a:r>
              <a:rPr lang="zh-CN" altLang="zh-CN" sz="3000" dirty="0">
                <a:latin typeface="+mn-ea"/>
              </a:rPr>
              <a:t>俄而</a:t>
            </a:r>
            <a:r>
              <a:rPr lang="en-US" altLang="zh-CN" sz="3000" dirty="0">
                <a:latin typeface="+mn-ea"/>
              </a:rPr>
              <a:t>”</a:t>
            </a:r>
            <a:r>
              <a:rPr lang="zh-CN" altLang="zh-CN" sz="3000" dirty="0">
                <a:latin typeface="+mn-ea"/>
              </a:rPr>
              <a:t>等</a:t>
            </a:r>
            <a:r>
              <a:rPr lang="zh-CN" altLang="zh-CN" sz="3000" b="1" dirty="0">
                <a:solidFill>
                  <a:srgbClr val="00B050"/>
                </a:solidFill>
                <a:latin typeface="+mn-ea"/>
              </a:rPr>
              <a:t>句首时间词</a:t>
            </a:r>
            <a:r>
              <a:rPr lang="zh-CN" altLang="zh-CN" sz="3000" dirty="0">
                <a:latin typeface="+mn-ea"/>
              </a:rPr>
              <a:t>和“嗟夫”“呜呼”等</a:t>
            </a:r>
            <a:r>
              <a:rPr lang="zh-CN" altLang="zh-CN" sz="3000" b="1" dirty="0">
                <a:solidFill>
                  <a:srgbClr val="00B050"/>
                </a:solidFill>
                <a:latin typeface="+mn-ea"/>
              </a:rPr>
              <a:t>叹词</a:t>
            </a:r>
            <a:r>
              <a:rPr lang="zh-CN" altLang="zh-CN" sz="3000" dirty="0">
                <a:latin typeface="+mn-ea"/>
              </a:rPr>
              <a:t>（其前或后需断开）；</a:t>
            </a:r>
            <a:endParaRPr lang="zh-CN" altLang="zh-CN" sz="3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animEffect transition="in" filter="blinds(horizontal)">
                                      <p:cBhvr>
                                        <p:cTn id="7" dur="500"/>
                                        <p:tgtEl>
                                          <p:spTgt spid="10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xEl>
                                              <p:pRg st="2" end="2"/>
                                            </p:txEl>
                                          </p:spTgt>
                                        </p:tgtEl>
                                        <p:attrNameLst>
                                          <p:attrName>style.visibility</p:attrName>
                                        </p:attrNameLst>
                                      </p:cBhvr>
                                      <p:to>
                                        <p:strVal val="visible"/>
                                      </p:to>
                                    </p:set>
                                    <p:animEffect transition="in" filter="blinds(horizontal)">
                                      <p:cBhvr>
                                        <p:cTn id="12" dur="500"/>
                                        <p:tgtEl>
                                          <p:spTgt spid="10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39349" y="68895"/>
            <a:ext cx="11952651" cy="6523355"/>
          </a:xfrm>
          <a:prstGeom prst="rect">
            <a:avLst/>
          </a:prstGeom>
          <a:noFill/>
          <a:ln w="9525">
            <a:noFill/>
            <a:miter lim="800000"/>
          </a:ln>
          <a:effectLst/>
        </p:spPr>
        <p:txBody>
          <a:bodyPr vert="horz" wrap="square" lIns="121920" tIns="60960" rIns="121920" bIns="60960" numCol="1" anchor="ctr" anchorCtr="0" compatLnSpc="1">
            <a:spAutoFit/>
          </a:bodyPr>
          <a:lstStyle/>
          <a:p>
            <a:r>
              <a:rPr lang="zh-CN" altLang="zh-CN" sz="3200" b="1" dirty="0">
                <a:solidFill>
                  <a:srgbClr val="C00000"/>
                </a:solidFill>
              </a:rPr>
              <a:t>③注意名词（或“代词”）</a:t>
            </a:r>
            <a:r>
              <a:rPr lang="zh-CN" altLang="zh-CN" sz="3200" dirty="0"/>
              <a:t>，如人名、地名、事物名、国名、朝代名、年号名、官职名等（常作主语、宾语或时间状语，往往可在其前或其后点断）；</a:t>
            </a:r>
            <a:endParaRPr lang="zh-CN" altLang="zh-CN" sz="3200" dirty="0"/>
          </a:p>
          <a:p>
            <a:r>
              <a:rPr lang="zh-CN" altLang="zh-CN" sz="3200" b="1" dirty="0">
                <a:solidFill>
                  <a:srgbClr val="C00000"/>
                </a:solidFill>
              </a:rPr>
              <a:t>④注意固定结构</a:t>
            </a:r>
            <a:r>
              <a:rPr lang="zh-CN" altLang="zh-CN" sz="3200" dirty="0"/>
              <a:t>，如“得无……乎”“无乃……乎”“奈……何”“何……之有”“如（若）……何”“孰与”“其……之谓也”“有以（无以）……”“何以……为”“与其……，孰若……”等；</a:t>
            </a:r>
            <a:endParaRPr lang="zh-CN" altLang="zh-CN" sz="3200" dirty="0"/>
          </a:p>
          <a:p>
            <a:r>
              <a:rPr lang="zh-CN" altLang="zh-CN" sz="3200" b="1" dirty="0">
                <a:solidFill>
                  <a:srgbClr val="C00000"/>
                </a:solidFill>
              </a:rPr>
              <a:t>⑤注意句子结构</a:t>
            </a:r>
            <a:r>
              <a:rPr lang="zh-CN" altLang="zh-CN" sz="3200" dirty="0"/>
              <a:t>，如判断句、反问句、被动句、倒装句（宾语前置句、定语后置句、状语后置句、谓语前置句）等</a:t>
            </a:r>
            <a:r>
              <a:rPr lang="zh-CN" altLang="zh-CN" sz="3200" b="1" dirty="0">
                <a:solidFill>
                  <a:srgbClr val="00B050"/>
                </a:solidFill>
              </a:rPr>
              <a:t>特殊句式</a:t>
            </a:r>
            <a:r>
              <a:rPr lang="zh-CN" altLang="zh-CN" sz="3200" dirty="0"/>
              <a:t>（这些句子往往有一些语言标志，可以作为断句的辅助）和对称句、对偶句、排比句等</a:t>
            </a:r>
            <a:r>
              <a:rPr lang="zh-CN" altLang="zh-CN" sz="3200" b="1" dirty="0">
                <a:solidFill>
                  <a:srgbClr val="00B050"/>
                </a:solidFill>
              </a:rPr>
              <a:t>整句</a:t>
            </a:r>
            <a:r>
              <a:rPr lang="zh-CN" altLang="zh-CN" sz="3200" dirty="0"/>
              <a:t>（其相同的结构、相同或“相近”的字数，皆有助于准确点断）等，另外，文言文中</a:t>
            </a:r>
            <a:r>
              <a:rPr lang="zh-CN" altLang="zh-CN" sz="3200" b="1" dirty="0">
                <a:solidFill>
                  <a:srgbClr val="00B050"/>
                </a:solidFill>
              </a:rPr>
              <a:t>四字短语</a:t>
            </a:r>
            <a:r>
              <a:rPr lang="zh-CN" altLang="zh-CN" sz="3200" dirty="0"/>
              <a:t>较多，这也可以帮助断句。</a:t>
            </a:r>
            <a:endParaRPr lang="zh-CN" altLang="zh-CN" sz="3200" dirty="0"/>
          </a:p>
          <a:p>
            <a:r>
              <a:rPr lang="zh-CN" altLang="zh-CN" sz="3200" dirty="0"/>
              <a:t>       </a:t>
            </a:r>
            <a:r>
              <a:rPr lang="zh-CN" altLang="en-US" sz="3200" b="1" dirty="0"/>
              <a:t>最后</a:t>
            </a:r>
            <a:r>
              <a:rPr lang="zh-CN" altLang="en-US" sz="3200" dirty="0"/>
              <a:t>还要</a:t>
            </a:r>
            <a:r>
              <a:rPr lang="zh-CN" altLang="en-US" sz="3200" b="1" dirty="0">
                <a:solidFill>
                  <a:srgbClr val="FF0000"/>
                </a:solidFill>
              </a:rPr>
              <a:t>结合排除法做题</a:t>
            </a:r>
            <a:r>
              <a:rPr lang="zh-CN" altLang="en-US" sz="3200" dirty="0"/>
              <a:t>。</a:t>
            </a:r>
            <a:endParaRPr lang="zh-CN" altLang="zh-C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animEffect transition="in" filter="blinds(horizontal)">
                                      <p:cBhvr>
                                        <p:cTn id="7" dur="500"/>
                                        <p:tgtEl>
                                          <p:spTgt spid="10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xEl>
                                              <p:pRg st="2" end="2"/>
                                            </p:txEl>
                                          </p:spTgt>
                                        </p:tgtEl>
                                        <p:attrNameLst>
                                          <p:attrName>style.visibility</p:attrName>
                                        </p:attrNameLst>
                                      </p:cBhvr>
                                      <p:to>
                                        <p:strVal val="visible"/>
                                      </p:to>
                                    </p:set>
                                    <p:animEffect transition="in" filter="blinds(horizontal)">
                                      <p:cBhvr>
                                        <p:cTn id="12" dur="500"/>
                                        <p:tgtEl>
                                          <p:spTgt spid="10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5">
                                            <p:txEl>
                                              <p:pRg st="3" end="3"/>
                                            </p:txEl>
                                          </p:spTgt>
                                        </p:tgtEl>
                                        <p:attrNameLst>
                                          <p:attrName>style.visibility</p:attrName>
                                        </p:attrNameLst>
                                      </p:cBhvr>
                                      <p:to>
                                        <p:strVal val="visible"/>
                                      </p:to>
                                    </p:set>
                                    <p:animEffect transition="in" filter="blinds(horizontal)">
                                      <p:cBhvr>
                                        <p:cTn id="17" dur="500"/>
                                        <p:tgtEl>
                                          <p:spTgt spid="10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1612" y="25400"/>
            <a:ext cx="12531725" cy="2262188"/>
          </a:xfrm>
        </p:spPr>
        <p:txBody>
          <a:bodyPr>
            <a:noAutofit/>
          </a:bodyPr>
          <a:lstStyle/>
          <a:p>
            <a:pPr marL="359410" marR="0" indent="-539750" algn="l" defTabSz="914400" rtl="0" eaLnBrk="0" fontAlgn="base" latinLnBrk="0" hangingPunct="0">
              <a:lnSpc>
                <a:spcPts val="3600"/>
              </a:lnSpc>
              <a:spcBef>
                <a:spcPts val="0"/>
              </a:spcBef>
              <a:spcAft>
                <a:spcPts val="0"/>
              </a:spcAft>
              <a:buClrTx/>
              <a:buSzTx/>
              <a:buFontTx/>
              <a:buNone/>
            </a:pPr>
            <a:r>
              <a:rPr kumimoji="0" lang="en-US" altLang="zh-CN" sz="3200" b="1" i="0" u="none" strike="noStrike" kern="0" cap="none" spc="0" normalizeH="0" baseline="0" noProof="1" dirty="0">
                <a:solidFill>
                  <a:srgbClr val="FF0000"/>
                </a:solidFill>
                <a:latin typeface="+mn-ea"/>
                <a:ea typeface="+mn-ea"/>
                <a:cs typeface="+mj-cs"/>
              </a:rPr>
              <a:t> </a:t>
            </a:r>
            <a:r>
              <a:rPr kumimoji="0" lang="en-US" altLang="zh-CN" sz="2800" b="1" i="0" u="none" strike="noStrike" kern="0" cap="none" spc="0" normalizeH="0" baseline="0" noProof="1" dirty="0">
                <a:solidFill>
                  <a:srgbClr val="FF0000"/>
                </a:solidFill>
                <a:latin typeface="+mj-lt"/>
                <a:ea typeface="+mj-ea"/>
                <a:cs typeface="+mj-cs"/>
              </a:rPr>
              <a:t> </a:t>
            </a:r>
            <a:r>
              <a:rPr kumimoji="0" sz="2600" b="1" i="0" u="none" strike="noStrike" kern="100" cap="none" spc="0" normalizeH="0" baseline="0" noProof="1" dirty="0">
                <a:solidFill>
                  <a:srgbClr val="FF0000"/>
                </a:solidFill>
                <a:uFillTx/>
                <a:latin typeface="宋体" panose="02010600030101010101" pitchFamily="2" charset="-122"/>
                <a:ea typeface="宋体" panose="02010600030101010101" pitchFamily="2" charset="-122"/>
                <a:cs typeface="宋体" panose="02010600030101010101" pitchFamily="2" charset="-122"/>
              </a:rPr>
              <a:t>11.</a:t>
            </a: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下列对文中加点的</a:t>
            </a:r>
            <a:r>
              <a:rPr kumimoji="0" sz="2600" b="1" i="0" u="none" strike="noStrike" kern="100" cap="none" spc="0" normalizeH="0" baseline="0" noProof="1" dirty="0">
                <a:solidFill>
                  <a:schemeClr val="tx1"/>
                </a:solidFill>
                <a:highlight>
                  <a:srgbClr val="FFFF00"/>
                </a:highlight>
                <a:uFillTx/>
                <a:latin typeface="宋体" panose="02010600030101010101" pitchFamily="2" charset="-122"/>
                <a:ea typeface="宋体" panose="02010600030101010101" pitchFamily="2" charset="-122"/>
                <a:cs typeface="宋体" panose="02010600030101010101" pitchFamily="2" charset="-122"/>
              </a:rPr>
              <a:t>词语</a:t>
            </a: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及相关内容的</a:t>
            </a:r>
            <a:r>
              <a:rPr kumimoji="0" sz="2600" b="1" i="0" u="none" strike="noStrike" kern="100" cap="none" spc="0" normalizeH="0" baseline="0" noProof="1" dirty="0">
                <a:solidFill>
                  <a:schemeClr val="tx1"/>
                </a:solidFill>
                <a:highlight>
                  <a:srgbClr val="FFFF00"/>
                </a:highlight>
                <a:uFillTx/>
                <a:latin typeface="宋体" panose="02010600030101010101" pitchFamily="2" charset="-122"/>
                <a:ea typeface="宋体" panose="02010600030101010101" pitchFamily="2" charset="-122"/>
                <a:cs typeface="宋体" panose="02010600030101010101" pitchFamily="2" charset="-122"/>
              </a:rPr>
              <a:t>解说</a:t>
            </a: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，不正确的一项是(3分)</a:t>
            </a:r>
            <a:br>
              <a:rPr sz="2600" b="1" kern="100" dirty="0">
                <a:solidFill>
                  <a:schemeClr val="tx1"/>
                </a:solidFill>
                <a:uFillTx/>
                <a:latin typeface="宋体" panose="02010600030101010101" pitchFamily="2" charset="-122"/>
                <a:ea typeface="宋体" panose="02010600030101010101" pitchFamily="2" charset="-122"/>
                <a:cs typeface="宋体" panose="02010600030101010101" pitchFamily="2" charset="-122"/>
              </a:rPr>
            </a:b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A.穷，指困窘、困厄</a:t>
            </a:r>
            <a:r>
              <a:rPr kumimoji="0" lang="zh-CN"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与《送东阳马生序》中“穷冬烈风”的“穷”意思相同。</a:t>
            </a:r>
            <a:br>
              <a:rPr sz="2600" b="1" kern="100" dirty="0">
                <a:solidFill>
                  <a:schemeClr val="tx1"/>
                </a:solidFill>
                <a:uFillTx/>
                <a:latin typeface="宋体" panose="02010600030101010101" pitchFamily="2" charset="-122"/>
                <a:ea typeface="宋体" panose="02010600030101010101" pitchFamily="2" charset="-122"/>
                <a:cs typeface="宋体" panose="02010600030101010101" pitchFamily="2" charset="-122"/>
              </a:rPr>
            </a:b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B.出入，表示“大约”</a:t>
            </a:r>
            <a:r>
              <a:rPr kumimoji="0" lang="zh-CN"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与《愚公移山》中“出入之迂也”的“出入”意思不同。</a:t>
            </a:r>
            <a:br>
              <a:rPr sz="2600" b="1" kern="100" dirty="0">
                <a:solidFill>
                  <a:schemeClr val="tx1"/>
                </a:solidFill>
                <a:uFillTx/>
                <a:latin typeface="宋体" panose="02010600030101010101" pitchFamily="2" charset="-122"/>
                <a:ea typeface="宋体" panose="02010600030101010101" pitchFamily="2" charset="-122"/>
                <a:cs typeface="宋体" panose="02010600030101010101" pitchFamily="2" charset="-122"/>
              </a:rPr>
            </a:b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C.血食，指受享祭品</a:t>
            </a:r>
            <a:r>
              <a:rPr kumimoji="0" lang="zh-CN"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古代祭祀时宰杀牛、羊等做祭品，取血以祭，称为血食。</a:t>
            </a:r>
            <a:br>
              <a:rPr sz="2600" b="1" kern="100" dirty="0">
                <a:solidFill>
                  <a:schemeClr val="tx1"/>
                </a:solidFill>
                <a:uFillTx/>
                <a:latin typeface="宋体" panose="02010600030101010101" pitchFamily="2" charset="-122"/>
                <a:ea typeface="宋体" panose="02010600030101010101" pitchFamily="2" charset="-122"/>
                <a:cs typeface="宋体" panose="02010600030101010101" pitchFamily="2" charset="-122"/>
              </a:rPr>
            </a:b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D.绝世，指断绝了诸侯的世系传承，与成语“绝世无双”的“绝世”意思不同。</a:t>
            </a:r>
            <a:endPar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sp>
        <p:nvSpPr>
          <p:cNvPr id="3" name="内容占位符 2"/>
          <p:cNvSpPr>
            <a:spLocks noGrp="1"/>
          </p:cNvSpPr>
          <p:nvPr>
            <p:ph idx="1"/>
          </p:nvPr>
        </p:nvSpPr>
        <p:spPr>
          <a:xfrm>
            <a:off x="142875" y="2359025"/>
            <a:ext cx="11809413" cy="4525963"/>
          </a:xfrm>
        </p:spPr>
        <p:txBody>
          <a:bodyPr anchor="t" anchorCtr="0"/>
          <a:p>
            <a:pPr marL="0" indent="0" algn="just">
              <a:lnSpc>
                <a:spcPct val="95000"/>
              </a:lnSpc>
              <a:spcBef>
                <a:spcPts val="25"/>
              </a:spcBef>
              <a:buNone/>
            </a:pPr>
            <a:r>
              <a:rPr lang="en-US" altLang="zh-CN"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参考答案：</a:t>
            </a:r>
            <a:r>
              <a:rPr lang="en-US" altLang="zh-CN" sz="2800" b="1" dirty="0">
                <a:solidFill>
                  <a:srgbClr val="FF0000"/>
                </a:solidFill>
                <a:latin typeface="楷体" panose="02010609060101010101" pitchFamily="49" charset="-122"/>
                <a:ea typeface="楷体" panose="02010609060101010101" pitchFamily="49" charset="-122"/>
              </a:rPr>
              <a:t>A</a:t>
            </a:r>
            <a:r>
              <a:rPr lang="zh-CN" altLang="zh-CN" sz="2800" b="1" dirty="0">
                <a:latin typeface="楷体" panose="02010609060101010101" pitchFamily="49" charset="-122"/>
                <a:ea typeface="楷体" panose="02010609060101010101" pitchFamily="49" charset="-122"/>
              </a:rPr>
              <a:t>（本题考查理解文言实词、文化常识等能力。A项中的</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穷</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是常见词，在古汉语中有多重含义，文中表示</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困窘、困厄</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，宋濂《送东阳马生序》中</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穷冬烈风</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的</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穷</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则表示</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极</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的意思，二者意思不同。B项的</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出入</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在文中与数量词搭配，表示与所估计之数接近，即</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大约</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义；《愚公移山》中</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出入之迂也</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的</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出入</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则表示</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出去与进来</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，二者意思不同。C项的</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血食</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是古代汉语中常见的文化常识，指受享祭品，古代祭祀时杀牲取血以祭，称为血食，结合上下文的意思应能理解这是正确选项。D项</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绝世</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在文中指</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断绝了世系传承</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，成语</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绝世无双</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的</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绝世</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则是</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冠绝当世</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的意思，二者意思不同。</a:t>
            </a:r>
            <a:r>
              <a:rPr lang="zh-CN" altLang="en-US"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0" end="294"/>
                                            </p:txEl>
                                          </p:spTgt>
                                        </p:tgtEl>
                                        <p:attrNameLst>
                                          <p:attrName>style.visibility</p:attrName>
                                        </p:attrNameLst>
                                      </p:cBhvr>
                                      <p:to>
                                        <p:strVal val="visible"/>
                                      </p:to>
                                    </p:set>
                                    <p:animEffect transition="in" filter="blinds(horizontal)">
                                      <p:cBhvr>
                                        <p:cTn id="7" dur="500"/>
                                        <p:tgtEl>
                                          <p:spTgt spid="3">
                                            <p:txEl>
                                              <p:charRg st="0" end="29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44805" y="403860"/>
            <a:ext cx="13375640" cy="2652395"/>
          </a:xfrm>
        </p:spPr>
        <p:txBody>
          <a:bodyPr>
            <a:noAutofit/>
          </a:bodyPr>
          <a:lstStyle/>
          <a:p>
            <a:pPr marL="359410" marR="0" indent="-539750" algn="l" defTabSz="914400" rtl="0" eaLnBrk="0" fontAlgn="base" latinLnBrk="0" hangingPunct="0">
              <a:lnSpc>
                <a:spcPts val="3600"/>
              </a:lnSpc>
              <a:spcBef>
                <a:spcPts val="0"/>
              </a:spcBef>
              <a:spcAft>
                <a:spcPts val="0"/>
              </a:spcAft>
              <a:buClrTx/>
              <a:buSzTx/>
              <a:buFontTx/>
              <a:buNone/>
            </a:pPr>
            <a:r>
              <a:rPr kumimoji="0" lang="en-US" altLang="zh-CN" sz="3200" b="1" i="0" u="none" strike="noStrike" kern="0" cap="none" spc="0" normalizeH="0" baseline="0" noProof="1" dirty="0">
                <a:solidFill>
                  <a:srgbClr val="FF0000"/>
                </a:solidFill>
                <a:latin typeface="+mn-ea"/>
                <a:ea typeface="+mn-ea"/>
                <a:cs typeface="+mj-cs"/>
              </a:rPr>
              <a:t> </a:t>
            </a:r>
            <a:r>
              <a:rPr kumimoji="0" lang="en-US" altLang="zh-CN" sz="2800" b="1" i="0" u="none" strike="noStrike" kern="0" cap="none" spc="0" normalizeH="0" baseline="0" noProof="1" dirty="0">
                <a:solidFill>
                  <a:srgbClr val="FF0000"/>
                </a:solidFill>
                <a:latin typeface="+mj-lt"/>
                <a:ea typeface="+mj-ea"/>
                <a:cs typeface="+mj-cs"/>
              </a:rPr>
              <a:t> </a:t>
            </a:r>
            <a:r>
              <a:rPr kumimoji="0" sz="2600" b="1" i="0" u="none" strike="noStrike" kern="100" cap="none" spc="0" normalizeH="0" baseline="0" noProof="1" dirty="0">
                <a:solidFill>
                  <a:srgbClr val="FF0000"/>
                </a:solidFill>
                <a:uFillTx/>
                <a:latin typeface="宋体" panose="02010600030101010101" pitchFamily="2" charset="-122"/>
                <a:ea typeface="宋体" panose="02010600030101010101" pitchFamily="2" charset="-122"/>
                <a:cs typeface="宋体" panose="02010600030101010101" pitchFamily="2" charset="-122"/>
              </a:rPr>
              <a:t>11.</a:t>
            </a: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下列对</a:t>
            </a:r>
            <a:r>
              <a:rPr kumimoji="0" lang="zh-CN"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材料</a:t>
            </a: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中加点的</a:t>
            </a:r>
            <a:r>
              <a:rPr kumimoji="0" sz="2600" b="1" i="0" u="none" strike="noStrike" kern="100" cap="none" spc="0" normalizeH="0" baseline="0" noProof="1" dirty="0">
                <a:solidFill>
                  <a:schemeClr val="tx1"/>
                </a:solidFill>
                <a:highlight>
                  <a:srgbClr val="FFFF00"/>
                </a:highlight>
                <a:uFillTx/>
                <a:latin typeface="宋体" panose="02010600030101010101" pitchFamily="2" charset="-122"/>
                <a:ea typeface="宋体" panose="02010600030101010101" pitchFamily="2" charset="-122"/>
                <a:cs typeface="宋体" panose="02010600030101010101" pitchFamily="2" charset="-122"/>
              </a:rPr>
              <a:t>词语</a:t>
            </a: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及相关内容的</a:t>
            </a:r>
            <a:r>
              <a:rPr kumimoji="0" sz="2600" b="1" i="0" u="none" strike="noStrike" kern="100" cap="none" spc="0" normalizeH="0" baseline="0" noProof="1" dirty="0">
                <a:solidFill>
                  <a:schemeClr val="tx1"/>
                </a:solidFill>
                <a:highlight>
                  <a:srgbClr val="FFFF00"/>
                </a:highlight>
                <a:uFillTx/>
                <a:latin typeface="宋体" panose="02010600030101010101" pitchFamily="2" charset="-122"/>
                <a:ea typeface="宋体" panose="02010600030101010101" pitchFamily="2" charset="-122"/>
                <a:cs typeface="宋体" panose="02010600030101010101" pitchFamily="2" charset="-122"/>
              </a:rPr>
              <a:t>解说</a:t>
            </a: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，不正确的一项是(3分)</a:t>
            </a:r>
            <a:br>
              <a:rPr sz="2600" b="1" kern="100" dirty="0">
                <a:solidFill>
                  <a:schemeClr val="tx1"/>
                </a:solidFill>
                <a:uFillTx/>
                <a:latin typeface="宋体" panose="02010600030101010101" pitchFamily="2" charset="-122"/>
                <a:ea typeface="宋体" panose="02010600030101010101" pitchFamily="2" charset="-122"/>
                <a:cs typeface="宋体" panose="02010600030101010101" pitchFamily="2" charset="-122"/>
              </a:rPr>
            </a:b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A.保，文中指守卫、据守，与李密《陈情表》中“保卒余年”的“保”意思相同。</a:t>
            </a:r>
            <a:b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b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B.行人，文中指使者，与《孔雀东南飞》中“行人驻足听”的“行人”意思不同。</a:t>
            </a:r>
            <a:b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b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C.去，文中指距离、相距，与《蜀道难》“连峰去天不盈尺”的“去”意思相同。</a:t>
            </a:r>
            <a:b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br>
            <a:r>
              <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rPr>
              <a:t>D.正色，文中指神色庄重，与《庄子·逍遥游》“其正色邪”的“正色”意思不同。</a:t>
            </a:r>
            <a:endParaRPr kumimoji="0" sz="2600" b="1" i="0" u="none" strike="noStrike" kern="100" cap="none" spc="0" normalizeH="0" baseline="0" noProof="1"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sp>
        <p:nvSpPr>
          <p:cNvPr id="3" name="内容占位符 2"/>
          <p:cNvSpPr>
            <a:spLocks noGrp="1"/>
          </p:cNvSpPr>
          <p:nvPr>
            <p:ph idx="1"/>
          </p:nvPr>
        </p:nvSpPr>
        <p:spPr>
          <a:xfrm>
            <a:off x="142875" y="3070860"/>
            <a:ext cx="11809730" cy="3455670"/>
          </a:xfrm>
        </p:spPr>
        <p:txBody>
          <a:bodyPr anchor="t" anchorCtr="0">
            <a:normAutofit/>
          </a:bodyPr>
          <a:p>
            <a:pPr marL="0" indent="0" algn="just" fontAlgn="auto">
              <a:lnSpc>
                <a:spcPct val="100000"/>
              </a:lnSpc>
              <a:spcBef>
                <a:spcPts val="0"/>
              </a:spcBef>
              <a:buNone/>
            </a:pPr>
            <a:r>
              <a:rPr lang="en-US" altLang="zh-CN"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参考答案：</a:t>
            </a:r>
            <a:r>
              <a:rPr lang="en-US" altLang="zh-CN" sz="2800" b="1" dirty="0">
                <a:solidFill>
                  <a:srgbClr val="FF0000"/>
                </a:solidFill>
                <a:latin typeface="楷体" panose="02010609060101010101" pitchFamily="49" charset="-122"/>
                <a:ea typeface="楷体" panose="02010609060101010101" pitchFamily="49" charset="-122"/>
              </a:rPr>
              <a:t>A</a:t>
            </a:r>
            <a:r>
              <a:rPr lang="zh-CN" altLang="zh-CN" sz="2800" b="1" dirty="0">
                <a:latin typeface="楷体" panose="02010609060101010101" pitchFamily="49" charset="-122"/>
                <a:ea typeface="楷体" panose="02010609060101010101" pitchFamily="49" charset="-122"/>
              </a:rPr>
              <a:t>（本题考查理解文言实词的能力。A项</a:t>
            </a:r>
            <a:r>
              <a:rPr lang="zh-CN" altLang="zh-CN" sz="2800" b="1" dirty="0">
                <a:solidFill>
                  <a:srgbClr val="00B050"/>
                </a:solidFill>
                <a:latin typeface="楷体" panose="02010609060101010101" pitchFamily="49" charset="-122"/>
                <a:ea typeface="楷体" panose="02010609060101010101" pitchFamily="49" charset="-122"/>
                <a:sym typeface="+mn-ea"/>
              </a:rPr>
              <a:t>“保卒余年”的“保”意思是“保全”。二者意思不同</a:t>
            </a:r>
            <a:r>
              <a:rPr lang="zh-CN" altLang="zh-CN" sz="2800" b="1" dirty="0">
                <a:latin typeface="楷体" panose="02010609060101010101" pitchFamily="49" charset="-122"/>
                <a:ea typeface="楷体" panose="02010609060101010101" pitchFamily="49" charset="-122"/>
              </a:rPr>
              <a:t>。B项</a:t>
            </a:r>
            <a:r>
              <a:rPr lang="zh-CN" altLang="zh-CN" sz="2800" b="1" dirty="0">
                <a:latin typeface="楷体" panose="02010609060101010101" pitchFamily="49" charset="-122"/>
                <a:ea typeface="楷体" panose="02010609060101010101" pitchFamily="49" charset="-122"/>
                <a:sym typeface="+mn-ea"/>
              </a:rPr>
              <a:t>“行人驻足听”的“行人”意思是“在路上走的人。”</a:t>
            </a:r>
            <a:r>
              <a:rPr lang="zh-CN" altLang="zh-CN" sz="2800" b="1" dirty="0">
                <a:latin typeface="楷体" panose="02010609060101010101" pitchFamily="49" charset="-122"/>
                <a:ea typeface="楷体" panose="02010609060101010101" pitchFamily="49" charset="-122"/>
              </a:rPr>
              <a:t>。D项</a:t>
            </a:r>
            <a:r>
              <a:rPr lang="zh-CN" altLang="zh-CN" sz="2800" b="1" dirty="0">
                <a:latin typeface="楷体" panose="02010609060101010101" pitchFamily="49" charset="-122"/>
                <a:ea typeface="楷体" panose="02010609060101010101" pitchFamily="49" charset="-122"/>
                <a:sym typeface="+mn-ea"/>
              </a:rPr>
              <a:t>“其正色邪”的“正色”意思是“真正的颜色”</a:t>
            </a:r>
            <a:r>
              <a:rPr lang="zh-CN" altLang="zh-CN" sz="2800" b="1" dirty="0">
                <a:latin typeface="楷体" panose="02010609060101010101" pitchFamily="49" charset="-122"/>
                <a:ea typeface="楷体" panose="02010609060101010101" pitchFamily="49" charset="-122"/>
              </a:rPr>
              <a:t>。）</a:t>
            </a:r>
            <a:endParaRPr lang="zh-CN" altLang="zh-CN" sz="2800" b="1" dirty="0">
              <a:latin typeface="楷体" panose="02010609060101010101" pitchFamily="49" charset="-122"/>
              <a:ea typeface="楷体" panose="02010609060101010101" pitchFamily="49" charset="-122"/>
            </a:endParaRPr>
          </a:p>
        </p:txBody>
      </p:sp>
      <p:sp>
        <p:nvSpPr>
          <p:cNvPr id="4" name="文本框 3"/>
          <p:cNvSpPr txBox="1"/>
          <p:nvPr/>
        </p:nvSpPr>
        <p:spPr>
          <a:xfrm>
            <a:off x="265430" y="97790"/>
            <a:ext cx="2730500" cy="521970"/>
          </a:xfrm>
          <a:prstGeom prst="rect">
            <a:avLst/>
          </a:prstGeom>
          <a:noFill/>
        </p:spPr>
        <p:txBody>
          <a:bodyPr wrap="square" rtlCol="0" anchor="t">
            <a:spAutoFit/>
          </a:bodyPr>
          <a:p>
            <a:r>
              <a:rPr lang="zh-CN" sz="2800" b="1" kern="0" dirty="0">
                <a:solidFill>
                  <a:srgbClr val="FF0000"/>
                </a:solidFill>
                <a:latin typeface="+mn-ea"/>
                <a:sym typeface="+mn-ea"/>
              </a:rPr>
              <a:t>九省联考卷</a:t>
            </a:r>
            <a:r>
              <a:rPr lang="en-US" altLang="zh-CN" sz="2800" b="1" kern="0" dirty="0">
                <a:solidFill>
                  <a:srgbClr val="FF0000"/>
                </a:solidFill>
                <a:latin typeface="+mn-ea"/>
                <a:sym typeface="+mn-ea"/>
              </a:rPr>
              <a:t>:</a:t>
            </a:r>
            <a:endParaRPr lang="en-US" altLang="zh-CN" sz="2800" b="1" kern="0" dirty="0">
              <a:solidFill>
                <a:srgbClr val="FF0000"/>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0" end="294"/>
                                            </p:txEl>
                                          </p:spTgt>
                                        </p:tgtEl>
                                        <p:attrNameLst>
                                          <p:attrName>style.visibility</p:attrName>
                                        </p:attrNameLst>
                                      </p:cBhvr>
                                      <p:to>
                                        <p:strVal val="visible"/>
                                      </p:to>
                                    </p:set>
                                    <p:animEffect transition="in" filter="blinds(horizontal)">
                                      <p:cBhvr>
                                        <p:cTn id="7" dur="500"/>
                                        <p:tgtEl>
                                          <p:spTgt spid="3">
                                            <p:txEl>
                                              <p:charRg st="0" end="29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noChangeArrowheads="1"/>
          </p:cNvSpPr>
          <p:nvPr>
            <p:ph type="title"/>
          </p:nvPr>
        </p:nvSpPr>
        <p:spPr>
          <a:xfrm>
            <a:off x="285750" y="70485"/>
            <a:ext cx="10953750" cy="553085"/>
          </a:xfrm>
        </p:spPr>
        <p:txBody>
          <a:bodyPr>
            <a:noAutofit/>
          </a:bodyPr>
          <a:lstStyle/>
          <a:p>
            <a:pPr algn="l"/>
            <a:r>
              <a:rPr lang="zh-CN" altLang="en-US" sz="3200" b="1" dirty="0">
                <a:solidFill>
                  <a:srgbClr val="FF0000"/>
                </a:solidFill>
              </a:rPr>
              <a:t>备考策略：</a:t>
            </a:r>
            <a:endParaRPr lang="zh-CN" altLang="en-US" sz="3200" dirty="0"/>
          </a:p>
        </p:txBody>
      </p:sp>
      <p:sp>
        <p:nvSpPr>
          <p:cNvPr id="19459" name="内容占位符 2"/>
          <p:cNvSpPr>
            <a:spLocks noGrp="1" noChangeArrowheads="1"/>
          </p:cNvSpPr>
          <p:nvPr>
            <p:ph idx="1"/>
          </p:nvPr>
        </p:nvSpPr>
        <p:spPr>
          <a:xfrm>
            <a:off x="118745" y="664845"/>
            <a:ext cx="11762105" cy="6220460"/>
          </a:xfrm>
        </p:spPr>
        <p:txBody>
          <a:bodyPr>
            <a:noAutofit/>
          </a:bodyPr>
          <a:lstStyle/>
          <a:p>
            <a:pPr marL="0" indent="0">
              <a:lnSpc>
                <a:spcPct val="100000"/>
              </a:lnSpc>
              <a:buNone/>
            </a:pPr>
            <a:r>
              <a:rPr lang="en-US" altLang="zh-CN" sz="2800" b="1" dirty="0">
                <a:solidFill>
                  <a:srgbClr val="002060"/>
                </a:solidFill>
              </a:rPr>
              <a:t> </a:t>
            </a:r>
            <a:r>
              <a:rPr lang="zh-CN" altLang="en-US" sz="2800" b="1" dirty="0">
                <a:solidFill>
                  <a:srgbClr val="002060"/>
                </a:solidFill>
              </a:rPr>
              <a:t>（</a:t>
            </a:r>
            <a:r>
              <a:rPr lang="en-US" altLang="zh-CN" sz="2800" b="1" dirty="0">
                <a:solidFill>
                  <a:srgbClr val="002060"/>
                </a:solidFill>
              </a:rPr>
              <a:t>1</a:t>
            </a:r>
            <a:r>
              <a:rPr lang="zh-CN" altLang="en-US" sz="2800" b="1" dirty="0">
                <a:solidFill>
                  <a:srgbClr val="002060"/>
                </a:solidFill>
              </a:rPr>
              <a:t>）集中梳理常见的古代文化知识，分门别类。</a:t>
            </a:r>
            <a:br>
              <a:rPr lang="zh-CN" altLang="en-US" sz="2800" b="1" dirty="0">
                <a:solidFill>
                  <a:srgbClr val="002060"/>
                </a:solidFill>
              </a:rPr>
            </a:br>
            <a:r>
              <a:rPr lang="en-US" altLang="zh-CN" sz="2800" b="1" dirty="0">
                <a:solidFill>
                  <a:srgbClr val="002060"/>
                </a:solidFill>
              </a:rPr>
              <a:t> </a:t>
            </a:r>
            <a:r>
              <a:rPr lang="zh-CN" altLang="en-US" sz="2800" b="1" dirty="0"/>
              <a:t>①</a:t>
            </a:r>
            <a:r>
              <a:rPr lang="zh-CN" altLang="en-US" sz="2800" b="1" dirty="0">
                <a:solidFill>
                  <a:srgbClr val="FF0000"/>
                </a:solidFill>
              </a:rPr>
              <a:t>称谓 </a:t>
            </a:r>
            <a:r>
              <a:rPr lang="zh-CN" altLang="en-US" sz="2800" dirty="0"/>
              <a:t>（称呼习惯、各年龄段称呼）</a:t>
            </a:r>
            <a:endParaRPr lang="zh-CN" altLang="en-US" sz="2800" dirty="0"/>
          </a:p>
          <a:p>
            <a:pPr marL="0" indent="0">
              <a:lnSpc>
                <a:spcPct val="100000"/>
              </a:lnSpc>
              <a:buNone/>
            </a:pPr>
            <a:r>
              <a:rPr lang="en-US" altLang="zh-CN" sz="2800" b="1" dirty="0"/>
              <a:t> </a:t>
            </a:r>
            <a:r>
              <a:rPr lang="zh-CN" altLang="en-US" sz="2800" b="1" dirty="0"/>
              <a:t>②历法 </a:t>
            </a:r>
            <a:r>
              <a:rPr lang="zh-CN" altLang="en-US" sz="2800" dirty="0"/>
              <a:t>（纪年、纪月、纪日、纪时）</a:t>
            </a:r>
            <a:endParaRPr lang="zh-CN" altLang="en-US" sz="2800" dirty="0"/>
          </a:p>
          <a:p>
            <a:pPr marL="0" indent="0">
              <a:lnSpc>
                <a:spcPct val="100000"/>
              </a:lnSpc>
              <a:buNone/>
            </a:pPr>
            <a:r>
              <a:rPr lang="en-US" altLang="zh-CN" sz="2800" b="1" dirty="0"/>
              <a:t> </a:t>
            </a:r>
            <a:r>
              <a:rPr lang="zh-CN" altLang="en-US" sz="2800" b="1" dirty="0"/>
              <a:t>③节气</a:t>
            </a:r>
            <a:r>
              <a:rPr lang="zh-CN" altLang="en-US" sz="2800" dirty="0"/>
              <a:t>（与节气有关的传统节日、二十四节气）</a:t>
            </a:r>
            <a:endParaRPr lang="zh-CN" altLang="en-US" sz="2800" dirty="0"/>
          </a:p>
          <a:p>
            <a:pPr marL="0" indent="0">
              <a:lnSpc>
                <a:spcPct val="100000"/>
              </a:lnSpc>
              <a:buNone/>
            </a:pPr>
            <a:r>
              <a:rPr lang="en-US" altLang="zh-CN" sz="2800" b="1" dirty="0"/>
              <a:t> </a:t>
            </a:r>
            <a:r>
              <a:rPr lang="zh-CN" altLang="en-US" sz="2800" b="1" dirty="0"/>
              <a:t>④</a:t>
            </a:r>
            <a:r>
              <a:rPr lang="zh-CN" altLang="en-US" sz="2800" b="1" dirty="0">
                <a:solidFill>
                  <a:srgbClr val="FF0000"/>
                </a:solidFill>
              </a:rPr>
              <a:t>职官 </a:t>
            </a:r>
            <a:r>
              <a:rPr lang="zh-CN" altLang="en-US" sz="2800" dirty="0"/>
              <a:t>（六部、各级行政区划、各级行政长官、朝廷重要部门及官职）</a:t>
            </a:r>
            <a:endParaRPr lang="zh-CN" altLang="en-US" sz="2800" dirty="0"/>
          </a:p>
          <a:p>
            <a:pPr marL="0" indent="0">
              <a:lnSpc>
                <a:spcPct val="100000"/>
              </a:lnSpc>
              <a:buNone/>
            </a:pPr>
            <a:r>
              <a:rPr lang="en-US" altLang="zh-CN" sz="2800" b="1" dirty="0"/>
              <a:t> </a:t>
            </a:r>
            <a:r>
              <a:rPr lang="zh-CN" altLang="en-US" sz="2800" b="1" dirty="0"/>
              <a:t>⑤天文地理 </a:t>
            </a:r>
            <a:r>
              <a:rPr lang="zh-CN" altLang="en-US" sz="2800" dirty="0"/>
              <a:t>（基本的天文知识、重要地理位置、习惯地理称呼）</a:t>
            </a:r>
            <a:endParaRPr lang="zh-CN" altLang="en-US" sz="2800" dirty="0"/>
          </a:p>
          <a:p>
            <a:pPr marL="0" indent="0">
              <a:lnSpc>
                <a:spcPct val="100000"/>
              </a:lnSpc>
              <a:buNone/>
            </a:pPr>
            <a:r>
              <a:rPr lang="en-US" altLang="zh-CN" sz="2800" b="1" dirty="0"/>
              <a:t> </a:t>
            </a:r>
            <a:r>
              <a:rPr lang="zh-CN" altLang="en-US" sz="2800" b="1" dirty="0"/>
              <a:t>⑥</a:t>
            </a:r>
            <a:r>
              <a:rPr lang="zh-CN" altLang="en-US" sz="2800" b="1" dirty="0">
                <a:solidFill>
                  <a:srgbClr val="FF0000"/>
                </a:solidFill>
              </a:rPr>
              <a:t>科举</a:t>
            </a:r>
            <a:r>
              <a:rPr lang="zh-CN" altLang="en-US" sz="2800" b="1" dirty="0">
                <a:solidFill>
                  <a:srgbClr val="7030A0"/>
                </a:solidFill>
              </a:rPr>
              <a:t> </a:t>
            </a:r>
            <a:r>
              <a:rPr lang="zh-CN" altLang="en-US" sz="2800" dirty="0"/>
              <a:t>（古代人才选拔制度、科考时间及考试级别、及第者称谓）</a:t>
            </a:r>
            <a:endParaRPr lang="zh-CN" altLang="en-US" sz="2800" dirty="0"/>
          </a:p>
          <a:p>
            <a:pPr marL="0" indent="0">
              <a:lnSpc>
                <a:spcPct val="100000"/>
              </a:lnSpc>
              <a:buNone/>
            </a:pPr>
            <a:r>
              <a:rPr lang="en-US" altLang="zh-CN" sz="2800" b="1" dirty="0"/>
              <a:t> </a:t>
            </a:r>
            <a:r>
              <a:rPr lang="zh-CN" altLang="en-US" sz="2800" b="1" dirty="0"/>
              <a:t>⑦宗法 </a:t>
            </a:r>
            <a:r>
              <a:rPr lang="zh-CN" altLang="en-US" sz="2800" dirty="0"/>
              <a:t>（宗族制度、嫡庶关系）</a:t>
            </a:r>
            <a:endParaRPr lang="zh-CN" altLang="en-US" sz="2800" dirty="0"/>
          </a:p>
          <a:p>
            <a:pPr marL="0" indent="0">
              <a:lnSpc>
                <a:spcPct val="100000"/>
              </a:lnSpc>
              <a:buNone/>
            </a:pPr>
            <a:r>
              <a:rPr lang="en-US" altLang="zh-CN" sz="2800" b="1" dirty="0"/>
              <a:t> </a:t>
            </a:r>
            <a:r>
              <a:rPr lang="zh-CN" altLang="en-US" sz="2800" b="1" dirty="0"/>
              <a:t>⑧礼俗 </a:t>
            </a:r>
            <a:r>
              <a:rPr lang="zh-CN" altLang="en-US" sz="2800" dirty="0"/>
              <a:t>（国家礼仪、座次、婚丧）</a:t>
            </a:r>
            <a:endParaRPr lang="zh-CN" altLang="en-US" sz="2800" dirty="0"/>
          </a:p>
          <a:p>
            <a:pPr marL="0" indent="0">
              <a:lnSpc>
                <a:spcPct val="100000"/>
              </a:lnSpc>
              <a:buNone/>
            </a:pPr>
            <a:r>
              <a:rPr lang="en-US" altLang="zh-CN" sz="2800" b="1" dirty="0"/>
              <a:t> </a:t>
            </a:r>
            <a:r>
              <a:rPr lang="zh-CN" altLang="en-US" sz="2800" b="1" dirty="0"/>
              <a:t>⑨古代音律</a:t>
            </a:r>
            <a:r>
              <a:rPr lang="zh-CN" altLang="en-US" sz="2800" dirty="0"/>
              <a:t>（如五音等）</a:t>
            </a:r>
            <a:endParaRPr lang="en-US" altLang="zh-CN" sz="2800" dirty="0"/>
          </a:p>
          <a:p>
            <a:pPr marL="0" indent="0">
              <a:lnSpc>
                <a:spcPct val="100000"/>
              </a:lnSpc>
              <a:buNone/>
            </a:pPr>
            <a:r>
              <a:rPr lang="en-US" altLang="zh-CN" sz="2800" b="1" dirty="0">
                <a:solidFill>
                  <a:srgbClr val="002060"/>
                </a:solidFill>
              </a:rPr>
              <a:t> </a:t>
            </a:r>
            <a:r>
              <a:rPr lang="zh-CN" altLang="en-US" sz="2800" b="1" dirty="0">
                <a:solidFill>
                  <a:srgbClr val="002060"/>
                </a:solidFill>
              </a:rPr>
              <a:t>（</a:t>
            </a:r>
            <a:r>
              <a:rPr lang="en-US" altLang="zh-CN" sz="2800" b="1" dirty="0">
                <a:solidFill>
                  <a:srgbClr val="002060"/>
                </a:solidFill>
              </a:rPr>
              <a:t>2</a:t>
            </a:r>
            <a:r>
              <a:rPr lang="zh-CN" altLang="en-US" sz="2800" b="1" dirty="0">
                <a:solidFill>
                  <a:srgbClr val="002060"/>
                </a:solidFill>
              </a:rPr>
              <a:t>）梳理课内的古代文化知识，不留死角。</a:t>
            </a:r>
            <a:endParaRPr lang="zh-CN" altLang="en-US" sz="2800" b="1" dirty="0">
              <a:solidFill>
                <a:srgbClr val="002060"/>
              </a:solidFill>
            </a:endParaRPr>
          </a:p>
          <a:p>
            <a:pPr marL="0" indent="0">
              <a:lnSpc>
                <a:spcPct val="100000"/>
              </a:lnSpc>
              <a:buNone/>
            </a:pPr>
            <a:r>
              <a:rPr lang="en-US" altLang="zh-CN" sz="2800" b="1" dirty="0">
                <a:solidFill>
                  <a:srgbClr val="002060"/>
                </a:solidFill>
              </a:rPr>
              <a:t> </a:t>
            </a:r>
            <a:r>
              <a:rPr lang="zh-CN" altLang="en-US" sz="2800" b="1" dirty="0">
                <a:solidFill>
                  <a:srgbClr val="002060"/>
                </a:solidFill>
              </a:rPr>
              <a:t>（</a:t>
            </a:r>
            <a:r>
              <a:rPr lang="en-US" altLang="zh-CN" sz="2800" b="1" dirty="0">
                <a:solidFill>
                  <a:srgbClr val="002060"/>
                </a:solidFill>
              </a:rPr>
              <a:t>3</a:t>
            </a:r>
            <a:r>
              <a:rPr lang="zh-CN" altLang="en-US" sz="2800" b="1" dirty="0">
                <a:solidFill>
                  <a:srgbClr val="002060"/>
                </a:solidFill>
              </a:rPr>
              <a:t>）做到做题过程中随时积累，集腋成裘。</a:t>
            </a:r>
            <a:endParaRPr lang="en-US" altLang="zh-CN" sz="2800" b="1"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rcRect t="5702"/>
          <a:stretch>
            <a:fillRect/>
          </a:stretch>
        </p:blipFill>
        <p:spPr>
          <a:xfrm>
            <a:off x="103505" y="628650"/>
            <a:ext cx="11249025" cy="6244590"/>
          </a:xfrm>
          <a:prstGeom prst="rect">
            <a:avLst/>
          </a:prstGeom>
        </p:spPr>
      </p:pic>
      <p:sp>
        <p:nvSpPr>
          <p:cNvPr id="8" name="Rectangle 2"/>
          <p:cNvSpPr txBox="1">
            <a:spLocks noChangeArrowheads="1"/>
          </p:cNvSpPr>
          <p:nvPr/>
        </p:nvSpPr>
        <p:spPr>
          <a:xfrm>
            <a:off x="523240" y="53340"/>
            <a:ext cx="10078085" cy="575310"/>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0">
              <a:buFont typeface="Wingdings" panose="05000000000000000000" pitchFamily="2" charset="2"/>
            </a:pPr>
            <a:r>
              <a:rPr lang="zh-CN" altLang="en-US" sz="3200" dirty="0">
                <a:solidFill>
                  <a:srgbClr val="FF0000"/>
                </a:solidFill>
                <a:latin typeface="黑体" panose="02010609060101010101" charset="-122"/>
                <a:ea typeface="黑体" panose="02010609060101010101" charset="-122"/>
              </a:rPr>
              <a:t>绘制思维导图</a:t>
            </a:r>
            <a:endParaRPr lang="zh-CN" altLang="en-US" sz="3200"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144462" y="4763"/>
            <a:ext cx="12144375" cy="3765550"/>
          </a:xfrm>
        </p:spPr>
        <p:txBody>
          <a:bodyPr anchor="ctr" anchorCtr="0"/>
          <a:p>
            <a:pPr marL="358775" indent="-179070" algn="l">
              <a:lnSpc>
                <a:spcPct val="105000"/>
              </a:lnSpc>
            </a:pPr>
            <a:r>
              <a:rPr lang="en-US" altLang="zh-CN" sz="3000" b="1" dirty="0">
                <a:solidFill>
                  <a:srgbClr val="FF0000"/>
                </a:solidFill>
                <a:latin typeface="宋体" panose="02010600030101010101" pitchFamily="2" charset="-122"/>
              </a:rPr>
              <a:t> </a:t>
            </a:r>
            <a:r>
              <a:rPr lang="en-US" altLang="zh-CN" sz="2600" b="1" dirty="0">
                <a:solidFill>
                  <a:srgbClr val="FF0000"/>
                </a:solidFill>
                <a:latin typeface="宋体" panose="02010600030101010101" pitchFamily="2" charset="-122"/>
              </a:rPr>
              <a:t>12.</a:t>
            </a:r>
            <a:r>
              <a:rPr lang="zh-CN" altLang="zh-CN" sz="2600" b="1" dirty="0">
                <a:latin typeface="宋体" panose="02010600030101010101" pitchFamily="2" charset="-122"/>
              </a:rPr>
              <a:t>下列对原文有关</a:t>
            </a:r>
            <a:r>
              <a:rPr lang="zh-CN" altLang="zh-CN" sz="2600" b="1" dirty="0">
                <a:highlight>
                  <a:srgbClr val="FFFF00"/>
                </a:highlight>
                <a:latin typeface="宋体" panose="02010600030101010101" pitchFamily="2" charset="-122"/>
              </a:rPr>
              <a:t>内容</a:t>
            </a:r>
            <a:r>
              <a:rPr lang="zh-CN" altLang="zh-CN" sz="2600" b="1" dirty="0">
                <a:latin typeface="宋体" panose="02010600030101010101" pitchFamily="2" charset="-122"/>
              </a:rPr>
              <a:t>的</a:t>
            </a:r>
            <a:r>
              <a:rPr lang="zh-CN" altLang="zh-CN" sz="2600" b="1" dirty="0">
                <a:highlight>
                  <a:srgbClr val="FFFF00"/>
                </a:highlight>
                <a:latin typeface="宋体" panose="02010600030101010101" pitchFamily="2" charset="-122"/>
              </a:rPr>
              <a:t>概述</a:t>
            </a:r>
            <a:r>
              <a:rPr lang="zh-CN" altLang="zh-CN" sz="2600" b="1" dirty="0">
                <a:latin typeface="宋体" panose="02010600030101010101" pitchFamily="2" charset="-122"/>
              </a:rPr>
              <a:t>，不正确的一项是(3分)</a:t>
            </a:r>
            <a:br>
              <a:rPr lang="zh-CN" altLang="zh-CN" sz="2600" b="1" dirty="0">
                <a:latin typeface="宋体" panose="02010600030101010101" pitchFamily="2" charset="-122"/>
              </a:rPr>
            </a:br>
            <a:r>
              <a:rPr lang="en-US" altLang="zh-CN" sz="2600" b="1" dirty="0">
                <a:latin typeface="宋体" panose="02010600030101010101" pitchFamily="2" charset="-122"/>
              </a:rPr>
              <a:t>  </a:t>
            </a:r>
            <a:r>
              <a:rPr lang="zh-CN" altLang="zh-CN" sz="2600" b="1" dirty="0">
                <a:latin typeface="宋体" panose="02010600030101010101" pitchFamily="2" charset="-122"/>
              </a:rPr>
              <a:t>A.重耳遭到曹君的无礼对待，叔瞻预见到这件事可能会带来不好的后果，主张杀掉重耳以杜绝后患，曹君没有听从叔瞻的建议。</a:t>
            </a:r>
            <a:br>
              <a:rPr lang="zh-CN" altLang="zh-CN" sz="2600" b="1" dirty="0">
                <a:latin typeface="宋体" panose="02010600030101010101" pitchFamily="2" charset="-122"/>
              </a:rPr>
            </a:br>
            <a:r>
              <a:rPr lang="en-US" altLang="zh-CN" sz="2600" b="1" dirty="0">
                <a:latin typeface="宋体" panose="02010600030101010101" pitchFamily="2" charset="-122"/>
              </a:rPr>
              <a:t>  </a:t>
            </a:r>
            <a:r>
              <a:rPr lang="zh-CN" altLang="zh-CN" sz="2600" b="1" dirty="0">
                <a:latin typeface="宋体" panose="02010600030101010101" pitchFamily="2" charset="-122"/>
              </a:rPr>
              <a:t>B.釐负羁参与了接见重耳的活动，为曹君对重耳无礼感到忧心仲仲， 他妻子问明原委后，积极帮他出主意，釐负羁听取了她的意见。</a:t>
            </a:r>
            <a:br>
              <a:rPr lang="zh-CN" altLang="zh-CN" sz="2600" b="1" dirty="0">
                <a:latin typeface="宋体" panose="02010600030101010101" pitchFamily="2" charset="-122"/>
              </a:rPr>
            </a:br>
            <a:r>
              <a:rPr lang="en-US" altLang="zh-CN" sz="2600" b="1" dirty="0">
                <a:latin typeface="宋体" panose="02010600030101010101" pitchFamily="2" charset="-122"/>
              </a:rPr>
              <a:t>  </a:t>
            </a:r>
            <a:r>
              <a:rPr lang="zh-CN" altLang="zh-CN" sz="2600" b="1" dirty="0">
                <a:latin typeface="宋体" panose="02010600030101010101" pitchFamily="2" charset="-122"/>
              </a:rPr>
              <a:t>C.离开曹国后，重耳一路逃亡到楚国、秦国，秦穆公念在过去献公跟自己交好的份上，出兵护送重耳返回晋国，立重耳为晋君。</a:t>
            </a:r>
            <a:br>
              <a:rPr lang="zh-CN" altLang="zh-CN" sz="2600" b="1" dirty="0">
                <a:latin typeface="宋体" panose="02010600030101010101" pitchFamily="2" charset="-122"/>
              </a:rPr>
            </a:br>
            <a:r>
              <a:rPr lang="en-US" altLang="zh-CN" sz="2600" b="1" dirty="0">
                <a:latin typeface="宋体" panose="02010600030101010101" pitchFamily="2" charset="-122"/>
              </a:rPr>
              <a:t>  </a:t>
            </a:r>
            <a:r>
              <a:rPr lang="zh-CN" altLang="zh-CN" sz="2600" b="1" dirty="0">
                <a:latin typeface="宋体" panose="02010600030101010101" pitchFamily="2" charset="-122"/>
              </a:rPr>
              <a:t>D.重耳即位三年后，出兵讨伐曹国，</a:t>
            </a:r>
            <a:r>
              <a:rPr lang="zh-CN" altLang="zh-CN" sz="2600" b="1" dirty="0">
                <a:solidFill>
                  <a:srgbClr val="00B050"/>
                </a:solidFill>
                <a:latin typeface="宋体" panose="02010600030101010101" pitchFamily="2" charset="-122"/>
              </a:rPr>
              <a:t>派人威胁曹君要他吊死叔瞻并交出尸体</a:t>
            </a:r>
            <a:r>
              <a:rPr lang="zh-CN" altLang="zh-CN" sz="2600" b="1" dirty="0">
                <a:latin typeface="宋体" panose="02010600030101010101" pitchFamily="2" charset="-122"/>
              </a:rPr>
              <a:t>，不然就大开杀戒，但对釐负羁则给予了特别的关照。</a:t>
            </a:r>
            <a:endParaRPr lang="zh-CN" altLang="zh-CN" sz="2600" b="1" dirty="0">
              <a:latin typeface="宋体" panose="02010600030101010101" pitchFamily="2" charset="-122"/>
            </a:endParaRPr>
          </a:p>
        </p:txBody>
      </p:sp>
      <p:sp>
        <p:nvSpPr>
          <p:cNvPr id="3" name="内容占位符 2"/>
          <p:cNvSpPr>
            <a:spLocks noGrp="1"/>
          </p:cNvSpPr>
          <p:nvPr>
            <p:ph idx="1"/>
          </p:nvPr>
        </p:nvSpPr>
        <p:spPr>
          <a:xfrm>
            <a:off x="142875" y="3770313"/>
            <a:ext cx="11858625" cy="2868612"/>
          </a:xfrm>
        </p:spPr>
        <p:txBody>
          <a:bodyPr anchor="t" anchorCtr="0"/>
          <a:p>
            <a:pPr marL="0" indent="0">
              <a:buNone/>
            </a:pPr>
            <a:r>
              <a:rPr lang="en-US" altLang="zh-CN" b="1" dirty="0">
                <a:latin typeface="楷体" panose="02010609060101010101" pitchFamily="49" charset="-122"/>
                <a:ea typeface="楷体" panose="02010609060101010101" pitchFamily="49" charset="-122"/>
              </a:rPr>
              <a:t>  </a:t>
            </a:r>
            <a:r>
              <a:rPr lang="zh-CN" altLang="zh-CN" sz="2600" b="1" dirty="0">
                <a:latin typeface="楷体" panose="02010609060101010101" pitchFamily="49" charset="-122"/>
                <a:ea typeface="楷体" panose="02010609060101010101" pitchFamily="49" charset="-122"/>
              </a:rPr>
              <a:t>参考答案：</a:t>
            </a:r>
            <a:r>
              <a:rPr lang="en-US" altLang="zh-CN" sz="2600" b="1" dirty="0">
                <a:solidFill>
                  <a:srgbClr val="FF0000"/>
                </a:solidFill>
                <a:latin typeface="楷体" panose="02010609060101010101" pitchFamily="49" charset="-122"/>
                <a:ea typeface="楷体" panose="02010609060101010101" pitchFamily="49" charset="-122"/>
              </a:rPr>
              <a:t>D</a:t>
            </a:r>
            <a:r>
              <a:rPr lang="zh-CN" altLang="zh-CN" sz="2600" b="1" dirty="0">
                <a:latin typeface="楷体" panose="02010609060101010101" pitchFamily="49" charset="-122"/>
                <a:ea typeface="楷体" panose="02010609060101010101" pitchFamily="49" charset="-122"/>
              </a:rPr>
              <a:t>（本题考查考生对阅读材料相关内容的理解和分析能力。A项概述了曹君无礼对待重耳后，叔瞻进谏，曹君没有采纳的情形。B项概述了鳌负羁参与接待重耳后闷闷不乐，其妻子积极献策，鳌负羁听从建议的情形。C项概述了重耳一路逃亡，最后获得秦穆公扶持，得以返国为君的情形，秦穆公帮助重耳是基于与晋献公的友情。D项表述不正确，</a:t>
            </a:r>
            <a:r>
              <a:rPr lang="zh-CN" altLang="zh-CN" sz="2600" b="1" dirty="0">
                <a:solidFill>
                  <a:srgbClr val="00B050"/>
                </a:solidFill>
                <a:latin typeface="楷体" panose="02010609060101010101" pitchFamily="49" charset="-122"/>
                <a:ea typeface="楷体" panose="02010609060101010101" pitchFamily="49" charset="-122"/>
              </a:rPr>
              <a:t>原文中重耳的话语原意为：</a:t>
            </a:r>
            <a:r>
              <a:rPr lang="en-US" altLang="zh-CN" sz="2600" b="1" dirty="0">
                <a:solidFill>
                  <a:srgbClr val="00B050"/>
                </a:solidFill>
                <a:latin typeface="楷体" panose="02010609060101010101" pitchFamily="49" charset="-122"/>
                <a:ea typeface="楷体" panose="02010609060101010101" pitchFamily="49" charset="-122"/>
              </a:rPr>
              <a:t>“</a:t>
            </a:r>
            <a:r>
              <a:rPr lang="zh-CN" altLang="zh-CN" sz="2600" b="1" dirty="0">
                <a:solidFill>
                  <a:srgbClr val="00B050"/>
                </a:solidFill>
                <a:latin typeface="楷体" panose="02010609060101010101" pitchFamily="49" charset="-122"/>
                <a:ea typeface="楷体" panose="02010609060101010101" pitchFamily="49" charset="-122"/>
              </a:rPr>
              <a:t>把叔瞻从城上吊下来，我将杀掉他并陈尸示众。</a:t>
            </a:r>
            <a:r>
              <a:rPr lang="en-US" altLang="zh-CN" sz="2600" b="1" dirty="0">
                <a:solidFill>
                  <a:srgbClr val="00B050"/>
                </a:solidFill>
                <a:latin typeface="楷体" panose="02010609060101010101" pitchFamily="49" charset="-122"/>
                <a:ea typeface="楷体" panose="02010609060101010101" pitchFamily="49" charset="-122"/>
              </a:rPr>
              <a:t>”</a:t>
            </a:r>
            <a:r>
              <a:rPr lang="zh-CN" altLang="zh-CN" sz="2600" b="1" dirty="0">
                <a:latin typeface="楷体" panose="02010609060101010101" pitchFamily="49" charset="-122"/>
                <a:ea typeface="楷体" panose="02010609060101010101" pitchFamily="49" charset="-122"/>
              </a:rPr>
              <a:t>考生从</a:t>
            </a:r>
            <a:r>
              <a:rPr lang="en-US" altLang="zh-CN" sz="2600" b="1" dirty="0">
                <a:latin typeface="楷体" panose="02010609060101010101" pitchFamily="49" charset="-122"/>
                <a:ea typeface="楷体" panose="02010609060101010101" pitchFamily="49" charset="-122"/>
              </a:rPr>
              <a:t>“</a:t>
            </a:r>
            <a:r>
              <a:rPr lang="zh-CN" altLang="zh-CN" sz="2600" b="1" dirty="0">
                <a:latin typeface="楷体" panose="02010609060101010101" pitchFamily="49" charset="-122"/>
                <a:ea typeface="楷体" panose="02010609060101010101" pitchFamily="49" charset="-122"/>
              </a:rPr>
              <a:t>我且杀</a:t>
            </a:r>
            <a:r>
              <a:rPr lang="en-US" altLang="zh-CN" sz="2600" b="1" dirty="0">
                <a:latin typeface="楷体" panose="02010609060101010101" pitchFamily="49" charset="-122"/>
                <a:ea typeface="楷体" panose="02010609060101010101" pitchFamily="49" charset="-122"/>
              </a:rPr>
              <a:t>”</a:t>
            </a:r>
            <a:r>
              <a:rPr lang="zh-CN" altLang="zh-CN" sz="2600" b="1" dirty="0">
                <a:latin typeface="楷体" panose="02010609060101010101" pitchFamily="49" charset="-122"/>
                <a:ea typeface="楷体" panose="02010609060101010101" pitchFamily="49" charset="-122"/>
              </a:rPr>
              <a:t>的表述应能作出判断。）</a:t>
            </a:r>
            <a:endParaRPr lang="zh-CN" altLang="zh-CN" sz="26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0" end="226"/>
                                            </p:txEl>
                                          </p:spTgt>
                                        </p:tgtEl>
                                        <p:attrNameLst>
                                          <p:attrName>style.visibility</p:attrName>
                                        </p:attrNameLst>
                                      </p:cBhvr>
                                      <p:to>
                                        <p:strVal val="visible"/>
                                      </p:to>
                                    </p:set>
                                    <p:animEffect transition="in" filter="blinds(horizontal)">
                                      <p:cBhvr>
                                        <p:cTn id="7" dur="500"/>
                                        <p:tgtEl>
                                          <p:spTgt spid="3">
                                            <p:txEl>
                                              <p:charRg st="0" end="2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144145" y="419735"/>
            <a:ext cx="12144375" cy="3996690"/>
          </a:xfrm>
        </p:spPr>
        <p:txBody>
          <a:bodyPr anchor="ctr" anchorCtr="0">
            <a:normAutofit/>
          </a:bodyPr>
          <a:p>
            <a:pPr marL="358775" indent="-179070" algn="l">
              <a:lnSpc>
                <a:spcPct val="105000"/>
              </a:lnSpc>
            </a:pPr>
            <a:r>
              <a:rPr lang="en-US" altLang="zh-CN" sz="3000" b="1" dirty="0">
                <a:solidFill>
                  <a:srgbClr val="FF0000"/>
                </a:solidFill>
                <a:latin typeface="宋体" panose="02010600030101010101" pitchFamily="2" charset="-122"/>
              </a:rPr>
              <a:t> </a:t>
            </a:r>
            <a:r>
              <a:rPr lang="en-US" altLang="zh-CN" sz="2600" b="1" dirty="0">
                <a:solidFill>
                  <a:srgbClr val="FF0000"/>
                </a:solidFill>
                <a:latin typeface="宋体" panose="02010600030101010101" pitchFamily="2" charset="-122"/>
              </a:rPr>
              <a:t>12.</a:t>
            </a:r>
            <a:r>
              <a:rPr lang="zh-CN" altLang="zh-CN" sz="2600" b="1" dirty="0">
                <a:latin typeface="宋体" panose="02010600030101010101" pitchFamily="2" charset="-122"/>
              </a:rPr>
              <a:t>下列对材料有关</a:t>
            </a:r>
            <a:r>
              <a:rPr lang="zh-CN" altLang="zh-CN" sz="2600" b="1" dirty="0">
                <a:highlight>
                  <a:srgbClr val="FFFF00"/>
                </a:highlight>
                <a:latin typeface="宋体" panose="02010600030101010101" pitchFamily="2" charset="-122"/>
              </a:rPr>
              <a:t>内容</a:t>
            </a:r>
            <a:r>
              <a:rPr lang="zh-CN" altLang="zh-CN" sz="2600" b="1" dirty="0">
                <a:latin typeface="宋体" panose="02010600030101010101" pitchFamily="2" charset="-122"/>
              </a:rPr>
              <a:t>的</a:t>
            </a:r>
            <a:r>
              <a:rPr lang="zh-CN" altLang="zh-CN" sz="2600" b="1" dirty="0">
                <a:highlight>
                  <a:srgbClr val="FFFF00"/>
                </a:highlight>
                <a:latin typeface="宋体" panose="02010600030101010101" pitchFamily="2" charset="-122"/>
              </a:rPr>
              <a:t>概述</a:t>
            </a:r>
            <a:r>
              <a:rPr lang="zh-CN" altLang="zh-CN" sz="2600" b="1" dirty="0">
                <a:latin typeface="宋体" panose="02010600030101010101" pitchFamily="2" charset="-122"/>
              </a:rPr>
              <a:t>，不正确的一项是(3分)</a:t>
            </a:r>
            <a:br>
              <a:rPr lang="zh-CN" altLang="zh-CN" sz="2600" b="1" dirty="0">
                <a:latin typeface="宋体" panose="02010600030101010101" pitchFamily="2" charset="-122"/>
              </a:rPr>
            </a:br>
            <a:r>
              <a:rPr lang="en-US" altLang="zh-CN" sz="2600" b="1" dirty="0">
                <a:latin typeface="宋体" panose="02010600030101010101" pitchFamily="2" charset="-122"/>
              </a:rPr>
              <a:t>  </a:t>
            </a:r>
            <a:r>
              <a:rPr altLang="zh-CN" sz="2600" b="1" dirty="0">
                <a:latin typeface="宋体" panose="02010600030101010101" pitchFamily="2" charset="-122"/>
              </a:rPr>
              <a:t>A.突厥首领颉利在战争中败给了李靖，派遣使者到唐朝谢罪，希望能率领整个国家归附唐朝，唐王朝派遣唐俭等人为使者，对突厥进行抚慰。</a:t>
            </a:r>
            <a:br>
              <a:rPr altLang="zh-CN" sz="2600" b="1" dirty="0">
                <a:latin typeface="宋体" panose="02010600030101010101" pitchFamily="2" charset="-122"/>
              </a:rPr>
            </a:br>
            <a:r>
              <a:rPr lang="en-US" sz="2600" b="1" dirty="0">
                <a:latin typeface="宋体" panose="02010600030101010101" pitchFamily="2" charset="-122"/>
              </a:rPr>
              <a:t>  </a:t>
            </a:r>
            <a:r>
              <a:rPr altLang="zh-CN" sz="2600" b="1" dirty="0">
                <a:latin typeface="宋体" panose="02010600030101010101" pitchFamily="2" charset="-122"/>
              </a:rPr>
              <a:t>B.李靖认为，使者到达后，突厥人一定以为危机已解除，如果此时能抓住机会出兵袭击，一定可以像当年韩信破齐一样，一举击溃敌军。</a:t>
            </a:r>
            <a:br>
              <a:rPr altLang="zh-CN" sz="2600" b="1" dirty="0">
                <a:latin typeface="宋体" panose="02010600030101010101" pitchFamily="2" charset="-122"/>
              </a:rPr>
            </a:br>
            <a:r>
              <a:rPr lang="en-US" sz="2600" b="1" dirty="0">
                <a:latin typeface="宋体" panose="02010600030101010101" pitchFamily="2" charset="-122"/>
              </a:rPr>
              <a:t>  </a:t>
            </a:r>
            <a:r>
              <a:rPr altLang="zh-CN" sz="2600" b="1" dirty="0">
                <a:latin typeface="宋体" panose="02010600030101010101" pitchFamily="2" charset="-122"/>
              </a:rPr>
              <a:t>C.颉利见到唐俭等人十分高兴，完全没有料到唐军会发动进攻，李靖趁其不备，指挥大军杀到，突厥大败，颉利也在逃跑途中被唐军擒获。</a:t>
            </a:r>
            <a:br>
              <a:rPr altLang="zh-CN" sz="2600" b="1" dirty="0">
                <a:latin typeface="宋体" panose="02010600030101010101" pitchFamily="2" charset="-122"/>
              </a:rPr>
            </a:br>
            <a:r>
              <a:rPr lang="en-US" sz="2600" b="1" dirty="0">
                <a:latin typeface="宋体" panose="02010600030101010101" pitchFamily="2" charset="-122"/>
              </a:rPr>
              <a:t>  </a:t>
            </a:r>
            <a:r>
              <a:rPr altLang="zh-CN" sz="2600" b="1" dirty="0">
                <a:latin typeface="宋体" panose="02010600030101010101" pitchFamily="2" charset="-122"/>
              </a:rPr>
              <a:t>D.世人传言李靖以唐俭作为死间，一举打败了突厥，唐太宗就此向李靖求证，</a:t>
            </a:r>
            <a:r>
              <a:rPr altLang="zh-CN" sz="2600" b="1" dirty="0">
                <a:solidFill>
                  <a:srgbClr val="00B050"/>
                </a:solidFill>
                <a:latin typeface="宋体" panose="02010600030101010101" pitchFamily="2" charset="-122"/>
              </a:rPr>
              <a:t>李靖表示像唐俭这样的忠臣是无法用来做间谍的</a:t>
            </a:r>
            <a:r>
              <a:rPr altLang="zh-CN" sz="2600" b="1" dirty="0">
                <a:latin typeface="宋体" panose="02010600030101010101" pitchFamily="2" charset="-122"/>
              </a:rPr>
              <a:t>，传言不实。</a:t>
            </a:r>
            <a:endParaRPr altLang="zh-CN" sz="2600" b="1" dirty="0">
              <a:latin typeface="宋体" panose="02010600030101010101" pitchFamily="2" charset="-122"/>
            </a:endParaRPr>
          </a:p>
        </p:txBody>
      </p:sp>
      <p:sp>
        <p:nvSpPr>
          <p:cNvPr id="3" name="内容占位符 2"/>
          <p:cNvSpPr>
            <a:spLocks noGrp="1"/>
          </p:cNvSpPr>
          <p:nvPr>
            <p:ph idx="1"/>
          </p:nvPr>
        </p:nvSpPr>
        <p:spPr>
          <a:xfrm>
            <a:off x="142875" y="4344670"/>
            <a:ext cx="11858625" cy="1675765"/>
          </a:xfrm>
        </p:spPr>
        <p:txBody>
          <a:bodyPr anchor="t" anchorCtr="0"/>
          <a:p>
            <a:pPr marL="0" indent="0">
              <a:buNone/>
            </a:pPr>
            <a:r>
              <a:rPr lang="en-US" altLang="zh-CN" b="1" dirty="0">
                <a:latin typeface="楷体" panose="02010609060101010101" pitchFamily="49" charset="-122"/>
                <a:ea typeface="楷体" panose="02010609060101010101" pitchFamily="49" charset="-122"/>
              </a:rPr>
              <a:t>  </a:t>
            </a:r>
            <a:r>
              <a:rPr lang="zh-CN" altLang="zh-CN" sz="2600" b="1" dirty="0">
                <a:latin typeface="楷体" panose="02010609060101010101" pitchFamily="49" charset="-122"/>
                <a:ea typeface="楷体" panose="02010609060101010101" pitchFamily="49" charset="-122"/>
              </a:rPr>
              <a:t>参考答案：</a:t>
            </a:r>
            <a:r>
              <a:rPr lang="en-US" altLang="zh-CN" sz="2600" b="1" dirty="0">
                <a:solidFill>
                  <a:srgbClr val="FF0000"/>
                </a:solidFill>
                <a:latin typeface="楷体" panose="02010609060101010101" pitchFamily="49" charset="-122"/>
                <a:ea typeface="楷体" panose="02010609060101010101" pitchFamily="49" charset="-122"/>
              </a:rPr>
              <a:t>D</a:t>
            </a:r>
            <a:r>
              <a:rPr lang="zh-CN" altLang="zh-CN" sz="2600" b="1" dirty="0">
                <a:latin typeface="楷体" panose="02010609060101010101" pitchFamily="49" charset="-122"/>
                <a:ea typeface="楷体" panose="02010609060101010101" pitchFamily="49" charset="-122"/>
              </a:rPr>
              <a:t>（本题考查考生对阅读材料相关内容的理解和分析能力。</a:t>
            </a:r>
            <a:r>
              <a:rPr lang="en-US" altLang="zh-CN" sz="2600" b="1" dirty="0">
                <a:latin typeface="楷体" panose="02010609060101010101" pitchFamily="49" charset="-122"/>
                <a:ea typeface="楷体" panose="02010609060101010101" pitchFamily="49" charset="-122"/>
              </a:rPr>
              <a:t>D</a:t>
            </a:r>
            <a:r>
              <a:rPr lang="zh-CN" altLang="zh-CN" sz="2600" b="1" dirty="0">
                <a:latin typeface="楷体" panose="02010609060101010101" pitchFamily="49" charset="-122"/>
                <a:ea typeface="楷体" panose="02010609060101010101" pitchFamily="49" charset="-122"/>
              </a:rPr>
              <a:t>项“李靖表示像唐俭这样的忠臣是无法用来做间谍的”错误。材料中并没有说“唐俭这样的忠臣是无法用来做间谍”。）</a:t>
            </a:r>
            <a:endParaRPr lang="zh-CN" altLang="zh-CN" sz="2600" b="1" dirty="0">
              <a:latin typeface="楷体" panose="02010609060101010101" pitchFamily="49" charset="-122"/>
              <a:ea typeface="楷体" panose="02010609060101010101" pitchFamily="49" charset="-122"/>
            </a:endParaRPr>
          </a:p>
        </p:txBody>
      </p:sp>
      <p:sp>
        <p:nvSpPr>
          <p:cNvPr id="4" name="文本框 3"/>
          <p:cNvSpPr txBox="1"/>
          <p:nvPr/>
        </p:nvSpPr>
        <p:spPr>
          <a:xfrm>
            <a:off x="265430" y="97790"/>
            <a:ext cx="2730500" cy="521970"/>
          </a:xfrm>
          <a:prstGeom prst="rect">
            <a:avLst/>
          </a:prstGeom>
          <a:noFill/>
        </p:spPr>
        <p:txBody>
          <a:bodyPr wrap="square" rtlCol="0" anchor="t">
            <a:spAutoFit/>
          </a:bodyPr>
          <a:p>
            <a:r>
              <a:rPr lang="zh-CN" sz="2800" b="1" kern="0" dirty="0">
                <a:solidFill>
                  <a:srgbClr val="FF0000"/>
                </a:solidFill>
                <a:latin typeface="+mn-ea"/>
                <a:sym typeface="+mn-ea"/>
              </a:rPr>
              <a:t>九省联考卷</a:t>
            </a:r>
            <a:r>
              <a:rPr lang="en-US" altLang="zh-CN" sz="2800" b="1" kern="0" dirty="0">
                <a:solidFill>
                  <a:srgbClr val="FF0000"/>
                </a:solidFill>
                <a:latin typeface="+mn-ea"/>
                <a:sym typeface="+mn-ea"/>
              </a:rPr>
              <a:t>:</a:t>
            </a:r>
            <a:endParaRPr lang="en-US" altLang="zh-CN" sz="2800" b="1" kern="0" dirty="0">
              <a:solidFill>
                <a:srgbClr val="FF0000"/>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0" end="226"/>
                                            </p:txEl>
                                          </p:spTgt>
                                        </p:tgtEl>
                                        <p:attrNameLst>
                                          <p:attrName>style.visibility</p:attrName>
                                        </p:attrNameLst>
                                      </p:cBhvr>
                                      <p:to>
                                        <p:strVal val="visible"/>
                                      </p:to>
                                    </p:set>
                                    <p:animEffect transition="in" filter="blinds(horizontal)">
                                      <p:cBhvr>
                                        <p:cTn id="7" dur="500"/>
                                        <p:tgtEl>
                                          <p:spTgt spid="3">
                                            <p:txEl>
                                              <p:charRg st="0" end="2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39395" y="10795"/>
            <a:ext cx="11713210" cy="6813550"/>
          </a:xfrm>
          <a:prstGeom prst="rect">
            <a:avLst/>
          </a:prstGeom>
          <a:noFill/>
          <a:ln w="9525">
            <a:noFill/>
            <a:miter lim="800000"/>
          </a:ln>
          <a:effectLst/>
        </p:spPr>
        <p:txBody>
          <a:bodyPr vert="horz" wrap="square" lIns="121920" tIns="60960" rIns="121920" bIns="60960" numCol="1" anchor="ctr" anchorCtr="0" compatLnSpc="1">
            <a:noAutofit/>
          </a:bodyPr>
          <a:lstStyle/>
          <a:p>
            <a:pPr indent="266700" algn="just">
              <a:spcAft>
                <a:spcPts val="0"/>
              </a:spcAft>
            </a:pPr>
            <a:r>
              <a:rPr lang="en-US" altLang="zh-CN" sz="2600" b="1" kern="0" dirty="0">
                <a:latin typeface="黑体" panose="02010609060101010101" charset="-122"/>
                <a:ea typeface="黑体" panose="02010609060101010101" charset="-122"/>
                <a:cs typeface="黑体" panose="02010609060101010101" charset="-122"/>
              </a:rPr>
              <a:t> </a:t>
            </a:r>
            <a:r>
              <a:rPr lang="zh-CN" altLang="zh-CN" sz="2600" b="1" kern="0" dirty="0">
                <a:latin typeface="黑体" panose="02010609060101010101" charset="-122"/>
                <a:ea typeface="黑体" panose="02010609060101010101" charset="-122"/>
                <a:cs typeface="黑体" panose="02010609060101010101" charset="-122"/>
              </a:rPr>
              <a:t>考点解说：</a:t>
            </a:r>
            <a:r>
              <a:rPr lang="zh-CN" altLang="zh-CN" sz="2600" kern="0" dirty="0">
                <a:latin typeface="宋体" panose="02010600030101010101" pitchFamily="2" charset="-122"/>
                <a:ea typeface="宋体" panose="02010600030101010101" pitchFamily="2" charset="-122"/>
                <a:cs typeface="宋体" panose="02010600030101010101" pitchFamily="2" charset="-122"/>
              </a:rPr>
              <a:t>本题考查考生</a:t>
            </a:r>
            <a:r>
              <a:rPr lang="en-US" sz="2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sz="2600" b="1">
                <a:latin typeface="宋体" panose="02010600030101010101" pitchFamily="2" charset="-122"/>
                <a:ea typeface="宋体" panose="02010600030101010101" pitchFamily="2" charset="-122"/>
                <a:cs typeface="宋体" panose="02010600030101010101" pitchFamily="2" charset="-122"/>
                <a:sym typeface="+mn-ea"/>
              </a:rPr>
              <a:t>对材料有关内容的概述</a:t>
            </a:r>
            <a:r>
              <a:rPr lang="en-US" sz="2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sz="2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能力</a:t>
            </a:r>
            <a:r>
              <a:rPr lang="zh-CN" altLang="zh-CN" sz="2600" kern="0" dirty="0">
                <a:latin typeface="宋体" panose="02010600030101010101" pitchFamily="2" charset="-122"/>
                <a:ea typeface="宋体" panose="02010600030101010101" pitchFamily="2" charset="-122"/>
                <a:cs typeface="宋体" panose="02010600030101010101" pitchFamily="2" charset="-122"/>
              </a:rPr>
              <a:t>，能力层级为</a:t>
            </a:r>
            <a:r>
              <a:rPr lang="en-US" altLang="zh-CN" sz="2600" kern="0" dirty="0">
                <a:latin typeface="宋体" panose="02010600030101010101" pitchFamily="2" charset="-122"/>
                <a:ea typeface="宋体" panose="02010600030101010101" pitchFamily="2" charset="-122"/>
                <a:cs typeface="宋体" panose="02010600030101010101" pitchFamily="2" charset="-122"/>
              </a:rPr>
              <a:t>C</a:t>
            </a:r>
            <a:r>
              <a:rPr lang="zh-CN" altLang="zh-CN" sz="2600" kern="0" dirty="0">
                <a:latin typeface="宋体" panose="02010600030101010101" pitchFamily="2" charset="-122"/>
                <a:ea typeface="宋体" panose="02010600030101010101" pitchFamily="2" charset="-122"/>
                <a:cs typeface="宋体" panose="02010600030101010101" pitchFamily="2" charset="-122"/>
              </a:rPr>
              <a:t>级。</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此类试题的命制通常是先将材料内容分为若干方面，然后选择较为主要的四方面内容作为选项切入点，对</a:t>
            </a:r>
            <a:r>
              <a:rPr lang="zh-CN" sz="2600" b="1">
                <a:latin typeface="宋体" panose="02010600030101010101" pitchFamily="2" charset="-122"/>
                <a:ea typeface="宋体" panose="02010600030101010101" pitchFamily="2" charset="-122"/>
                <a:cs typeface="宋体" panose="02010600030101010101" pitchFamily="2" charset="-122"/>
                <a:sym typeface="+mn-ea"/>
              </a:rPr>
              <a:t>有关内容进行概述</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zh-CN" altLang="zh-CN" sz="2600" kern="0" dirty="0">
                <a:latin typeface="宋体" panose="02010600030101010101" pitchFamily="2" charset="-122"/>
                <a:ea typeface="宋体" panose="02010600030101010101" pitchFamily="2" charset="-122"/>
                <a:cs typeface="宋体" panose="02010600030101010101" pitchFamily="2" charset="-122"/>
              </a:rPr>
              <a:t>——</a:t>
            </a:r>
            <a:r>
              <a:rPr lang="zh-CN" altLang="zh-CN" sz="26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可通过</a:t>
            </a:r>
            <a:r>
              <a:rPr lang="zh-CN" sz="26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该</a:t>
            </a:r>
            <a:r>
              <a:rPr lang="zh-CN" altLang="zh-CN" sz="26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题帮助考生理解文意</a:t>
            </a:r>
            <a:r>
              <a:rPr lang="zh-CN" altLang="zh-CN" sz="2600" kern="0" dirty="0">
                <a:latin typeface="宋体" panose="02010600030101010101" pitchFamily="2" charset="-122"/>
                <a:ea typeface="宋体" panose="02010600030101010101" pitchFamily="2" charset="-122"/>
                <a:cs typeface="宋体" panose="02010600030101010101" pitchFamily="2" charset="-122"/>
              </a:rPr>
              <a:t>。该题一般是选择不正确的一项，</a:t>
            </a:r>
            <a:r>
              <a:rPr lang="zh-CN" altLang="zh-CN" sz="2600" b="1" kern="0" dirty="0">
                <a:solidFill>
                  <a:srgbClr val="00B050"/>
                </a:solidFill>
                <a:latin typeface="宋体" panose="02010600030101010101" pitchFamily="2" charset="-122"/>
                <a:ea typeface="宋体" panose="02010600030101010101" pitchFamily="2" charset="-122"/>
                <a:cs typeface="宋体" panose="02010600030101010101" pitchFamily="2" charset="-122"/>
              </a:rPr>
              <a:t>错项也往往是大体正确、局部错误</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a:t>
            </a:r>
            <a:endParaRPr lang="en-US"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endParaRPr>
          </a:p>
          <a:p>
            <a:pPr indent="266700" algn="just">
              <a:spcAft>
                <a:spcPts val="0"/>
              </a:spcAft>
            </a:pPr>
            <a:r>
              <a:rPr lang="en-US" altLang="zh-CN" sz="2600" b="1" kern="0" dirty="0">
                <a:latin typeface="宋体" panose="02010600030101010101" pitchFamily="2" charset="-122"/>
                <a:ea typeface="宋体" panose="02010600030101010101" pitchFamily="2" charset="-122"/>
                <a:cs typeface="宋体" panose="02010600030101010101" pitchFamily="2" charset="-122"/>
              </a:rPr>
              <a:t>  </a:t>
            </a:r>
            <a:r>
              <a:rPr lang="zh-CN" altLang="zh-CN" sz="2600" b="1" kern="0" dirty="0">
                <a:latin typeface="宋体" panose="02010600030101010101" pitchFamily="2" charset="-122"/>
                <a:ea typeface="宋体" panose="02010600030101010101" pitchFamily="2" charset="-122"/>
                <a:cs typeface="宋体" panose="02010600030101010101" pitchFamily="2" charset="-122"/>
              </a:rPr>
              <a:t>做题时应做到：</a:t>
            </a:r>
            <a:r>
              <a:rPr lang="zh-CN" altLang="zh-CN" sz="26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①整体把握，细心比对。</a:t>
            </a:r>
            <a:r>
              <a:rPr lang="zh-CN" altLang="zh-CN" sz="2600" b="1" kern="0" dirty="0">
                <a:latin typeface="宋体" panose="02010600030101010101" pitchFamily="2" charset="-122"/>
                <a:ea typeface="宋体" panose="02010600030101010101" pitchFamily="2" charset="-122"/>
                <a:cs typeface="宋体" panose="02010600030101010101" pitchFamily="2" charset="-122"/>
              </a:rPr>
              <a:t>在通读原文的基础上形成“整体文意”，分别找到四个选项内容所对应的语句，务必将每一选项的各个语意点与原文一一比对，切忌凭通读时留下的浅显模糊的印象想当然地判断。</a:t>
            </a:r>
            <a:r>
              <a:rPr lang="zh-CN" altLang="zh-CN" sz="26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②了解规律，排除干扰。</a:t>
            </a:r>
            <a:r>
              <a:rPr lang="zh-CN" altLang="zh-CN" sz="2600" b="1" kern="0" dirty="0">
                <a:latin typeface="宋体" panose="02010600030101010101" pitchFamily="2" charset="-122"/>
                <a:ea typeface="宋体" panose="02010600030101010101" pitchFamily="2" charset="-122"/>
                <a:cs typeface="宋体" panose="02010600030101010101" pitchFamily="2" charset="-122"/>
              </a:rPr>
              <a:t>常设陷阱如</a:t>
            </a:r>
            <a:r>
              <a:rPr lang="zh-CN" altLang="zh-CN" sz="2600" b="1" kern="0" dirty="0">
                <a:solidFill>
                  <a:srgbClr val="00B050"/>
                </a:solidFill>
                <a:latin typeface="宋体" panose="02010600030101010101" pitchFamily="2" charset="-122"/>
                <a:ea typeface="宋体" panose="02010600030101010101" pitchFamily="2" charset="-122"/>
                <a:cs typeface="宋体" panose="02010600030101010101" pitchFamily="2" charset="-122"/>
              </a:rPr>
              <a:t>事件杂糅</a:t>
            </a:r>
            <a:r>
              <a:rPr lang="zh-CN" altLang="zh-CN" sz="2600" b="1" kern="0" dirty="0">
                <a:latin typeface="宋体" panose="02010600030101010101" pitchFamily="2" charset="-122"/>
                <a:ea typeface="宋体" panose="02010600030101010101" pitchFamily="2" charset="-122"/>
                <a:cs typeface="宋体" panose="02010600030101010101" pitchFamily="2" charset="-122"/>
              </a:rPr>
              <a:t>——不同时空的事糅合起来表述；</a:t>
            </a:r>
            <a:r>
              <a:rPr lang="zh-CN" altLang="zh-CN" sz="2600" b="1" kern="0" dirty="0">
                <a:solidFill>
                  <a:srgbClr val="00B050"/>
                </a:solidFill>
                <a:latin typeface="宋体" panose="02010600030101010101" pitchFamily="2" charset="-122"/>
                <a:ea typeface="宋体" panose="02010600030101010101" pitchFamily="2" charset="-122"/>
                <a:cs typeface="宋体" panose="02010600030101010101" pitchFamily="2" charset="-122"/>
              </a:rPr>
              <a:t>内容错位</a:t>
            </a:r>
            <a:r>
              <a:rPr lang="zh-CN" altLang="zh-CN" sz="2600" b="1" kern="0" dirty="0">
                <a:latin typeface="宋体" panose="02010600030101010101" pitchFamily="2" charset="-122"/>
                <a:ea typeface="宋体" panose="02010600030101010101" pitchFamily="2" charset="-122"/>
                <a:cs typeface="宋体" panose="02010600030101010101" pitchFamily="2" charset="-122"/>
              </a:rPr>
              <a:t>——时间、地点、人物、事件、关系等张冠李戴</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zh-CN" altLang="zh-CN" sz="2600" b="1" kern="0" dirty="0">
                <a:latin typeface="宋体" panose="02010600030101010101" pitchFamily="2" charset="-122"/>
                <a:ea typeface="宋体" panose="02010600030101010101" pitchFamily="2" charset="-122"/>
                <a:cs typeface="宋体" panose="02010600030101010101" pitchFamily="2" charset="-122"/>
              </a:rPr>
              <a:t>如</a:t>
            </a:r>
            <a:r>
              <a:rPr lang="en-US"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2017</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年</a:t>
            </a:r>
            <a:r>
              <a:rPr lang="zh-CN" altLang="zh-CN" sz="2600" b="1" kern="0" dirty="0">
                <a:latin typeface="宋体" panose="02010600030101010101" pitchFamily="2" charset="-122"/>
                <a:ea typeface="宋体" panose="02010600030101010101" pitchFamily="2" charset="-122"/>
                <a:cs typeface="宋体" panose="02010600030101010101" pitchFamily="2" charset="-122"/>
              </a:rPr>
              <a:t>“</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他（谢弘微）</a:t>
            </a:r>
            <a:r>
              <a:rPr lang="zh-CN" altLang="zh-CN" sz="2600" b="1" kern="0" dirty="0">
                <a:latin typeface="宋体" panose="02010600030101010101" pitchFamily="2" charset="-122"/>
                <a:ea typeface="宋体" panose="02010600030101010101" pitchFamily="2" charset="-122"/>
                <a:cs typeface="宋体" panose="02010600030101010101" pitchFamily="2" charset="-122"/>
              </a:rPr>
              <a:t>参与集会，常与子弟们诗文唱和，住在乌衣巷，称为乌衣之游”——原文“</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混</a:t>
            </a:r>
            <a:r>
              <a:rPr lang="en-US" altLang="zh-CN" sz="2600" b="1" kern="0" dirty="0">
                <a:latin typeface="宋体" panose="02010600030101010101" pitchFamily="2" charset="-122"/>
                <a:ea typeface="宋体" panose="02010600030101010101" pitchFamily="2" charset="-122"/>
                <a:cs typeface="宋体" panose="02010600030101010101" pitchFamily="2" charset="-122"/>
              </a:rPr>
              <a:t>……</a:t>
            </a:r>
            <a:r>
              <a:rPr lang="zh-CN" altLang="zh-CN" sz="2600" b="1" kern="0" dirty="0">
                <a:latin typeface="宋体" panose="02010600030101010101" pitchFamily="2" charset="-122"/>
                <a:ea typeface="宋体" panose="02010600030101010101" pitchFamily="2" charset="-122"/>
                <a:cs typeface="宋体" panose="02010600030101010101" pitchFamily="2" charset="-122"/>
              </a:rPr>
              <a:t>居在乌衣巷，故谓之乌衣之游”</a:t>
            </a:r>
            <a:r>
              <a:rPr lang="zh-CN" altLang="en-US" sz="2600" b="1" kern="0" dirty="0">
                <a:latin typeface="宋体" panose="02010600030101010101" pitchFamily="2" charset="-122"/>
                <a:ea typeface="宋体" panose="02010600030101010101" pitchFamily="2" charset="-122"/>
                <a:cs typeface="宋体" panose="02010600030101010101" pitchFamily="2" charset="-122"/>
              </a:rPr>
              <a:t>，又如</a:t>
            </a:r>
            <a:r>
              <a:rPr lang="en-US"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2019</a:t>
            </a:r>
            <a:r>
              <a:rPr lang="zh-CN" altLang="en-US"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年</a:t>
            </a:r>
            <a:r>
              <a:rPr lang="zh-CN" altLang="en-US" sz="2600" b="1" kern="0" dirty="0">
                <a:latin typeface="宋体" panose="02010600030101010101" pitchFamily="2" charset="-122"/>
                <a:ea typeface="宋体" panose="02010600030101010101" pitchFamily="2" charset="-122"/>
                <a:cs typeface="宋体" panose="02010600030101010101" pitchFamily="2" charset="-122"/>
              </a:rPr>
              <a:t>、</a:t>
            </a:r>
            <a:r>
              <a:rPr lang="en-US"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2020</a:t>
            </a:r>
            <a:r>
              <a:rPr lang="zh-CN" altLang="en-US"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年</a:t>
            </a:r>
            <a:r>
              <a:rPr lang="zh-CN" altLang="zh-CN" sz="2600" b="1" kern="0" dirty="0">
                <a:latin typeface="宋体" panose="02010600030101010101" pitchFamily="2" charset="-122"/>
                <a:ea typeface="宋体" panose="02010600030101010101" pitchFamily="2" charset="-122"/>
                <a:cs typeface="宋体" panose="02010600030101010101" pitchFamily="2" charset="-122"/>
              </a:rPr>
              <a:t>；</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无中生有</a:t>
            </a:r>
            <a:r>
              <a:rPr lang="zh-CN" altLang="zh-CN" sz="2600" b="1" kern="0" dirty="0">
                <a:latin typeface="宋体" panose="02010600030101010101" pitchFamily="2" charset="-122"/>
                <a:ea typeface="宋体" panose="02010600030101010101" pitchFamily="2" charset="-122"/>
                <a:cs typeface="宋体" panose="02010600030101010101" pitchFamily="2" charset="-122"/>
              </a:rPr>
              <a:t>——捏造原文中没有的内容；</a:t>
            </a:r>
            <a:r>
              <a:rPr lang="zh-CN" altLang="zh-CN" sz="2600" b="1" kern="0" dirty="0">
                <a:solidFill>
                  <a:srgbClr val="00B050"/>
                </a:solidFill>
                <a:latin typeface="宋体" panose="02010600030101010101" pitchFamily="2" charset="-122"/>
                <a:ea typeface="宋体" panose="02010600030101010101" pitchFamily="2" charset="-122"/>
                <a:cs typeface="宋体" panose="02010600030101010101" pitchFamily="2" charset="-122"/>
              </a:rPr>
              <a:t>颠倒是非</a:t>
            </a:r>
            <a:r>
              <a:rPr lang="zh-CN" altLang="zh-CN" sz="2600" b="1" kern="0" dirty="0">
                <a:latin typeface="宋体" panose="02010600030101010101" pitchFamily="2" charset="-122"/>
                <a:ea typeface="宋体" panose="02010600030101010101" pitchFamily="2" charset="-122"/>
                <a:cs typeface="宋体" panose="02010600030101010101" pitchFamily="2" charset="-122"/>
              </a:rPr>
              <a:t>——选项中的表述与原文正好相反</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zh-CN" altLang="zh-CN" sz="2600" b="1" kern="0" dirty="0">
                <a:latin typeface="宋体" panose="02010600030101010101" pitchFamily="2" charset="-122"/>
                <a:ea typeface="宋体" panose="02010600030101010101" pitchFamily="2" charset="-122"/>
                <a:cs typeface="宋体" panose="02010600030101010101" pitchFamily="2" charset="-122"/>
              </a:rPr>
              <a:t>如</a:t>
            </a:r>
            <a:r>
              <a:rPr lang="en-US"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2018</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年</a:t>
            </a:r>
            <a:r>
              <a:rPr lang="zh-CN" altLang="zh-CN" sz="2600" b="1" kern="0" dirty="0">
                <a:latin typeface="宋体" panose="02010600030101010101" pitchFamily="2" charset="-122"/>
                <a:ea typeface="宋体" panose="02010600030101010101" pitchFamily="2" charset="-122"/>
                <a:cs typeface="宋体" panose="02010600030101010101" pitchFamily="2" charset="-122"/>
              </a:rPr>
              <a:t>“任天水太守时，</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蜀地饱受侵扰</a:t>
            </a:r>
            <a:r>
              <a:rPr lang="zh-CN" altLang="zh-CN" sz="2600" b="1" kern="0" dirty="0">
                <a:latin typeface="宋体" panose="02010600030101010101" pitchFamily="2" charset="-122"/>
                <a:ea typeface="宋体" panose="02010600030101010101" pitchFamily="2" charset="-122"/>
                <a:cs typeface="宋体" panose="02010600030101010101" pitchFamily="2" charset="-122"/>
              </a:rPr>
              <a:t>”——原文“（芝）转天水太守。</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郡邻于蜀，数被侵掠</a:t>
            </a:r>
            <a:r>
              <a:rPr lang="zh-CN" altLang="zh-CN" sz="2600" b="1" kern="0" dirty="0">
                <a:latin typeface="宋体" panose="02010600030101010101" pitchFamily="2" charset="-122"/>
                <a:ea typeface="宋体" panose="02010600030101010101" pitchFamily="2" charset="-122"/>
                <a:cs typeface="宋体" panose="02010600030101010101" pitchFamily="2" charset="-122"/>
              </a:rPr>
              <a:t>”；</a:t>
            </a:r>
            <a:r>
              <a:rPr lang="zh-CN" altLang="zh-CN" sz="2600" b="1" kern="0" dirty="0">
                <a:solidFill>
                  <a:srgbClr val="00B050"/>
                </a:solidFill>
                <a:latin typeface="宋体" panose="02010600030101010101" pitchFamily="2" charset="-122"/>
                <a:ea typeface="宋体" panose="02010600030101010101" pitchFamily="2" charset="-122"/>
                <a:cs typeface="宋体" panose="02010600030101010101" pitchFamily="2" charset="-122"/>
              </a:rPr>
              <a:t>强加关联</a:t>
            </a:r>
            <a:r>
              <a:rPr lang="zh-CN" altLang="zh-CN" sz="2600" b="1" kern="0" dirty="0">
                <a:latin typeface="宋体" panose="02010600030101010101" pitchFamily="2" charset="-122"/>
                <a:ea typeface="宋体" panose="02010600030101010101" pitchFamily="2" charset="-122"/>
                <a:cs typeface="宋体" panose="02010600030101010101" pitchFamily="2" charset="-122"/>
              </a:rPr>
              <a:t>——文中本无关系，硬加因果、条件等关系等；还要注意</a:t>
            </a:r>
            <a:r>
              <a:rPr lang="zh-CN" altLang="zh-CN" sz="2600" b="1" kern="0" dirty="0">
                <a:solidFill>
                  <a:srgbClr val="00B050"/>
                </a:solidFill>
                <a:latin typeface="宋体" panose="02010600030101010101" pitchFamily="2" charset="-122"/>
                <a:ea typeface="宋体" panose="02010600030101010101" pitchFamily="2" charset="-122"/>
                <a:cs typeface="宋体" panose="02010600030101010101" pitchFamily="2" charset="-122"/>
              </a:rPr>
              <a:t>关键词译错</a:t>
            </a:r>
            <a:r>
              <a:rPr lang="zh-CN" altLang="zh-CN" sz="2600" b="1" kern="0" dirty="0">
                <a:latin typeface="宋体" panose="02010600030101010101" pitchFamily="2" charset="-122"/>
                <a:ea typeface="宋体" panose="02010600030101010101" pitchFamily="2" charset="-122"/>
                <a:cs typeface="宋体" panose="02010600030101010101" pitchFamily="2" charset="-122"/>
              </a:rPr>
              <a:t>的情况</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a:t>
            </a:r>
            <a:r>
              <a:rPr lang="zh-CN" altLang="zh-CN" sz="2600" b="1" kern="0" dirty="0">
                <a:latin typeface="宋体" panose="02010600030101010101" pitchFamily="2" charset="-122"/>
                <a:ea typeface="宋体" panose="02010600030101010101" pitchFamily="2" charset="-122"/>
                <a:cs typeface="宋体" panose="02010600030101010101" pitchFamily="2" charset="-122"/>
              </a:rPr>
              <a:t>如</a:t>
            </a:r>
            <a:r>
              <a:rPr lang="en-US"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2015</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年</a:t>
            </a:r>
            <a:r>
              <a:rPr lang="zh-CN" altLang="zh-CN" sz="2600" b="1" kern="0" dirty="0">
                <a:latin typeface="宋体" panose="02010600030101010101" pitchFamily="2" charset="-122"/>
                <a:ea typeface="宋体" panose="02010600030101010101" pitchFamily="2" charset="-122"/>
                <a:cs typeface="宋体" panose="02010600030101010101" pitchFamily="2" charset="-122"/>
              </a:rPr>
              <a:t>“杀二</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宦者</a:t>
            </a:r>
            <a:r>
              <a:rPr lang="zh-CN" altLang="zh-CN" sz="2600" b="1" kern="0" dirty="0">
                <a:latin typeface="宋体" panose="02010600030101010101" pitchFamily="2" charset="-122"/>
                <a:ea typeface="宋体" panose="02010600030101010101" pitchFamily="2" charset="-122"/>
                <a:cs typeface="宋体" panose="02010600030101010101" pitchFamily="2" charset="-122"/>
              </a:rPr>
              <a:t>将首级送至金营”——原文“别求</a:t>
            </a:r>
            <a:r>
              <a:rPr lang="zh-CN" altLang="zh-CN" sz="2600" b="1" kern="0" dirty="0">
                <a:solidFill>
                  <a:srgbClr val="7030A0"/>
                </a:solidFill>
                <a:latin typeface="宋体" panose="02010600030101010101" pitchFamily="2" charset="-122"/>
                <a:ea typeface="宋体" panose="02010600030101010101" pitchFamily="2" charset="-122"/>
                <a:cs typeface="宋体" panose="02010600030101010101" pitchFamily="2" charset="-122"/>
              </a:rPr>
              <a:t>状类宦者</a:t>
            </a:r>
            <a:r>
              <a:rPr lang="zh-CN" altLang="zh-CN" sz="2600" b="1" kern="0" dirty="0">
                <a:latin typeface="宋体" panose="02010600030101010101" pitchFamily="2" charset="-122"/>
                <a:ea typeface="宋体" panose="02010600030101010101" pitchFamily="2" charset="-122"/>
                <a:cs typeface="宋体" panose="02010600030101010101" pitchFamily="2" charset="-122"/>
              </a:rPr>
              <a:t>二人杀之”</a:t>
            </a:r>
            <a:r>
              <a:rPr lang="zh-CN" altLang="en-US" sz="2600" b="1" kern="0" dirty="0">
                <a:latin typeface="宋体" panose="02010600030101010101" pitchFamily="2" charset="-122"/>
                <a:ea typeface="宋体" panose="02010600030101010101" pitchFamily="2" charset="-122"/>
                <a:cs typeface="宋体" panose="02010600030101010101" pitchFamily="2" charset="-122"/>
              </a:rPr>
              <a:t>。</a:t>
            </a:r>
            <a:endParaRPr lang="zh-CN" altLang="zh-CN" sz="2600" b="1" kern="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207" y="-7176"/>
            <a:ext cx="11973560" cy="6924040"/>
          </a:xfrm>
          <a:prstGeom prst="rect">
            <a:avLst/>
          </a:prstGeom>
        </p:spPr>
        <p:txBody>
          <a:bodyPr wrap="square">
            <a:spAutoFit/>
          </a:bodyPr>
          <a:lstStyle/>
          <a:p>
            <a:pPr indent="266700" algn="just">
              <a:lnSpc>
                <a:spcPct val="95000"/>
              </a:lnSpc>
              <a:spcBef>
                <a:spcPts val="0"/>
              </a:spcBef>
              <a:spcAft>
                <a:spcPts val="0"/>
              </a:spcAft>
            </a:pPr>
            <a:r>
              <a:rPr lang="en-US" altLang="zh-CN" sz="2600" b="1" kern="100" dirty="0">
                <a:effectLst/>
                <a:latin typeface="楷体" panose="02010609060101010101" pitchFamily="49" charset="-122"/>
                <a:ea typeface="楷体" panose="02010609060101010101" pitchFamily="49" charset="-122"/>
              </a:rPr>
              <a:t>  </a:t>
            </a:r>
            <a:r>
              <a:rPr lang="zh-CN" altLang="zh-CN" sz="2600" b="1" kern="100" dirty="0">
                <a:effectLst/>
                <a:latin typeface="楷体" panose="02010609060101010101" pitchFamily="49" charset="-122"/>
                <a:ea typeface="楷体" panose="02010609060101010101" pitchFamily="49" charset="-122"/>
              </a:rPr>
              <a:t>苏轼字子瞻，眉州眉山人。</a:t>
            </a:r>
            <a:r>
              <a:rPr lang="zh-CN" altLang="zh-CN" sz="2600" b="1" kern="100" dirty="0">
                <a:solidFill>
                  <a:srgbClr val="FF0000"/>
                </a:solidFill>
                <a:effectLst/>
                <a:latin typeface="楷体" panose="02010609060101010101" pitchFamily="49" charset="-122"/>
                <a:ea typeface="楷体" panose="02010609060101010101" pitchFamily="49" charset="-122"/>
              </a:rPr>
              <a:t>母程氏亲授以书，闻古今成败，辄能语其要。嘉佑二年，试礼部，主司欧阳修惊喜，殿试中乙科，后以书见修，修语梅圣俞曰：“吾当避此人出一头地。”</a:t>
            </a:r>
            <a:r>
              <a:rPr lang="zh-CN" altLang="zh-CN" sz="2600" b="1" kern="100" dirty="0">
                <a:effectLst/>
                <a:latin typeface="楷体" panose="02010609060101010101" pitchFamily="49" charset="-122"/>
                <a:ea typeface="楷体" panose="02010609060101010101" pitchFamily="49" charset="-122"/>
              </a:rPr>
              <a:t>洵卒，赠光禄丞。既除丧，还朝，以判官告院，</a:t>
            </a:r>
            <a:r>
              <a:rPr lang="zh-CN" altLang="zh-CN" sz="2600" b="1" kern="100" dirty="0">
                <a:solidFill>
                  <a:srgbClr val="00B050"/>
                </a:solidFill>
                <a:effectLst/>
                <a:latin typeface="楷体" panose="02010609060101010101" pitchFamily="49" charset="-122"/>
                <a:ea typeface="楷体" panose="02010609060101010101" pitchFamily="49" charset="-122"/>
              </a:rPr>
              <a:t>安石创行新法，轼上书论其不便。新政日下，轼于其间，每因法以便民，民赖以安。</a:t>
            </a:r>
            <a:r>
              <a:rPr lang="zh-CN" altLang="zh-CN" sz="2600" b="1" kern="100" dirty="0">
                <a:effectLst/>
                <a:latin typeface="楷体" panose="02010609060101010101" pitchFamily="49" charset="-122"/>
                <a:ea typeface="楷体" panose="02010609060101010101" pitchFamily="49" charset="-122"/>
              </a:rPr>
              <a:t>徙知密州。司农行手实法，不时施行者以违制论。轼谓提举官曰：“违制之坐，若自朝廷，谁敢不从？今出于司农，是擅造律也。”提举官惊曰：“公姑徐之。”未几，朝廷知法害民，罢之。元祐元年，轼以七品服入侍延和，即赐银绯，迁中书舍人。</a:t>
            </a:r>
            <a:r>
              <a:rPr lang="zh-CN" altLang="zh-CN" sz="2600" b="1" u="wavyHeavy" kern="100" dirty="0">
                <a:effectLst/>
                <a:latin typeface="楷体" panose="02010609060101010101" pitchFamily="49" charset="-122"/>
                <a:ea typeface="楷体" panose="02010609060101010101" pitchFamily="49" charset="-122"/>
              </a:rPr>
              <a:t>三年权知礼部贡举会大雪苦寒士坐庭中噤未能言轼宽其禁约使得尽技巡铺内侍每摧辱举子且持暖昧单词诬以为罪轼尽奏逐之</a:t>
            </a:r>
            <a:r>
              <a:rPr lang="zh-CN" altLang="zh-CN" sz="2600" b="1" kern="100" dirty="0">
                <a:effectLst/>
                <a:latin typeface="楷体" panose="02010609060101010101" pitchFamily="49" charset="-122"/>
                <a:ea typeface="楷体" panose="02010609060101010101" pitchFamily="49" charset="-122"/>
              </a:rPr>
              <a:t> 四年，积以论事，为当轴者所恨。轼恐不见容，请外，拜龙图阁学士、</a:t>
            </a:r>
            <a:r>
              <a:rPr lang="zh-CN" altLang="zh-CN" sz="2600" b="1" kern="100" dirty="0">
                <a:solidFill>
                  <a:srgbClr val="FF0000"/>
                </a:solidFill>
                <a:effectLst/>
                <a:latin typeface="楷体" panose="02010609060101010101" pitchFamily="49" charset="-122"/>
                <a:ea typeface="楷体" panose="02010609060101010101" pitchFamily="49" charset="-122"/>
              </a:rPr>
              <a:t>知杭州。既至杭，大旱，饥疫并作。轼请于朝，免本路上供米三之一</a:t>
            </a:r>
            <a:r>
              <a:rPr lang="zh-CN" altLang="zh-CN" sz="2600" b="1" kern="100" dirty="0">
                <a:effectLst/>
                <a:latin typeface="楷体" panose="02010609060101010101" pitchFamily="49" charset="-122"/>
                <a:ea typeface="楷体" panose="02010609060101010101" pitchFamily="49" charset="-122"/>
              </a:rPr>
              <a:t>，复得赐度僧牒，易米以救饥者。</a:t>
            </a:r>
            <a:r>
              <a:rPr lang="zh-CN" altLang="zh-CN" sz="2600" b="1" kern="100" dirty="0">
                <a:solidFill>
                  <a:srgbClr val="FF0000"/>
                </a:solidFill>
                <a:effectLst/>
                <a:latin typeface="楷体" panose="02010609060101010101" pitchFamily="49" charset="-122"/>
                <a:ea typeface="楷体" panose="02010609060101010101" pitchFamily="49" charset="-122"/>
              </a:rPr>
              <a:t>明年春</a:t>
            </a:r>
            <a:r>
              <a:rPr lang="zh-CN" altLang="zh-CN" sz="2600" b="1" kern="100" dirty="0">
                <a:effectLst/>
                <a:latin typeface="楷体" panose="02010609060101010101" pitchFamily="49" charset="-122"/>
                <a:ea typeface="楷体" panose="02010609060101010101" pitchFamily="49" charset="-122"/>
              </a:rPr>
              <a:t>，</a:t>
            </a:r>
            <a:r>
              <a:rPr lang="zh-CN" altLang="zh-CN" sz="2600" b="1" u="sng" kern="100" dirty="0">
                <a:effectLst/>
                <a:latin typeface="楷体" panose="02010609060101010101" pitchFamily="49" charset="-122"/>
                <a:ea typeface="楷体" panose="02010609060101010101" pitchFamily="49" charset="-122"/>
              </a:rPr>
              <a:t>又减价粜常平米，多作</a:t>
            </a:r>
            <a:r>
              <a:rPr lang="zh-CN" altLang="zh-CN" sz="2600" b="1" u="sng" kern="100" dirty="0">
                <a:latin typeface="楷体" panose="02010609060101010101" pitchFamily="49" charset="-122"/>
                <a:ea typeface="楷体" panose="02010609060101010101" pitchFamily="49" charset="-122"/>
              </a:rPr>
              <a:t>饘</a:t>
            </a:r>
            <a:r>
              <a:rPr lang="zh-CN" altLang="zh-CN" sz="2600" b="1" u="sng" kern="100" dirty="0">
                <a:effectLst/>
                <a:latin typeface="楷体" panose="02010609060101010101" pitchFamily="49" charset="-122"/>
                <a:ea typeface="楷体" panose="02010609060101010101" pitchFamily="49" charset="-122"/>
              </a:rPr>
              <a:t>粥药剂，遣使挟医分坊治病，活者甚众。</a:t>
            </a:r>
            <a:r>
              <a:rPr lang="zh-CN" altLang="zh-CN" sz="2600" b="1" kern="100" dirty="0">
                <a:effectLst/>
                <a:latin typeface="楷体" panose="02010609060101010101" pitchFamily="49" charset="-122"/>
                <a:ea typeface="楷体" panose="02010609060101010101" pitchFamily="49" charset="-122"/>
              </a:rPr>
              <a:t>轼曰：“杭，水陆之会，疫死比他处常多。”</a:t>
            </a:r>
            <a:r>
              <a:rPr lang="zh-CN" altLang="zh-CN" sz="2600" b="1" kern="100" dirty="0">
                <a:solidFill>
                  <a:srgbClr val="FF0000"/>
                </a:solidFill>
                <a:effectLst/>
                <a:latin typeface="楷体" panose="02010609060101010101" pitchFamily="49" charset="-122"/>
                <a:ea typeface="楷体" panose="02010609060101010101" pitchFamily="49" charset="-122"/>
              </a:rPr>
              <a:t>乃裒羡缗得二千，复发橐中黄金五十两，以作病坊，稍畜钱粮待之。</a:t>
            </a:r>
            <a:r>
              <a:rPr lang="zh-CN" altLang="zh-CN" sz="2600" b="1" kern="100" dirty="0">
                <a:effectLst/>
                <a:latin typeface="楷体" panose="02010609060101010101" pitchFamily="49" charset="-122"/>
                <a:ea typeface="楷体" panose="02010609060101010101" pitchFamily="49" charset="-122"/>
              </a:rPr>
              <a:t>徽宗立，更三大赦，遂提举玉局观，复朝奉郎。轼自元祐以来，未尝以岁课乞迁。故官止于此。建中靖国元年，卒于常州。</a:t>
            </a:r>
            <a:r>
              <a:rPr lang="zh-CN" altLang="zh-CN" sz="2600" b="1" kern="100" dirty="0">
                <a:solidFill>
                  <a:srgbClr val="00B050"/>
                </a:solidFill>
                <a:effectLst/>
                <a:latin typeface="楷体" panose="02010609060101010101" pitchFamily="49" charset="-122"/>
                <a:ea typeface="楷体" panose="02010609060101010101" pitchFamily="49" charset="-122"/>
              </a:rPr>
              <a:t>轼师父洵为文，既而得之于天。尝自谓：“作文如行云流水，初无定质，但常行于所当行，止于所不可不止。”虽嬉笑怒骂之辞，皆可书而诵之。</a:t>
            </a:r>
            <a:r>
              <a:rPr lang="zh-CN" altLang="zh-CN" sz="2600" b="1" u="sng" kern="100" dirty="0">
                <a:effectLst/>
                <a:latin typeface="楷体" panose="02010609060101010101" pitchFamily="49" charset="-122"/>
                <a:ea typeface="楷体" panose="02010609060101010101" pitchFamily="49" charset="-122"/>
              </a:rPr>
              <a:t>其体浑涵光芒，雄视百代，有文章以来，盖亦鲜矣。</a:t>
            </a:r>
            <a:r>
              <a:rPr lang="zh-CN" altLang="zh-CN" sz="2600" b="1" kern="100" dirty="0">
                <a:effectLst/>
                <a:latin typeface="宋体" panose="02010600030101010101" pitchFamily="2" charset="-122"/>
                <a:ea typeface="宋体" panose="02010600030101010101" pitchFamily="2" charset="-122"/>
              </a:rPr>
              <a:t>（节选自《宋史·苏轼传》）</a:t>
            </a:r>
            <a:endParaRPr lang="zh-CN" altLang="zh-CN" sz="2600" b="1" dirty="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4325" y="-11112"/>
            <a:ext cx="11437938" cy="6526213"/>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pPr>
            <a:r>
              <a:rPr kumimoji="0" lang="en-US" altLang="zh-CN" sz="3600" b="1" i="0" u="none" strike="noStrike" kern="1200" cap="none" spc="0" normalizeH="0" baseline="0" noProof="1" dirty="0">
                <a:solidFill>
                  <a:srgbClr val="FF0000"/>
                </a:solidFill>
                <a:latin typeface="+mn-ea"/>
                <a:ea typeface="+mj-ea"/>
                <a:cs typeface="+mj-cs"/>
              </a:rPr>
              <a:t>   </a:t>
            </a:r>
            <a:r>
              <a:rPr kumimoji="0" lang="zh-CN" sz="3555" b="1" i="0" u="none" strike="noStrike" kern="0" cap="none" spc="0" normalizeH="0" baseline="0" noProof="1" dirty="0">
                <a:solidFill>
                  <a:srgbClr val="FF0000"/>
                </a:solidFill>
                <a:latin typeface="+mj-lt"/>
                <a:ea typeface="+mj-ea"/>
                <a:cs typeface="+mj-cs"/>
                <a:sym typeface="+mn-ea"/>
              </a:rPr>
              <a:t>二、</a:t>
            </a:r>
            <a:r>
              <a:rPr kumimoji="0" lang="zh-CN" altLang="zh-CN" sz="3555" b="1" i="0" u="none" strike="noStrike" kern="1200" cap="none" spc="0" normalizeH="0" baseline="0" noProof="1" dirty="0">
                <a:solidFill>
                  <a:srgbClr val="FF0000"/>
                </a:solidFill>
                <a:latin typeface="+mn-ea"/>
                <a:ea typeface="+mj-ea"/>
                <a:cs typeface="+mj-cs"/>
              </a:rPr>
              <a:t>古代诗文阅读（</a:t>
            </a:r>
            <a:r>
              <a:rPr kumimoji="0" lang="en-US" altLang="zh-CN" sz="3555" b="1" i="0" u="none" strike="noStrike" kern="1200" cap="none" spc="0" normalizeH="0" baseline="0" noProof="1" dirty="0">
                <a:solidFill>
                  <a:srgbClr val="FF0000"/>
                </a:solidFill>
                <a:latin typeface="+mn-ea"/>
                <a:ea typeface="+mj-ea"/>
                <a:cs typeface="+mj-cs"/>
              </a:rPr>
              <a:t>34</a:t>
            </a:r>
            <a:r>
              <a:rPr kumimoji="0" lang="zh-CN" altLang="zh-CN" sz="3555" b="1" i="0" u="none" strike="noStrike" kern="1200" cap="none" spc="0" normalizeH="0" baseline="0" noProof="1" dirty="0">
                <a:solidFill>
                  <a:srgbClr val="FF0000"/>
                </a:solidFill>
                <a:latin typeface="+mn-ea"/>
                <a:ea typeface="+mj-ea"/>
                <a:cs typeface="+mj-cs"/>
              </a:rPr>
              <a:t>分）</a:t>
            </a:r>
            <a:br>
              <a:rPr lang="zh-CN" altLang="zh-CN" sz="3200" b="1" dirty="0">
                <a:solidFill>
                  <a:srgbClr val="FF0000"/>
                </a:solidFill>
                <a:latin typeface="+mn-ea"/>
              </a:rPr>
            </a:br>
            <a:r>
              <a:rPr kumimoji="0" lang="en-US" altLang="zh-CN" sz="3200" b="1" i="0" u="none" strike="noStrike" kern="1200" cap="none" spc="0" normalizeH="0" baseline="0" noProof="1" dirty="0">
                <a:solidFill>
                  <a:srgbClr val="FF0000"/>
                </a:solidFill>
                <a:latin typeface="+mn-ea"/>
                <a:ea typeface="+mj-ea"/>
                <a:cs typeface="+mj-cs"/>
              </a:rPr>
              <a:t>   </a:t>
            </a:r>
            <a:r>
              <a:rPr kumimoji="0" lang="zh-CN" altLang="zh-CN" sz="3200" b="1" i="0" u="none" strike="noStrike" kern="0" cap="none" spc="0" normalizeH="0" baseline="0" noProof="1" dirty="0">
                <a:solidFill>
                  <a:srgbClr val="FF0000"/>
                </a:solidFill>
                <a:uFillTx/>
                <a:latin typeface="+mn-ea"/>
                <a:ea typeface="+mj-ea"/>
                <a:cs typeface="+mj-cs"/>
              </a:rPr>
              <a:t>（一）文言文阅读（</a:t>
            </a:r>
            <a:r>
              <a:rPr kumimoji="0" lang="en-US" altLang="zh-CN" sz="3200" b="1" i="0" u="none" strike="noStrike" kern="0" cap="none" spc="0" normalizeH="0" baseline="0" noProof="1" dirty="0">
                <a:solidFill>
                  <a:srgbClr val="FF0000"/>
                </a:solidFill>
                <a:uFillTx/>
                <a:latin typeface="+mn-ea"/>
                <a:ea typeface="+mj-ea"/>
                <a:cs typeface="+mj-cs"/>
              </a:rPr>
              <a:t>19</a:t>
            </a:r>
            <a:r>
              <a:rPr kumimoji="0" lang="zh-CN" altLang="zh-CN" sz="3200" b="1" i="0" u="none" strike="noStrike" kern="0" cap="none" spc="0" normalizeH="0" baseline="0" noProof="1" dirty="0">
                <a:solidFill>
                  <a:srgbClr val="FF0000"/>
                </a:solidFill>
                <a:uFillTx/>
                <a:latin typeface="+mn-ea"/>
                <a:ea typeface="+mj-ea"/>
                <a:cs typeface="+mj-cs"/>
              </a:rPr>
              <a:t>分）</a:t>
            </a:r>
            <a:br>
              <a:rPr lang="zh-CN" altLang="zh-CN" sz="3000" b="1" kern="0" dirty="0">
                <a:solidFill>
                  <a:srgbClr val="FF0000"/>
                </a:solidFill>
                <a:latin typeface="+mn-ea"/>
              </a:rPr>
            </a:br>
            <a:r>
              <a:rPr kumimoji="0" lang="zh-CN" altLang="zh-CN" sz="3000" b="1" i="0" u="none" strike="noStrike" kern="0" cap="none" spc="0" normalizeH="0" baseline="0" noProof="1" dirty="0">
                <a:solidFill>
                  <a:srgbClr val="FF0000"/>
                </a:solidFill>
                <a:latin typeface="+mn-ea"/>
                <a:ea typeface="+mn-ea"/>
                <a:cs typeface="+mj-cs"/>
              </a:rPr>
              <a:t>【命题特点】</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材料出自先秦时期</a:t>
            </a:r>
            <a:r>
              <a:rPr kumimoji="0" lang="zh-CN" altLang="zh-CN" sz="3000" b="1" i="0" u="none" strike="noStrike" kern="0" cap="none" spc="0" normalizeH="0" baseline="0" noProof="1" dirty="0">
                <a:solidFill>
                  <a:srgbClr val="00B050"/>
                </a:solidFill>
                <a:latin typeface="楷体" panose="02010609060101010101" pitchFamily="49" charset="-122"/>
                <a:ea typeface="楷体" panose="02010609060101010101" pitchFamily="49" charset="-122"/>
                <a:cs typeface="楷体" panose="02010609060101010101" pitchFamily="49" charset="-122"/>
                <a:sym typeface="+mn-ea"/>
              </a:rPr>
              <a:t>法家</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重要</a:t>
            </a:r>
            <a:r>
              <a:rPr kumimoji="0" lang="zh-CN" altLang="zh-CN" sz="3000" b="1" i="0" u="none" strike="noStrike" kern="0" cap="none" spc="0" normalizeH="0" baseline="0" noProof="1" dirty="0">
                <a:solidFill>
                  <a:srgbClr val="00B050"/>
                </a:solidFill>
                <a:latin typeface="楷体" panose="02010609060101010101" pitchFamily="49" charset="-122"/>
                <a:ea typeface="楷体" panose="02010609060101010101" pitchFamily="49" charset="-122"/>
                <a:cs typeface="楷体" panose="02010609060101010101" pitchFamily="49" charset="-122"/>
                <a:sym typeface="+mn-ea"/>
              </a:rPr>
              <a:t>典籍《韩非子》</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kumimoji="0" lang="en-US"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十过</a:t>
            </a:r>
            <a:r>
              <a:rPr kumimoji="0" lang="en-US"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,即十种过错。作者韩非列举历史上一些君主、大臣犯错致祸的十个故事，告诫君主以此为鉴，避免重蹈覆辙。材料节选自</a:t>
            </a:r>
            <a:r>
              <a:rPr kumimoji="0" lang="en-US"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十过</a:t>
            </a:r>
            <a:r>
              <a:rPr kumimoji="0" lang="en-US"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的最后一则，讲述晋国公子重耳在出亡途中受到曹国国君无礼对待，曹君最终因无礼而导致</a:t>
            </a:r>
            <a:r>
              <a:rPr kumimoji="0" lang="en-US"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绝世</a:t>
            </a:r>
            <a:r>
              <a:rPr kumimoji="0" lang="en-US"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之祸的故事。</a:t>
            </a:r>
            <a:br>
              <a:rPr kumimoji="0" lang="zh-CN" altLang="zh-CN" sz="3000" b="1" i="0" kern="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b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kumimoji="0" lang="en-US"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试卷随文设题，逐次考查考生的文言文断句能力、实词及词义变化的理解能力、文本相关内容的理解能力、文言文的翻译能力，既体现考教衔接的要求，又注重优秀传统文化对考生潜移默化的浸润与塑造。</a:t>
            </a:r>
            <a:br>
              <a:rPr lang="zh-CN" altLang="zh-CN" sz="3000" b="1" kern="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br>
            <a:r>
              <a:rPr kumimoji="0" lang="en-US"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kumimoji="0" lang="zh-CN" altLang="zh-CN" sz="3000" b="1" i="0" u="none" strike="noStrike" kern="0" cap="none" spc="0" normalizeH="0" baseline="0" noProof="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从字数看，</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节选内容</a:t>
            </a:r>
            <a:r>
              <a:rPr kumimoji="0" lang="en-US"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577</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字，比去年（</a:t>
            </a:r>
            <a:r>
              <a:rPr kumimoji="0" lang="en-US"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597</a:t>
            </a:r>
            <a:r>
              <a:rPr kumimoji="0" lang="zh-CN" altLang="zh-CN" sz="3000" b="1" i="0" u="none" strike="noStrike" kern="0" cap="none" spc="0" normalizeH="0" baseline="0" noProof="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字）略少。</a:t>
            </a:r>
            <a:endParaRPr kumimoji="0" lang="zh-CN" altLang="en-US" sz="3000" b="1" i="0" u="none" strike="noStrike" kern="0" cap="none" spc="0" normalizeH="0" baseline="0" noProof="1" dirty="0">
              <a:solidFill>
                <a:srgbClr val="FF000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39349" y="157729"/>
            <a:ext cx="11713301" cy="5661660"/>
          </a:xfrm>
          <a:prstGeom prst="rect">
            <a:avLst/>
          </a:prstGeom>
          <a:noFill/>
          <a:ln w="9525">
            <a:noFill/>
            <a:miter lim="800000"/>
          </a:ln>
          <a:effectLst/>
        </p:spPr>
        <p:txBody>
          <a:bodyPr vert="horz" wrap="square" lIns="121920" tIns="60960" rIns="121920" bIns="6096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kern="100" dirty="0">
                <a:effectLst/>
                <a:latin typeface="宋体" panose="02010600030101010101" pitchFamily="2" charset="-122"/>
                <a:ea typeface="宋体" panose="02010600030101010101" pitchFamily="2" charset="-122"/>
              </a:rPr>
              <a:t>C</a:t>
            </a:r>
            <a:r>
              <a:rPr lang="zh-CN" altLang="zh-CN" sz="3600" b="1" kern="100" dirty="0">
                <a:effectLst/>
                <a:latin typeface="宋体" panose="02010600030101010101" pitchFamily="2" charset="-122"/>
                <a:ea typeface="宋体" panose="02010600030101010101" pitchFamily="2" charset="-122"/>
              </a:rPr>
              <a:t>．苏轼直面饥疫，解救受灾百姓。他在任职杭州时遭遇旱灾病疫，</a:t>
            </a:r>
            <a:r>
              <a:rPr lang="zh-CN" altLang="zh-CN" sz="3600" b="1" kern="100" dirty="0">
                <a:solidFill>
                  <a:srgbClr val="FF0000"/>
                </a:solidFill>
                <a:effectLst/>
                <a:latin typeface="宋体" panose="02010600030101010101" pitchFamily="2" charset="-122"/>
                <a:ea typeface="宋体" panose="02010600030101010101" pitchFamily="2" charset="-122"/>
              </a:rPr>
              <a:t>减免上供米</a:t>
            </a:r>
            <a:r>
              <a:rPr lang="zh-CN" altLang="zh-CN" sz="3600" b="1" kern="100" dirty="0">
                <a:effectLst/>
                <a:latin typeface="宋体" panose="02010600030101010101" pitchFamily="2" charset="-122"/>
                <a:ea typeface="宋体" panose="02010600030101010101" pitchFamily="2" charset="-122"/>
              </a:rPr>
              <a:t>三分之一纾缓灾情；</a:t>
            </a:r>
            <a:r>
              <a:rPr lang="zh-CN" altLang="zh-CN" sz="3600" b="1" kern="100" dirty="0">
                <a:solidFill>
                  <a:srgbClr val="FF0000"/>
                </a:solidFill>
                <a:effectLst/>
                <a:latin typeface="宋体" panose="02010600030101010101" pitchFamily="2" charset="-122"/>
                <a:ea typeface="宋体" panose="02010600030101010101" pitchFamily="2" charset="-122"/>
              </a:rPr>
              <a:t>同时</a:t>
            </a:r>
            <a:r>
              <a:rPr lang="zh-CN" altLang="zh-CN" sz="3600" b="1" kern="100" dirty="0">
                <a:effectLst/>
                <a:latin typeface="宋体" panose="02010600030101010101" pitchFamily="2" charset="-122"/>
                <a:ea typeface="宋体" panose="02010600030101010101" pitchFamily="2" charset="-122"/>
              </a:rPr>
              <a:t>又集贮钱粮、建造治病场所以防备疫病。</a:t>
            </a:r>
            <a:endParaRPr lang="en-US" altLang="zh-CN" sz="3600" b="1" kern="100" dirty="0">
              <a:effectLst/>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kern="100" dirty="0">
                <a:latin typeface="宋体" panose="02010600030101010101" pitchFamily="2" charset="-122"/>
                <a:ea typeface="宋体" panose="02010600030101010101" pitchFamily="2" charset="-122"/>
                <a:sym typeface="+mn-ea"/>
              </a:rPr>
              <a:t> </a:t>
            </a:r>
            <a:r>
              <a:rPr lang="zh-CN" altLang="zh-CN" sz="3600" b="1" dirty="0">
                <a:latin typeface="+mn-ea"/>
                <a:sym typeface="+mn-ea"/>
              </a:rPr>
              <a:t>          </a:t>
            </a:r>
            <a:r>
              <a:rPr lang="en-US" altLang="zh-CN" sz="3600" b="1" dirty="0">
                <a:latin typeface="+mn-ea"/>
                <a:sym typeface="+mn-ea"/>
              </a:rPr>
              <a:t>        </a:t>
            </a:r>
            <a:r>
              <a:rPr kumimoji="0" lang="zh-CN" altLang="en-US" sz="3600" b="1" i="0" u="none" strike="noStrike" kern="1200" cap="none" spc="0" normalizeH="0" baseline="0" noProof="0" dirty="0">
                <a:ln>
                  <a:noFill/>
                </a:ln>
                <a:solidFill>
                  <a:prstClr val="black"/>
                </a:solidFill>
                <a:effectLst/>
                <a:uLnTx/>
                <a:uFillTx/>
                <a:latin typeface="+mn-ea"/>
                <a:cs typeface="+mn-cs"/>
              </a:rPr>
              <a:t>（20</a:t>
            </a:r>
            <a:r>
              <a:rPr kumimoji="0" lang="en-US" altLang="zh-CN" sz="3600" b="1" i="0" u="none" strike="noStrike" kern="1200" cap="none" spc="0" normalizeH="0" baseline="0" noProof="0" dirty="0">
                <a:ln>
                  <a:noFill/>
                </a:ln>
                <a:solidFill>
                  <a:prstClr val="black"/>
                </a:solidFill>
                <a:effectLst/>
                <a:uLnTx/>
                <a:uFillTx/>
                <a:latin typeface="+mn-ea"/>
                <a:cs typeface="+mn-cs"/>
              </a:rPr>
              <a:t>20</a:t>
            </a:r>
            <a:r>
              <a:rPr kumimoji="0" lang="zh-CN" altLang="en-US" sz="3600" b="1" i="0" u="none" strike="noStrike" kern="1200" cap="none" spc="0" normalizeH="0" baseline="0" noProof="0" dirty="0">
                <a:ln>
                  <a:noFill/>
                </a:ln>
                <a:solidFill>
                  <a:prstClr val="black"/>
                </a:solidFill>
                <a:effectLst/>
                <a:uLnTx/>
                <a:uFillTx/>
                <a:latin typeface="+mn-ea"/>
                <a:cs typeface="+mn-cs"/>
              </a:rPr>
              <a:t>年全国Ⅰ卷）</a:t>
            </a:r>
            <a:endParaRPr kumimoji="0" lang="en-US" altLang="zh-CN" sz="36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3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原文</a:t>
            </a:r>
            <a:r>
              <a:rPr kumimoji="0" lang="zh-CN" altLang="en-US" sz="3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lang="zh-CN" altLang="zh-CN" sz="3600" b="1" kern="100" dirty="0">
                <a:solidFill>
                  <a:srgbClr val="FF0000"/>
                </a:solidFill>
                <a:effectLst/>
                <a:latin typeface="楷体" panose="02010609060101010101" pitchFamily="49" charset="-122"/>
                <a:ea typeface="楷体" panose="02010609060101010101" pitchFamily="49" charset="-122"/>
              </a:rPr>
              <a:t>知杭州。既至杭，大旱，饥疫并作。轼</a:t>
            </a:r>
            <a:r>
              <a:rPr lang="zh-CN" altLang="zh-CN" sz="3600" b="1" kern="100" dirty="0">
                <a:solidFill>
                  <a:srgbClr val="FF0000"/>
                </a:solidFill>
                <a:effectLst/>
                <a:highlight>
                  <a:srgbClr val="FFFF00"/>
                </a:highlight>
                <a:latin typeface="楷体" panose="02010609060101010101" pitchFamily="49" charset="-122"/>
                <a:ea typeface="楷体" panose="02010609060101010101" pitchFamily="49" charset="-122"/>
              </a:rPr>
              <a:t>请于朝</a:t>
            </a:r>
            <a:r>
              <a:rPr lang="zh-CN" altLang="zh-CN" sz="3600" b="1" kern="100" dirty="0">
                <a:solidFill>
                  <a:srgbClr val="FF0000"/>
                </a:solidFill>
                <a:effectLst/>
                <a:latin typeface="楷体" panose="02010609060101010101" pitchFamily="49" charset="-122"/>
                <a:ea typeface="楷体" panose="02010609060101010101" pitchFamily="49" charset="-122"/>
              </a:rPr>
              <a:t>，免本路上供米三之一</a:t>
            </a:r>
            <a:r>
              <a:rPr lang="zh-CN" altLang="zh-CN" sz="3600" b="1" kern="100" dirty="0">
                <a:effectLst/>
                <a:latin typeface="楷体" panose="02010609060101010101" pitchFamily="49" charset="-122"/>
                <a:ea typeface="楷体" panose="02010609060101010101" pitchFamily="49" charset="-122"/>
              </a:rPr>
              <a:t>，复得赐度僧牒，易米以救饥者。</a:t>
            </a:r>
            <a:r>
              <a:rPr lang="zh-CN" altLang="zh-CN" sz="3600" b="1" kern="100" dirty="0">
                <a:solidFill>
                  <a:srgbClr val="FF0000"/>
                </a:solidFill>
                <a:effectLst/>
                <a:highlight>
                  <a:srgbClr val="FFFF00"/>
                </a:highlight>
                <a:latin typeface="楷体" panose="02010609060101010101" pitchFamily="49" charset="-122"/>
                <a:ea typeface="楷体" panose="02010609060101010101" pitchFamily="49" charset="-122"/>
              </a:rPr>
              <a:t>明年春</a:t>
            </a:r>
            <a:r>
              <a:rPr lang="zh-CN" altLang="zh-CN" sz="3600" b="1" kern="100" dirty="0">
                <a:effectLst/>
                <a:latin typeface="楷体" panose="02010609060101010101" pitchFamily="49" charset="-122"/>
                <a:ea typeface="楷体" panose="02010609060101010101" pitchFamily="49" charset="-122"/>
              </a:rPr>
              <a:t>，</a:t>
            </a:r>
            <a:r>
              <a:rPr lang="zh-CN" altLang="zh-CN" sz="3600" b="1" u="sng" kern="100" dirty="0">
                <a:effectLst/>
                <a:latin typeface="楷体" panose="02010609060101010101" pitchFamily="49" charset="-122"/>
                <a:ea typeface="楷体" panose="02010609060101010101" pitchFamily="49" charset="-122"/>
              </a:rPr>
              <a:t>又减价粜常平米，多作</a:t>
            </a:r>
            <a:r>
              <a:rPr lang="zh-CN" altLang="zh-CN" sz="3600" b="1" u="sng" kern="100" dirty="0">
                <a:latin typeface="楷体" panose="02010609060101010101" pitchFamily="49" charset="-122"/>
                <a:ea typeface="楷体" panose="02010609060101010101" pitchFamily="49" charset="-122"/>
              </a:rPr>
              <a:t>饘</a:t>
            </a:r>
            <a:r>
              <a:rPr lang="zh-CN" altLang="zh-CN" sz="3600" b="1" u="sng" kern="100" dirty="0">
                <a:effectLst/>
                <a:latin typeface="楷体" panose="02010609060101010101" pitchFamily="49" charset="-122"/>
                <a:ea typeface="楷体" panose="02010609060101010101" pitchFamily="49" charset="-122"/>
              </a:rPr>
              <a:t>粥药剂，遣使挟医分坊治病，活者甚众。</a:t>
            </a:r>
            <a:r>
              <a:rPr lang="zh-CN" altLang="zh-CN" sz="3600" b="1" kern="100" dirty="0">
                <a:effectLst/>
                <a:latin typeface="楷体" panose="02010609060101010101" pitchFamily="49" charset="-122"/>
                <a:ea typeface="楷体" panose="02010609060101010101" pitchFamily="49" charset="-122"/>
              </a:rPr>
              <a:t>轼曰：“杭，水陆之会，疫死比他处常多。”</a:t>
            </a:r>
            <a:r>
              <a:rPr lang="zh-CN" altLang="zh-CN" sz="3600" b="1" kern="100" dirty="0">
                <a:solidFill>
                  <a:srgbClr val="FF0000"/>
                </a:solidFill>
                <a:effectLst/>
                <a:latin typeface="楷体" panose="02010609060101010101" pitchFamily="49" charset="-122"/>
                <a:ea typeface="楷体" panose="02010609060101010101" pitchFamily="49" charset="-122"/>
              </a:rPr>
              <a:t>乃裒羡缗得二千，复发橐中黄金五十两，以作病坊，稍畜钱粮待之。</a:t>
            </a:r>
            <a:endParaRPr kumimoji="0" lang="zh-CN" altLang="en-US" sz="3600" b="1" i="0" u="sng"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6510"/>
            <a:ext cx="11802745" cy="6852920"/>
          </a:xfrm>
          <a:prstGeom prst="rect">
            <a:avLst/>
          </a:prstGeom>
        </p:spPr>
        <p:txBody>
          <a:bodyPr wrap="square">
            <a:noAutofit/>
          </a:bodyPr>
          <a:lstStyle/>
          <a:p>
            <a:pPr indent="264160" algn="just">
              <a:lnSpc>
                <a:spcPct val="90000"/>
              </a:lnSpc>
              <a:spcBef>
                <a:spcPts val="0"/>
              </a:spcBef>
              <a:spcAft>
                <a:spcPts val="0"/>
              </a:spcAft>
            </a:pPr>
            <a:r>
              <a:rPr lang="en-US" altLang="zh-CN" sz="2600" b="1" kern="100" dirty="0">
                <a:latin typeface="楷体" panose="02010609060101010101" pitchFamily="49" charset="-122"/>
                <a:ea typeface="楷体" panose="02010609060101010101" pitchFamily="49" charset="-122"/>
                <a:cs typeface="楷体" panose="02010609060101010101" pitchFamily="49" charset="-122"/>
              </a:rPr>
              <a:t>  </a:t>
            </a:r>
            <a:r>
              <a:rPr altLang="zh-CN" sz="2600" b="1" kern="100" dirty="0">
                <a:solidFill>
                  <a:schemeClr val="tx1"/>
                </a:solidFill>
                <a:uFillTx/>
                <a:latin typeface="楷体" panose="02010609060101010101" pitchFamily="49" charset="-122"/>
                <a:ea typeface="楷体" panose="02010609060101010101" pitchFamily="49" charset="-122"/>
                <a:cs typeface="楷体" panose="02010609060101010101" pitchFamily="49" charset="-122"/>
              </a:rPr>
              <a:t>戴胄忠清公直擢为大理少卿上以选人多诉冒资荫敕令自首不首者死未几有诈冒事觉者上欲杀之胄奏据法应流 上怒曰：“卿欲守法，而使朕失信乎？”</a:t>
            </a:r>
            <a:r>
              <a:rPr altLang="zh-CN" sz="2600" b="1" kern="100"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对曰：“敕者出于一时之喜怒，法者国家所以布大信于天下也。陸下忿选人之多诈，故欲杀之，而既知其不可，复断之以法，此乃忍小忿而存大信也。”上曰：“卿能执法，朕复何忧？”</a:t>
            </a:r>
            <a:r>
              <a:rPr altLang="zh-CN" sz="2600" b="1" kern="100" dirty="0">
                <a:solidFill>
                  <a:schemeClr val="tx1"/>
                </a:solidFill>
                <a:uFillTx/>
                <a:latin typeface="楷体" panose="02010609060101010101" pitchFamily="49" charset="-122"/>
                <a:ea typeface="楷体" panose="02010609060101010101" pitchFamily="49" charset="-122"/>
                <a:cs typeface="楷体" panose="02010609060101010101" pitchFamily="49" charset="-122"/>
              </a:rPr>
              <a:t>胄前后犯颜执法，言如涌泉，上皆从之，天下无冤狱。</a:t>
            </a:r>
            <a:r>
              <a:rPr altLang="zh-CN" sz="2600" b="1" kern="100" dirty="0">
                <a:solidFill>
                  <a:srgbClr val="00B050"/>
                </a:solidFill>
                <a:uFillTx/>
                <a:latin typeface="楷体" panose="02010609060101010101" pitchFamily="49" charset="-122"/>
                <a:ea typeface="楷体" panose="02010609060101010101" pitchFamily="49" charset="-122"/>
                <a:cs typeface="楷体" panose="02010609060101010101" pitchFamily="49" charset="-122"/>
              </a:rPr>
              <a:t>鄃令裴仁轨私役门夫，上怒，欲斩之。殿中侍御史长安李乾祐谏曰：“法者，陛下所与天下共也，非陛下所独有也。今仁轨坐轻罪而抵极刑，臣恐人无所措手足。”上悦，免仁轨死，以乾祐为侍御史。</a:t>
            </a:r>
            <a:r>
              <a:rPr altLang="zh-CN" sz="2600" b="1" kern="100" dirty="0">
                <a:gradFill>
                  <a:gsLst>
                    <a:gs pos="0">
                      <a:srgbClr val="7B32B2"/>
                    </a:gs>
                    <a:gs pos="100000">
                      <a:srgbClr val="401A5D"/>
                    </a:gs>
                  </a:gsLst>
                  <a:lin scaled="0"/>
                </a:gradFill>
                <a:uFillTx/>
                <a:latin typeface="楷体" panose="02010609060101010101" pitchFamily="49" charset="-122"/>
                <a:ea typeface="楷体" panose="02010609060101010101" pitchFamily="49" charset="-122"/>
                <a:cs typeface="楷体" panose="02010609060101010101" pitchFamily="49" charset="-122"/>
              </a:rPr>
              <a:t>上谓侍臣曰：“朕以死刑至重，故令三覆奏，盖欲思之详熟故也。而有司须臾之间，三覆已讫。又，古刑人，君为之彻乐减膳。朕庭无常设之乐，然常为之不啖酒肉。又，百司断狱，唯据律文，虽情在可矜，而不敢违法，其间岂能尽无冤乎？”丁亥，制：“决死囚者，二日中五覆奏，下诸州者三覆奏。行刑之日，尚食勿进酒肉，内教坊及太常不举乐。皆今门下覆视，有据法当死而情可矜者，录状以闻。”由是全活甚众。</a:t>
            </a:r>
            <a:r>
              <a:rPr altLang="zh-CN" sz="2600" b="1" kern="100" dirty="0">
                <a:solidFill>
                  <a:schemeClr val="tx1"/>
                </a:solidFill>
                <a:uFillTx/>
                <a:latin typeface="楷体" panose="02010609060101010101" pitchFamily="49" charset="-122"/>
                <a:ea typeface="楷体" panose="02010609060101010101" pitchFamily="49" charset="-122"/>
                <a:cs typeface="楷体" panose="02010609060101010101" pitchFamily="49" charset="-122"/>
              </a:rPr>
              <a:t>其五覆奏者以决前一二日，至决日又三覆奏。惟犯恶逆者一覆奏而已。上尝与侍臣论狱。</a:t>
            </a:r>
            <a:r>
              <a:rPr altLang="zh-CN" sz="2600" b="1" kern="100"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魏征曰：“炀帝时尝有盗发，帝令於士澄捕之，少涉疑似，皆拷讯取服，凡二千余人，帝悉令斩之。大理丞张元济怪其多，试寻其状，内五人尝为盗，余皆平民。竟不敢执奏，尽杀之。”上曰：“此岂唯炀帝无道，其臣亦不尽忠。君臣如此，何得不亡？公等宜戒之。”</a:t>
            </a:r>
            <a:r>
              <a:rPr altLang="zh-CN" sz="2600" b="1" kern="100" dirty="0">
                <a:solidFill>
                  <a:schemeClr val="tx1"/>
                </a:solidFill>
                <a:uFillTx/>
                <a:latin typeface="楷体" panose="02010609060101010101" pitchFamily="49" charset="-122"/>
                <a:ea typeface="楷体" panose="02010609060101010101" pitchFamily="49" charset="-122"/>
                <a:cs typeface="楷体" panose="02010609060101010101" pitchFamily="49" charset="-122"/>
              </a:rPr>
              <a:t>（节选自《通鉴纪事本末·贞观君臣论治》）</a:t>
            </a:r>
            <a:endParaRPr altLang="zh-CN" sz="2600" b="1" kern="100" dirty="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39395" y="138430"/>
            <a:ext cx="11713210" cy="5590540"/>
          </a:xfrm>
          <a:prstGeom prst="rect">
            <a:avLst/>
          </a:prstGeom>
          <a:noFill/>
          <a:ln w="9525">
            <a:noFill/>
            <a:miter lim="800000"/>
          </a:ln>
          <a:effectLst/>
        </p:spPr>
        <p:txBody>
          <a:bodyPr vert="horz" wrap="square" lIns="121920" tIns="60960" rIns="121920" bIns="60960" numCol="1" anchor="ctr" anchorCtr="0" compatLnSpc="1">
            <a:noAutofit/>
          </a:bodyPr>
          <a:lstStyle/>
          <a:p>
            <a:pPr marL="269240" indent="-1270"/>
            <a:r>
              <a:rPr kumimoji="0" lang="en-US" altLang="zh-CN" sz="3600" b="1"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altLang="zh-CN" sz="3600" b="1" kern="100" dirty="0">
                <a:latin typeface="宋体" panose="02010600030101010101" pitchFamily="2" charset="-122"/>
                <a:ea typeface="宋体" panose="02010600030101010101" pitchFamily="2" charset="-122"/>
                <a:cs typeface="宋体" panose="02010600030101010101" pitchFamily="2" charset="-122"/>
                <a:sym typeface="+mn-ea"/>
              </a:rPr>
              <a:t>D.魏征说，隋炀帝滥杀无辜，张元济不敢谏诤；唐太宗认为正是</a:t>
            </a:r>
            <a:r>
              <a:rPr altLang="zh-CN" sz="3600" b="1" kern="1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因为</a:t>
            </a:r>
            <a:r>
              <a:rPr altLang="zh-CN" sz="3600" b="1" kern="100" dirty="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臣</a:t>
            </a:r>
            <a:r>
              <a:rPr altLang="zh-CN" sz="3600" b="1" kern="1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不尽忠，最终导致了隋朝灭亡</a:t>
            </a:r>
            <a:r>
              <a:rPr altLang="zh-CN" sz="3600" b="1" kern="100" dirty="0">
                <a:latin typeface="宋体" panose="02010600030101010101" pitchFamily="2" charset="-122"/>
                <a:ea typeface="宋体" panose="02010600030101010101" pitchFamily="2" charset="-122"/>
                <a:cs typeface="宋体" panose="02010600030101010101" pitchFamily="2" charset="-122"/>
                <a:sym typeface="+mn-ea"/>
              </a:rPr>
              <a:t>，因此告诚群臣一定要吸取教训。</a:t>
            </a:r>
            <a:endParaRPr lang="zh-CN" altLang="zh-CN" sz="3600" b="1" kern="100" dirty="0">
              <a:latin typeface="楷体" panose="02010609060101010101" pitchFamily="49" charset="-122"/>
              <a:ea typeface="楷体" panose="02010609060101010101" pitchFamily="49" charset="-122"/>
              <a:cs typeface="宋体" panose="02010600030101010101" pitchFamily="2" charset="-122"/>
            </a:endParaRPr>
          </a:p>
          <a:p>
            <a:pPr marL="269240" indent="-1270"/>
            <a:r>
              <a:rPr kumimoji="0" lang="zh-CN" altLang="zh-CN" sz="36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rPr>
              <a:t>   </a:t>
            </a:r>
            <a:r>
              <a:rPr kumimoji="0" lang="en-US" altLang="zh-CN" sz="36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rPr>
              <a:t>                   </a:t>
            </a:r>
            <a:r>
              <a:rPr lang="en-US" altLang="zh-CN" sz="3600" b="1" dirty="0">
                <a:latin typeface="+mn-ea"/>
                <a:sym typeface="+mn-ea"/>
              </a:rPr>
              <a:t> </a:t>
            </a:r>
            <a:r>
              <a:rPr lang="zh-CN" altLang="en-US" sz="3600" b="1" noProof="0" dirty="0">
                <a:ln>
                  <a:noFill/>
                </a:ln>
                <a:solidFill>
                  <a:prstClr val="black"/>
                </a:solidFill>
                <a:effectLst/>
                <a:uLnTx/>
                <a:uFillTx/>
                <a:latin typeface="+mn-ea"/>
                <a:sym typeface="+mn-ea"/>
              </a:rPr>
              <a:t>（20</a:t>
            </a:r>
            <a:r>
              <a:rPr lang="en-US" altLang="zh-CN" sz="3600" b="1" noProof="0" dirty="0">
                <a:ln>
                  <a:noFill/>
                </a:ln>
                <a:solidFill>
                  <a:prstClr val="black"/>
                </a:solidFill>
                <a:effectLst/>
                <a:uLnTx/>
                <a:uFillTx/>
                <a:latin typeface="+mn-ea"/>
                <a:sym typeface="+mn-ea"/>
              </a:rPr>
              <a:t>21</a:t>
            </a:r>
            <a:r>
              <a:rPr lang="zh-CN" altLang="en-US" sz="3600" b="1" noProof="0" dirty="0">
                <a:ln>
                  <a:noFill/>
                </a:ln>
                <a:solidFill>
                  <a:prstClr val="black"/>
                </a:solidFill>
                <a:effectLst/>
                <a:uLnTx/>
                <a:uFillTx/>
                <a:latin typeface="+mn-ea"/>
                <a:sym typeface="+mn-ea"/>
              </a:rPr>
              <a:t>年全国乙卷）</a:t>
            </a:r>
            <a:r>
              <a:rPr kumimoji="0" lang="en-US" altLang="zh-CN" sz="36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rPr>
              <a:t>   </a:t>
            </a:r>
            <a:endParaRPr kumimoji="0" lang="en-US" altLang="zh-CN" sz="36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endParaRPr>
          </a:p>
          <a:p>
            <a:pPr marL="269240" indent="-1270"/>
            <a:r>
              <a:rPr kumimoji="0" lang="en-US" altLang="zh-CN" sz="36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rPr>
              <a:t> </a:t>
            </a:r>
            <a:endParaRPr kumimoji="0" lang="en-US" altLang="zh-CN" sz="3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lvl="0">
              <a:defRPr/>
            </a:pPr>
            <a:r>
              <a:rPr kumimoji="0" lang="zh-CN" altLang="en-US" sz="3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3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原文</a:t>
            </a:r>
            <a:r>
              <a:rPr kumimoji="0" lang="zh-CN" altLang="en-US" sz="3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altLang="zh-CN" sz="3600" b="1" kern="100"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魏征曰：“炀帝时尝有盗发，帝令於士澄捕之，少涉疑似，皆拷讯取服，凡二千余人，帝悉令斩之。大理丞张元济怪其多，试寻其状，内五人尝为盗，余皆平民。竟不敢执奏，尽杀之。”上曰：“</a:t>
            </a:r>
            <a:r>
              <a:rPr altLang="zh-CN" sz="3600" b="1" kern="100" dirty="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此岂唯炀帝无道，其臣亦不尽忠。</a:t>
            </a:r>
            <a:r>
              <a:rPr altLang="zh-CN" sz="3600" b="1" kern="100" dirty="0">
                <a:solidFill>
                  <a:srgbClr val="FF0000"/>
                </a:solidFill>
                <a:highlight>
                  <a:srgbClr val="FFFF00"/>
                </a:highlight>
                <a:uFillTx/>
                <a:latin typeface="楷体" panose="02010609060101010101" pitchFamily="49" charset="-122"/>
                <a:ea typeface="楷体" panose="02010609060101010101" pitchFamily="49" charset="-122"/>
                <a:cs typeface="楷体" panose="02010609060101010101" pitchFamily="49" charset="-122"/>
                <a:sym typeface="+mn-ea"/>
              </a:rPr>
              <a:t>君臣</a:t>
            </a:r>
            <a:r>
              <a:rPr altLang="zh-CN" sz="3600" b="1" kern="100" dirty="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如此，何得不亡？</a:t>
            </a:r>
            <a:r>
              <a:rPr altLang="zh-CN" sz="3600" b="1" kern="100"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公等宜戒之。”</a:t>
            </a:r>
            <a:endParaRPr kumimoji="0" lang="zh-CN" altLang="zh-CN" sz="3600" b="1" i="0" u="sng"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Rectangle 1"/>
          <p:cNvSpPr>
            <a:spLocks noChangeArrowheads="1"/>
          </p:cNvSpPr>
          <p:nvPr/>
        </p:nvSpPr>
        <p:spPr bwMode="auto">
          <a:xfrm>
            <a:off x="71119" y="-70485"/>
            <a:ext cx="11882120" cy="1377950"/>
          </a:xfrm>
          <a:prstGeom prst="rect">
            <a:avLst/>
          </a:prstGeom>
          <a:noFill/>
          <a:ln w="9525">
            <a:noFill/>
            <a:miter lim="800000"/>
          </a:ln>
          <a:effectLst/>
        </p:spPr>
        <p:txBody>
          <a:bodyPr vert="horz" wrap="square" lIns="121920" tIns="60960" rIns="121920" bIns="60960" numCol="1" anchor="ctr" anchorCtr="0" compatLnSpc="1">
            <a:noAutofit/>
          </a:bodyPr>
          <a:lstStyle/>
          <a:p>
            <a:pPr fontAlgn="base">
              <a:spcAft>
                <a:spcPts val="0"/>
              </a:spcAft>
            </a:pPr>
            <a:r>
              <a:rPr lang="en-US" sz="3600" b="1" strike="noStrike" kern="100" noProof="1" dirty="0">
                <a:solidFill>
                  <a:srgbClr val="FF0000"/>
                </a:solidFill>
                <a:latin typeface="+mn-ea"/>
                <a:ea typeface="宋体" panose="02010600030101010101" pitchFamily="2" charset="-122"/>
                <a:cs typeface="宋体" panose="02010600030101010101" pitchFamily="2" charset="-122"/>
              </a:rPr>
              <a:t>  </a:t>
            </a:r>
            <a:r>
              <a:rPr altLang="zh-CN" sz="2800" b="1" strike="noStrike" kern="100" noProof="1" dirty="0">
                <a:solidFill>
                  <a:srgbClr val="FF0000"/>
                </a:solidFill>
                <a:latin typeface="+mn-ea"/>
                <a:ea typeface="宋体" panose="02010600030101010101" pitchFamily="2" charset="-122"/>
                <a:cs typeface="宋体" panose="02010600030101010101" pitchFamily="2" charset="-122"/>
              </a:rPr>
              <a:t>13.</a:t>
            </a:r>
            <a:r>
              <a:rPr altLang="zh-CN" sz="2800" b="1" strike="noStrike" kern="100" noProof="1" dirty="0">
                <a:latin typeface="+mn-ea"/>
                <a:ea typeface="宋体" panose="02010600030101010101" pitchFamily="2" charset="-122"/>
                <a:cs typeface="宋体" panose="02010600030101010101" pitchFamily="2" charset="-122"/>
              </a:rPr>
              <a:t>把文中画横线的句子</a:t>
            </a:r>
            <a:r>
              <a:rPr altLang="zh-CN" sz="2800" b="1" strike="noStrike" kern="100" noProof="1" dirty="0">
                <a:highlight>
                  <a:srgbClr val="FFFF00"/>
                </a:highlight>
                <a:latin typeface="+mn-ea"/>
                <a:ea typeface="宋体" panose="02010600030101010101" pitchFamily="2" charset="-122"/>
                <a:cs typeface="宋体" panose="02010600030101010101" pitchFamily="2" charset="-122"/>
              </a:rPr>
              <a:t>翻译</a:t>
            </a:r>
            <a:r>
              <a:rPr altLang="zh-CN" sz="2800" b="1" strike="noStrike" kern="100" noProof="1" dirty="0">
                <a:latin typeface="+mn-ea"/>
                <a:ea typeface="宋体" panose="02010600030101010101" pitchFamily="2" charset="-122"/>
                <a:cs typeface="宋体" panose="02010600030101010101" pitchFamily="2" charset="-122"/>
              </a:rPr>
              <a:t>成现代汉语。(10分)</a:t>
            </a:r>
            <a:endParaRPr altLang="zh-CN" sz="2800" b="1" strike="noStrike" kern="100" noProof="1" dirty="0">
              <a:latin typeface="+mn-ea"/>
              <a:cs typeface="宋体" panose="02010600030101010101" pitchFamily="2" charset="-122"/>
            </a:endParaRPr>
          </a:p>
          <a:p>
            <a:pPr fontAlgn="base">
              <a:spcAft>
                <a:spcPts val="0"/>
              </a:spcAft>
            </a:pPr>
            <a:r>
              <a:rPr lang="en-US" sz="2800" b="1" strike="noStrike" kern="100" noProof="1" dirty="0">
                <a:latin typeface="+mn-ea"/>
                <a:ea typeface="宋体" panose="02010600030101010101" pitchFamily="2" charset="-122"/>
                <a:cs typeface="宋体" panose="02010600030101010101" pitchFamily="2" charset="-122"/>
              </a:rPr>
              <a:t>   </a:t>
            </a:r>
            <a:r>
              <a:rPr altLang="zh-CN" sz="2800" b="1" strike="noStrike" kern="100" noProof="1" dirty="0">
                <a:latin typeface="+mn-ea"/>
                <a:ea typeface="宋体" panose="02010600030101010101" pitchFamily="2" charset="-122"/>
                <a:cs typeface="宋体" panose="02010600030101010101" pitchFamily="2" charset="-122"/>
              </a:rPr>
              <a:t>（1）此若</a:t>
            </a:r>
            <a:r>
              <a:rPr altLang="zh-CN" sz="2800" b="1" strike="noStrike" kern="100" noProof="1" dirty="0">
                <a:solidFill>
                  <a:srgbClr val="FF0000"/>
                </a:solidFill>
                <a:latin typeface="+mn-ea"/>
                <a:ea typeface="宋体" panose="02010600030101010101" pitchFamily="2" charset="-122"/>
                <a:cs typeface="宋体" panose="02010600030101010101" pitchFamily="2" charset="-122"/>
              </a:rPr>
              <a:t>反</a:t>
            </a:r>
            <a:r>
              <a:rPr altLang="zh-CN" sz="2800" b="1" strike="noStrike" kern="100" noProof="1" dirty="0">
                <a:latin typeface="+mn-ea"/>
                <a:ea typeface="宋体" panose="02010600030101010101" pitchFamily="2" charset="-122"/>
                <a:cs typeface="宋体" panose="02010600030101010101" pitchFamily="2" charset="-122"/>
              </a:rPr>
              <a:t>国，必</a:t>
            </a:r>
            <a:r>
              <a:rPr altLang="zh-CN" sz="2800" b="1" strike="noStrike" kern="100" noProof="1" dirty="0">
                <a:solidFill>
                  <a:srgbClr val="FF0000"/>
                </a:solidFill>
                <a:latin typeface="+mn-ea"/>
                <a:ea typeface="宋体" panose="02010600030101010101" pitchFamily="2" charset="-122"/>
                <a:cs typeface="宋体" panose="02010600030101010101" pitchFamily="2" charset="-122"/>
              </a:rPr>
              <a:t>诛</a:t>
            </a:r>
            <a:r>
              <a:rPr altLang="zh-CN" sz="2800" b="1" strike="noStrike" kern="100" noProof="1" dirty="0">
                <a:latin typeface="+mn-ea"/>
                <a:ea typeface="宋体" panose="02010600030101010101" pitchFamily="2" charset="-122"/>
                <a:cs typeface="宋体" panose="02010600030101010101" pitchFamily="2" charset="-122"/>
              </a:rPr>
              <a:t>无礼，则曹其首也。</a:t>
            </a:r>
            <a:endParaRPr altLang="zh-CN" sz="2800" b="1" strike="noStrike" kern="100" noProof="1" dirty="0">
              <a:latin typeface="+mn-ea"/>
              <a:cs typeface="宋体" panose="02010600030101010101" pitchFamily="2" charset="-122"/>
            </a:endParaRPr>
          </a:p>
          <a:p>
            <a:pPr fontAlgn="base">
              <a:spcAft>
                <a:spcPts val="0"/>
              </a:spcAft>
            </a:pPr>
            <a:r>
              <a:rPr lang="en-US" sz="2800" b="1" strike="noStrike" kern="100" noProof="1" dirty="0">
                <a:latin typeface="+mn-ea"/>
                <a:ea typeface="宋体" panose="02010600030101010101" pitchFamily="2" charset="-122"/>
                <a:cs typeface="宋体" panose="02010600030101010101" pitchFamily="2" charset="-122"/>
              </a:rPr>
              <a:t>   </a:t>
            </a:r>
            <a:r>
              <a:rPr altLang="zh-CN" sz="2800" b="1" strike="noStrike" kern="100" noProof="1" dirty="0">
                <a:latin typeface="+mn-ea"/>
                <a:ea typeface="宋体" panose="02010600030101010101" pitchFamily="2" charset="-122"/>
                <a:cs typeface="宋体" panose="02010600030101010101" pitchFamily="2" charset="-122"/>
              </a:rPr>
              <a:t>（2）盛黄金于壶，</a:t>
            </a:r>
            <a:r>
              <a:rPr altLang="zh-CN" sz="2800" b="1" strike="noStrike" kern="100" noProof="1" dirty="0">
                <a:solidFill>
                  <a:srgbClr val="FF0000"/>
                </a:solidFill>
                <a:latin typeface="+mn-ea"/>
                <a:ea typeface="宋体" panose="02010600030101010101" pitchFamily="2" charset="-122"/>
                <a:cs typeface="宋体" panose="02010600030101010101" pitchFamily="2" charset="-122"/>
              </a:rPr>
              <a:t>充</a:t>
            </a:r>
            <a:r>
              <a:rPr altLang="zh-CN" sz="2800" b="1" strike="noStrike" kern="100" noProof="1" dirty="0">
                <a:latin typeface="+mn-ea"/>
                <a:ea typeface="宋体" panose="02010600030101010101" pitchFamily="2" charset="-122"/>
                <a:cs typeface="宋体" panose="02010600030101010101" pitchFamily="2" charset="-122"/>
              </a:rPr>
              <a:t>之以餐，加璧其上，夜令人</a:t>
            </a:r>
            <a:r>
              <a:rPr altLang="zh-CN" sz="2800" b="1" strike="noStrike" kern="100" noProof="1" dirty="0">
                <a:solidFill>
                  <a:srgbClr val="FF0000"/>
                </a:solidFill>
                <a:latin typeface="+mn-ea"/>
                <a:ea typeface="宋体" panose="02010600030101010101" pitchFamily="2" charset="-122"/>
                <a:cs typeface="宋体" panose="02010600030101010101" pitchFamily="2" charset="-122"/>
              </a:rPr>
              <a:t>遗</a:t>
            </a:r>
            <a:r>
              <a:rPr altLang="zh-CN" sz="2800" b="1" strike="noStrike" kern="100" noProof="1" dirty="0">
                <a:latin typeface="+mn-ea"/>
                <a:ea typeface="宋体" panose="02010600030101010101" pitchFamily="2" charset="-122"/>
                <a:cs typeface="宋体" panose="02010600030101010101" pitchFamily="2" charset="-122"/>
              </a:rPr>
              <a:t>公子。</a:t>
            </a:r>
            <a:endParaRPr altLang="zh-CN" sz="2800" b="1" strike="noStrike" kern="100" noProof="1" dirty="0">
              <a:latin typeface="+mn-ea"/>
              <a:cs typeface="宋体" panose="02010600030101010101" pitchFamily="2" charset="-122"/>
            </a:endParaRPr>
          </a:p>
        </p:txBody>
      </p:sp>
      <p:sp>
        <p:nvSpPr>
          <p:cNvPr id="2" name="矩形 1"/>
          <p:cNvSpPr/>
          <p:nvPr/>
        </p:nvSpPr>
        <p:spPr>
          <a:xfrm>
            <a:off x="223838" y="1212850"/>
            <a:ext cx="11730038" cy="2170113"/>
          </a:xfrm>
          <a:prstGeom prst="rect">
            <a:avLst/>
          </a:prstGeom>
        </p:spPr>
        <p:txBody>
          <a:bodyPr wrap="square">
            <a:noAutofit/>
          </a:bodyPr>
          <a:lstStyle/>
          <a:p>
            <a:pPr fontAlgn="base">
              <a:spcAft>
                <a:spcPts val="0"/>
              </a:spcAft>
            </a:pPr>
            <a:r>
              <a:rPr lang="zh-CN" altLang="zh-CN" sz="2800" b="1" strike="noStrike" kern="100" noProof="1" dirty="0">
                <a:latin typeface="楷体" panose="02010609060101010101" pitchFamily="49" charset="-122"/>
                <a:ea typeface="楷体" panose="02010609060101010101" pitchFamily="49" charset="-122"/>
                <a:cs typeface="楷体" panose="02010609060101010101" pitchFamily="49" charset="-122"/>
              </a:rPr>
              <a:t>参考答案：</a:t>
            </a:r>
            <a:endParaRPr lang="zh-CN" altLang="zh-CN" sz="2800" b="1" strike="noStrike" kern="100" noProof="1" dirty="0">
              <a:latin typeface="楷体" panose="02010609060101010101" pitchFamily="49" charset="-122"/>
              <a:ea typeface="楷体" panose="02010609060101010101" pitchFamily="49" charset="-122"/>
              <a:cs typeface="楷体" panose="02010609060101010101" pitchFamily="49" charset="-122"/>
            </a:endParaRPr>
          </a:p>
          <a:p>
            <a:pPr fontAlgn="base">
              <a:spcAft>
                <a:spcPts val="0"/>
              </a:spcAft>
            </a:pPr>
            <a:r>
              <a:rPr lang="en-US" sz="2800" b="1" strike="noStrike" kern="100" noProof="1" dirty="0">
                <a:effectLst/>
                <a:latin typeface="楷体" panose="02010609060101010101" pitchFamily="49" charset="-122"/>
                <a:ea typeface="楷体" panose="02010609060101010101" pitchFamily="49" charset="-122"/>
                <a:cs typeface="楷体" panose="02010609060101010101" pitchFamily="49" charset="-122"/>
              </a:rPr>
              <a:t>   </a:t>
            </a:r>
            <a:r>
              <a:rPr altLang="zh-CN" sz="2800" b="1" strike="noStrike" kern="100" noProof="1" dirty="0">
                <a:effectLst/>
                <a:latin typeface="楷体" panose="02010609060101010101" pitchFamily="49" charset="-122"/>
                <a:ea typeface="楷体" panose="02010609060101010101" pitchFamily="49" charset="-122"/>
                <a:cs typeface="楷体" panose="02010609060101010101" pitchFamily="49" charset="-122"/>
              </a:rPr>
              <a:t>（1）这人如果</a:t>
            </a:r>
            <a:r>
              <a:rPr altLang="zh-CN" sz="2800" b="1" strike="noStrike" kern="100" noProof="1"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返回</a:t>
            </a:r>
            <a:r>
              <a:rPr altLang="zh-CN" sz="2800" b="1" strike="noStrike" kern="100" noProof="1" dirty="0">
                <a:effectLst/>
                <a:latin typeface="楷体" panose="02010609060101010101" pitchFamily="49" charset="-122"/>
                <a:ea typeface="楷体" panose="02010609060101010101" pitchFamily="49" charset="-122"/>
                <a:cs typeface="楷体" panose="02010609060101010101" pitchFamily="49" charset="-122"/>
              </a:rPr>
              <a:t>晋国，一定会</a:t>
            </a:r>
            <a:r>
              <a:rPr altLang="zh-CN" sz="2800" b="1" strike="noStrike" kern="100" noProof="1"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责罚</a:t>
            </a:r>
            <a:r>
              <a:rPr altLang="zh-CN" sz="2800" b="1" strike="noStrike" kern="100" noProof="1" dirty="0">
                <a:effectLst/>
                <a:latin typeface="楷体" panose="02010609060101010101" pitchFamily="49" charset="-122"/>
                <a:ea typeface="楷体" panose="02010609060101010101" pitchFamily="49" charset="-122"/>
                <a:cs typeface="楷体" panose="02010609060101010101" pitchFamily="49" charset="-122"/>
              </a:rPr>
              <a:t>对他无礼的人，那么曹国就是第一个了。</a:t>
            </a:r>
            <a:endParaRPr altLang="zh-CN" sz="2800" b="1" strike="noStrike" kern="100" noProof="1" dirty="0">
              <a:effectLst/>
              <a:latin typeface="楷体" panose="02010609060101010101" pitchFamily="49" charset="-122"/>
              <a:ea typeface="楷体" panose="02010609060101010101" pitchFamily="49" charset="-122"/>
              <a:cs typeface="楷体" panose="02010609060101010101" pitchFamily="49" charset="-122"/>
            </a:endParaRPr>
          </a:p>
          <a:p>
            <a:pPr indent="400050" algn="just" fontAlgn="base">
              <a:spcAft>
                <a:spcPts val="0"/>
              </a:spcAft>
            </a:pPr>
            <a:r>
              <a:rPr lang="en-US" sz="2800" b="1" strike="noStrike" kern="100" noProof="1" dirty="0">
                <a:effectLst/>
                <a:latin typeface="楷体" panose="02010609060101010101" pitchFamily="49" charset="-122"/>
                <a:ea typeface="楷体" panose="02010609060101010101" pitchFamily="49" charset="-122"/>
                <a:cs typeface="楷体" panose="02010609060101010101" pitchFamily="49" charset="-122"/>
              </a:rPr>
              <a:t> </a:t>
            </a:r>
            <a:r>
              <a:rPr altLang="zh-CN" sz="2800" b="1" strike="noStrike" kern="100" noProof="1" dirty="0">
                <a:effectLst/>
                <a:latin typeface="楷体" panose="02010609060101010101" pitchFamily="49" charset="-122"/>
                <a:ea typeface="楷体" panose="02010609060101010101" pitchFamily="49" charset="-122"/>
                <a:cs typeface="楷体" panose="02010609060101010101" pitchFamily="49" charset="-122"/>
              </a:rPr>
              <a:t>（2）把黄金盛在壶里，用饮食</a:t>
            </a:r>
            <a:r>
              <a:rPr altLang="zh-CN" sz="2800" b="1" strike="noStrike" kern="100" noProof="1"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装满</a:t>
            </a:r>
            <a:r>
              <a:rPr altLang="zh-CN" sz="2800" b="1" strike="noStrike" kern="100" noProof="1" dirty="0">
                <a:effectLst/>
                <a:latin typeface="楷体" panose="02010609060101010101" pitchFamily="49" charset="-122"/>
                <a:ea typeface="楷体" panose="02010609060101010101" pitchFamily="49" charset="-122"/>
                <a:cs typeface="楷体" panose="02010609060101010101" pitchFamily="49" charset="-122"/>
              </a:rPr>
              <a:t>，把玉璧放在上面，夜晚派人</a:t>
            </a:r>
            <a:r>
              <a:rPr altLang="zh-CN" sz="2800" b="1" strike="noStrike" kern="100" noProof="1"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送给</a:t>
            </a:r>
            <a:r>
              <a:rPr altLang="zh-CN" sz="2800" b="1" strike="noStrike" kern="100" noProof="1" dirty="0">
                <a:effectLst/>
                <a:latin typeface="楷体" panose="02010609060101010101" pitchFamily="49" charset="-122"/>
                <a:ea typeface="楷体" panose="02010609060101010101" pitchFamily="49" charset="-122"/>
                <a:cs typeface="楷体" panose="02010609060101010101" pitchFamily="49" charset="-122"/>
              </a:rPr>
              <a:t>公子重耳。</a:t>
            </a:r>
            <a:endParaRPr altLang="zh-CN" sz="2800" b="1" strike="noStrike" kern="100" noProof="1" dirty="0">
              <a:effectLst/>
              <a:latin typeface="楷体" panose="02010609060101010101" pitchFamily="49" charset="-122"/>
              <a:ea typeface="楷体" panose="02010609060101010101" pitchFamily="49" charset="-122"/>
              <a:cs typeface="楷体" panose="02010609060101010101" pitchFamily="49" charset="-122"/>
            </a:endParaRPr>
          </a:p>
        </p:txBody>
      </p:sp>
      <p:sp>
        <p:nvSpPr>
          <p:cNvPr id="148483" name="文本框 2"/>
          <p:cNvSpPr txBox="1"/>
          <p:nvPr/>
        </p:nvSpPr>
        <p:spPr>
          <a:xfrm>
            <a:off x="223838" y="3382963"/>
            <a:ext cx="11730037" cy="3400425"/>
          </a:xfrm>
          <a:prstGeom prst="rect">
            <a:avLst/>
          </a:prstGeom>
          <a:noFill/>
          <a:ln w="9525">
            <a:noFill/>
          </a:ln>
        </p:spPr>
        <p:txBody>
          <a:bodyPr wrap="square" anchor="t" anchorCtr="0"/>
          <a:p>
            <a:r>
              <a:rPr lang="zh-CN" altLang="en-US" sz="2400" b="1">
                <a:latin typeface="楷体" panose="02010609060101010101" pitchFamily="49" charset="-122"/>
                <a:ea typeface="楷体" panose="02010609060101010101" pitchFamily="49" charset="-122"/>
              </a:rPr>
              <a:t>【解析】本题考查考生对文言文的理解和翻译的能力。文意理解是文言文翻译的基础，而对文意的正确理解则取决于对文中关键词的理解。本题所选为材料中的关键文句，一句为对话，一句为动作描写。第（1）题的关键词有"反""诛"两处。"反"同"返","返回"的意思，吴均《与朱元思书》中"窥谷忘反"的"反"即同此；"诛"为"责罚"的意思。句中"首"是"第一"的意思；"其"为副词，表示推测，"大概"的意思。第（2）题的关键词有"充""遗"两处。"充"为"充实、填满"的意思，《寓言四则</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杞人忧天》中"充塞四虚"的"充"即为此义；"遗"是"赠送"的意思，《涉江采芙蓉》中"采之欲遗谁"的"遗"、班固《苏武传》中"置币遗单于"的"遗"、《孔雀东南飞》中"留待作遗施"的"遗"都与此意思相同。</a:t>
            </a:r>
            <a:r>
              <a:rPr lang="zh-CN" altLang="en-US" sz="2400" b="1">
                <a:solidFill>
                  <a:srgbClr val="00B050"/>
                </a:solidFill>
                <a:latin typeface="楷体" panose="02010609060101010101" pitchFamily="49" charset="-122"/>
                <a:ea typeface="楷体" panose="02010609060101010101" pitchFamily="49" charset="-122"/>
              </a:rPr>
              <a:t>考查这些与教材课文相呼应的词语，传达出回归课堂的明确信息。</a:t>
            </a:r>
            <a:endParaRPr lang="zh-CN" altLang="en-US" sz="2400" b="1">
              <a:solidFill>
                <a:srgbClr val="00B05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charRg st="0" end="36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71120" y="13335"/>
            <a:ext cx="11882120" cy="2908935"/>
          </a:xfrm>
          <a:prstGeom prst="rect">
            <a:avLst/>
          </a:prstGeom>
          <a:noFill/>
          <a:ln w="9525">
            <a:noFill/>
            <a:miter lim="800000"/>
          </a:ln>
          <a:effectLst/>
        </p:spPr>
        <p:txBody>
          <a:bodyPr vert="horz" wrap="square" lIns="121920" tIns="60960" rIns="121920" bIns="60960" numCol="1" anchor="ctr" anchorCtr="0" compatLnSpc="1">
            <a:noAutofit/>
          </a:bodyPr>
          <a:lstStyle/>
          <a:p>
            <a:pPr>
              <a:spcAft>
                <a:spcPts val="0"/>
              </a:spcAft>
            </a:pPr>
            <a:r>
              <a:rPr lang="en-US" sz="3600" b="1" kern="100" dirty="0">
                <a:solidFill>
                  <a:srgbClr val="FF0000"/>
                </a:solidFill>
                <a:latin typeface="+mn-ea"/>
                <a:cs typeface="宋体" panose="02010600030101010101" pitchFamily="2" charset="-122"/>
              </a:rPr>
              <a:t> </a:t>
            </a:r>
            <a:r>
              <a:rPr lang="en-US" sz="3200" b="1" kern="1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2022</a:t>
            </a:r>
            <a:r>
              <a:rPr lang="zh-CN" altLang="en-US" sz="3200" b="1" kern="1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年：</a:t>
            </a:r>
            <a:endParaRPr lang="en-US" altLang="zh-CN" sz="3600" b="1" dirty="0">
              <a:solidFill>
                <a:srgbClr val="FF0000"/>
              </a:solidFill>
              <a:latin typeface="+mn-ea"/>
              <a:sym typeface="+mn-ea"/>
            </a:endParaRPr>
          </a:p>
          <a:p>
            <a:pPr>
              <a:spcAft>
                <a:spcPts val="0"/>
              </a:spcAft>
            </a:pPr>
            <a:r>
              <a:rPr lang="en-US" altLang="zh-CN" sz="3600" b="1" dirty="0">
                <a:solidFill>
                  <a:srgbClr val="FF0000"/>
                </a:solidFill>
                <a:latin typeface="+mn-ea"/>
                <a:sym typeface="+mn-ea"/>
              </a:rPr>
              <a:t> </a:t>
            </a:r>
            <a:r>
              <a:rPr altLang="zh-CN" sz="3600" b="1" kern="100" dirty="0">
                <a:solidFill>
                  <a:srgbClr val="FF0000"/>
                </a:solidFill>
                <a:latin typeface="+mn-ea"/>
                <a:cs typeface="宋体" panose="02010600030101010101" pitchFamily="2" charset="-122"/>
              </a:rPr>
              <a:t>13.</a:t>
            </a:r>
            <a:r>
              <a:rPr altLang="zh-CN" sz="3600" b="1" kern="100" dirty="0">
                <a:latin typeface="+mn-ea"/>
                <a:cs typeface="宋体" panose="02010600030101010101" pitchFamily="2" charset="-122"/>
              </a:rPr>
              <a:t>把文中画横线的句子</a:t>
            </a:r>
            <a:r>
              <a:rPr altLang="zh-CN" sz="3600" b="1" kern="100" dirty="0">
                <a:highlight>
                  <a:srgbClr val="FFFF00"/>
                </a:highlight>
                <a:latin typeface="+mn-ea"/>
                <a:cs typeface="宋体" panose="02010600030101010101" pitchFamily="2" charset="-122"/>
              </a:rPr>
              <a:t>翻译</a:t>
            </a:r>
            <a:r>
              <a:rPr altLang="zh-CN" sz="3600" b="1" kern="100" dirty="0">
                <a:latin typeface="+mn-ea"/>
                <a:cs typeface="宋体" panose="02010600030101010101" pitchFamily="2" charset="-122"/>
              </a:rPr>
              <a:t>成现代汉语。（10分）</a:t>
            </a:r>
            <a:endParaRPr altLang="zh-CN" sz="3600" b="1" kern="100" dirty="0">
              <a:latin typeface="+mn-ea"/>
              <a:cs typeface="宋体" panose="02010600030101010101" pitchFamily="2" charset="-122"/>
            </a:endParaRPr>
          </a:p>
          <a:p>
            <a:pPr>
              <a:spcAft>
                <a:spcPts val="0"/>
              </a:spcAft>
            </a:pPr>
            <a:r>
              <a:rPr lang="en-US" sz="3600" b="1" kern="100" dirty="0">
                <a:latin typeface="+mn-ea"/>
                <a:cs typeface="宋体" panose="02010600030101010101" pitchFamily="2" charset="-122"/>
              </a:rPr>
              <a:t> </a:t>
            </a:r>
            <a:r>
              <a:rPr altLang="zh-CN" sz="3600" b="1" kern="100" dirty="0">
                <a:latin typeface="+mn-ea"/>
                <a:cs typeface="宋体" panose="02010600030101010101" pitchFamily="2" charset="-122"/>
              </a:rPr>
              <a:t>（1）武王</a:t>
            </a:r>
            <a:r>
              <a:rPr altLang="zh-CN" sz="3600" b="1" kern="100" dirty="0">
                <a:solidFill>
                  <a:srgbClr val="FF0000"/>
                </a:solidFill>
                <a:highlight>
                  <a:srgbClr val="FFFF00"/>
                </a:highlight>
                <a:latin typeface="+mn-ea"/>
                <a:cs typeface="宋体" panose="02010600030101010101" pitchFamily="2" charset="-122"/>
              </a:rPr>
              <a:t>克</a:t>
            </a:r>
            <a:r>
              <a:rPr altLang="zh-CN" sz="3600" b="1" kern="100" dirty="0">
                <a:highlight>
                  <a:srgbClr val="FFFF00"/>
                </a:highlight>
                <a:latin typeface="+mn-ea"/>
                <a:cs typeface="宋体" panose="02010600030101010101" pitchFamily="2" charset="-122"/>
              </a:rPr>
              <a:t>殷</a:t>
            </a:r>
            <a:r>
              <a:rPr altLang="zh-CN" sz="3600" b="1" kern="100" dirty="0">
                <a:latin typeface="+mn-ea"/>
                <a:cs typeface="宋体" panose="02010600030101010101" pitchFamily="2" charset="-122"/>
              </a:rPr>
              <a:t>，召太公而问曰：“将</a:t>
            </a:r>
            <a:r>
              <a:rPr altLang="zh-CN" sz="3600" b="1" kern="100" dirty="0">
                <a:solidFill>
                  <a:srgbClr val="FF0000"/>
                </a:solidFill>
                <a:latin typeface="+mn-ea"/>
                <a:cs typeface="宋体" panose="02010600030101010101" pitchFamily="2" charset="-122"/>
              </a:rPr>
              <a:t>奈</a:t>
            </a:r>
            <a:r>
              <a:rPr altLang="zh-CN" sz="3600" b="1" kern="100" dirty="0">
                <a:latin typeface="+mn-ea"/>
                <a:cs typeface="宋体" panose="02010600030101010101" pitchFamily="2" charset="-122"/>
              </a:rPr>
              <a:t>其士众</a:t>
            </a:r>
            <a:r>
              <a:rPr altLang="zh-CN" sz="3600" b="1" kern="100" dirty="0">
                <a:solidFill>
                  <a:srgbClr val="FF0000"/>
                </a:solidFill>
                <a:latin typeface="+mn-ea"/>
                <a:cs typeface="宋体" panose="02010600030101010101" pitchFamily="2" charset="-122"/>
              </a:rPr>
              <a:t>何</a:t>
            </a:r>
            <a:r>
              <a:rPr altLang="zh-CN" sz="3600" b="1" kern="100" dirty="0">
                <a:latin typeface="+mn-ea"/>
                <a:cs typeface="宋体" panose="02010600030101010101" pitchFamily="2" charset="-122"/>
              </a:rPr>
              <a:t>？”</a:t>
            </a:r>
            <a:endParaRPr altLang="zh-CN" sz="3600" b="1" kern="100" dirty="0">
              <a:latin typeface="+mn-ea"/>
              <a:cs typeface="宋体" panose="02010600030101010101" pitchFamily="2" charset="-122"/>
            </a:endParaRPr>
          </a:p>
          <a:p>
            <a:pPr>
              <a:spcAft>
                <a:spcPts val="0"/>
              </a:spcAft>
            </a:pPr>
            <a:r>
              <a:rPr lang="en-US" sz="3600" b="1" kern="100" dirty="0">
                <a:latin typeface="+mn-ea"/>
                <a:cs typeface="宋体" panose="02010600030101010101" pitchFamily="2" charset="-122"/>
              </a:rPr>
              <a:t> </a:t>
            </a:r>
            <a:r>
              <a:rPr altLang="zh-CN" sz="3600" b="1" kern="100" dirty="0">
                <a:latin typeface="+mn-ea"/>
                <a:cs typeface="宋体" panose="02010600030101010101" pitchFamily="2" charset="-122"/>
              </a:rPr>
              <a:t>（2）今请求老弱之不养，鳏寡之</a:t>
            </a:r>
            <a:r>
              <a:rPr altLang="zh-CN" sz="3600" b="1" kern="100" dirty="0">
                <a:solidFill>
                  <a:srgbClr val="FF0000"/>
                </a:solidFill>
                <a:latin typeface="+mn-ea"/>
                <a:cs typeface="宋体" panose="02010600030101010101" pitchFamily="2" charset="-122"/>
              </a:rPr>
              <a:t>不室</a:t>
            </a:r>
            <a:r>
              <a:rPr altLang="zh-CN" sz="3600" b="1" kern="100" dirty="0">
                <a:latin typeface="+mn-ea"/>
                <a:cs typeface="宋体" panose="02010600030101010101" pitchFamily="2" charset="-122"/>
              </a:rPr>
              <a:t>者，</a:t>
            </a:r>
            <a:r>
              <a:rPr altLang="zh-CN" sz="3600" b="1" kern="100" dirty="0">
                <a:solidFill>
                  <a:srgbClr val="FF0000"/>
                </a:solidFill>
                <a:latin typeface="+mn-ea"/>
                <a:cs typeface="宋体" panose="02010600030101010101" pitchFamily="2" charset="-122"/>
              </a:rPr>
              <a:t>论</a:t>
            </a:r>
            <a:r>
              <a:rPr altLang="zh-CN" sz="3600" b="1" kern="100" dirty="0">
                <a:latin typeface="+mn-ea"/>
                <a:cs typeface="宋体" panose="02010600030101010101" pitchFamily="2" charset="-122"/>
              </a:rPr>
              <a:t>而供秩焉。</a:t>
            </a:r>
            <a:endParaRPr altLang="zh-CN" sz="3600" b="1" kern="100" dirty="0">
              <a:latin typeface="+mn-ea"/>
              <a:cs typeface="宋体" panose="02010600030101010101" pitchFamily="2" charset="-122"/>
            </a:endParaRPr>
          </a:p>
        </p:txBody>
      </p:sp>
      <p:sp>
        <p:nvSpPr>
          <p:cNvPr id="2" name="矩形 1"/>
          <p:cNvSpPr/>
          <p:nvPr/>
        </p:nvSpPr>
        <p:spPr>
          <a:xfrm>
            <a:off x="224155" y="2827020"/>
            <a:ext cx="11729085" cy="2879090"/>
          </a:xfrm>
          <a:prstGeom prst="rect">
            <a:avLst/>
          </a:prstGeom>
        </p:spPr>
        <p:txBody>
          <a:bodyPr wrap="square">
            <a:noAutofit/>
          </a:bodyPr>
          <a:lstStyle/>
          <a:p>
            <a:pPr>
              <a:spcAft>
                <a:spcPts val="0"/>
              </a:spcAft>
            </a:pPr>
            <a:r>
              <a:rPr lang="zh-CN" altLang="zh-CN" sz="3600" b="1" kern="100" dirty="0">
                <a:latin typeface="楷体" panose="02010609060101010101" pitchFamily="49" charset="-122"/>
                <a:ea typeface="楷体" panose="02010609060101010101" pitchFamily="49" charset="-122"/>
                <a:cs typeface="楷体" panose="02010609060101010101" pitchFamily="49" charset="-122"/>
              </a:rPr>
              <a:t>参考答案：</a:t>
            </a:r>
            <a:endParaRPr lang="zh-CN" altLang="zh-CN" sz="3600" b="1" kern="100" dirty="0">
              <a:latin typeface="楷体" panose="02010609060101010101" pitchFamily="49" charset="-122"/>
              <a:ea typeface="楷体" panose="02010609060101010101" pitchFamily="49" charset="-122"/>
              <a:cs typeface="楷体" panose="02010609060101010101" pitchFamily="49" charset="-122"/>
            </a:endParaRPr>
          </a:p>
          <a:p>
            <a:pPr indent="400050" algn="just">
              <a:spcAft>
                <a:spcPts val="0"/>
              </a:spcAft>
            </a:pP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a:t>
            </a:r>
            <a:r>
              <a:rPr lang="en-US" altLang="zh-CN" sz="3600" b="1" kern="100" dirty="0">
                <a:effectLst/>
                <a:latin typeface="楷体" panose="02010609060101010101" pitchFamily="49" charset="-122"/>
                <a:ea typeface="楷体" panose="02010609060101010101" pitchFamily="49" charset="-122"/>
                <a:cs typeface="楷体" panose="02010609060101010101" pitchFamily="49" charset="-122"/>
              </a:rPr>
              <a:t>1</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）（5分）武王</a:t>
            </a:r>
            <a:r>
              <a:rPr lang="zh-CN" altLang="zh-CN" sz="36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战胜</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了殷商，召见太公而问道：“将</a:t>
            </a:r>
            <a:r>
              <a:rPr lang="zh-CN" altLang="zh-CN" sz="36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如何对待</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他们的官员和民众</a:t>
            </a:r>
            <a:r>
              <a:rPr lang="zh-CN" altLang="zh-CN" sz="36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呢</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a:t>
            </a:r>
            <a:endParaRPr lang="zh-CN" altLang="zh-CN" sz="3600" b="1" kern="100" dirty="0">
              <a:effectLst/>
              <a:latin typeface="楷体" panose="02010609060101010101" pitchFamily="49" charset="-122"/>
              <a:ea typeface="楷体" panose="02010609060101010101" pitchFamily="49" charset="-122"/>
              <a:cs typeface="楷体" panose="02010609060101010101" pitchFamily="49" charset="-122"/>
            </a:endParaRPr>
          </a:p>
          <a:p>
            <a:pPr indent="400050" algn="just">
              <a:spcAft>
                <a:spcPts val="0"/>
              </a:spcAft>
            </a:pP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a:t>
            </a:r>
            <a:r>
              <a:rPr lang="en-US" altLang="zh-CN" sz="3600" b="1" kern="100" dirty="0">
                <a:effectLst/>
                <a:latin typeface="楷体" panose="02010609060101010101" pitchFamily="49" charset="-122"/>
                <a:ea typeface="楷体" panose="02010609060101010101" pitchFamily="49" charset="-122"/>
                <a:cs typeface="楷体" panose="02010609060101010101" pitchFamily="49" charset="-122"/>
              </a:rPr>
              <a:t>2</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）（5分）现在请让我寻找老弱而无人供养的人，孤苦而</a:t>
            </a:r>
            <a:r>
              <a:rPr lang="zh-CN" altLang="zh-CN" sz="36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没有成家</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的人，</a:t>
            </a:r>
            <a:r>
              <a:rPr lang="zh-CN" altLang="zh-CN" sz="36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评定</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后供给用度。</a:t>
            </a:r>
            <a:endParaRPr lang="zh-CN" altLang="zh-CN" sz="3600" b="1" kern="100" dirty="0">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71120" y="13335"/>
            <a:ext cx="11882120" cy="2597785"/>
          </a:xfrm>
          <a:prstGeom prst="rect">
            <a:avLst/>
          </a:prstGeom>
          <a:noFill/>
          <a:ln w="9525">
            <a:noFill/>
            <a:miter lim="800000"/>
          </a:ln>
          <a:effectLst/>
        </p:spPr>
        <p:txBody>
          <a:bodyPr vert="horz" wrap="square" lIns="121920" tIns="60960" rIns="121920" bIns="60960" numCol="1" anchor="ctr" anchorCtr="0" compatLnSpc="1">
            <a:noAutofit/>
          </a:bodyPr>
          <a:lstStyle/>
          <a:p>
            <a:pPr>
              <a:spcAft>
                <a:spcPts val="0"/>
              </a:spcAft>
            </a:pPr>
            <a:r>
              <a:rPr lang="en-US" sz="3600" b="1" kern="100" dirty="0">
                <a:solidFill>
                  <a:srgbClr val="FF0000"/>
                </a:solidFill>
                <a:latin typeface="+mn-ea"/>
                <a:cs typeface="宋体" panose="02010600030101010101" pitchFamily="2" charset="-122"/>
              </a:rPr>
              <a:t> </a:t>
            </a:r>
            <a:r>
              <a:rPr lang="en-US" sz="32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2021</a:t>
            </a:r>
            <a:r>
              <a:rPr lang="zh-CN" altLang="en-US" sz="32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年：</a:t>
            </a:r>
            <a:endParaRPr lang="en-US" sz="3600" b="1" kern="100" dirty="0">
              <a:solidFill>
                <a:srgbClr val="FF0000"/>
              </a:solidFill>
              <a:latin typeface="+mn-ea"/>
              <a:cs typeface="宋体" panose="02010600030101010101" pitchFamily="2" charset="-122"/>
            </a:endParaRPr>
          </a:p>
          <a:p>
            <a:pPr>
              <a:spcAft>
                <a:spcPts val="0"/>
              </a:spcAft>
            </a:pPr>
            <a:r>
              <a:rPr lang="en-US" sz="3600" b="1" kern="100" dirty="0">
                <a:solidFill>
                  <a:srgbClr val="FF0000"/>
                </a:solidFill>
                <a:latin typeface="+mn-ea"/>
                <a:cs typeface="宋体" panose="02010600030101010101" pitchFamily="2" charset="-122"/>
              </a:rPr>
              <a:t>  </a:t>
            </a:r>
            <a:r>
              <a:rPr altLang="zh-CN" sz="3600" b="1" kern="100" dirty="0">
                <a:solidFill>
                  <a:srgbClr val="FF0000"/>
                </a:solidFill>
                <a:latin typeface="+mn-ea"/>
                <a:cs typeface="宋体" panose="02010600030101010101" pitchFamily="2" charset="-122"/>
              </a:rPr>
              <a:t>13.</a:t>
            </a:r>
            <a:r>
              <a:rPr altLang="zh-CN" sz="3600" b="1" kern="100" dirty="0">
                <a:latin typeface="+mn-ea"/>
                <a:cs typeface="宋体" panose="02010600030101010101" pitchFamily="2" charset="-122"/>
              </a:rPr>
              <a:t>把文中画横线的句子</a:t>
            </a:r>
            <a:r>
              <a:rPr altLang="zh-CN" sz="3600" b="1" kern="100" dirty="0">
                <a:highlight>
                  <a:srgbClr val="FFFF00"/>
                </a:highlight>
                <a:latin typeface="+mn-ea"/>
                <a:cs typeface="宋体" panose="02010600030101010101" pitchFamily="2" charset="-122"/>
              </a:rPr>
              <a:t>翻译</a:t>
            </a:r>
            <a:r>
              <a:rPr altLang="zh-CN" sz="3600" b="1" kern="100" dirty="0">
                <a:latin typeface="+mn-ea"/>
                <a:cs typeface="宋体" panose="02010600030101010101" pitchFamily="2" charset="-122"/>
              </a:rPr>
              <a:t>成现代汉语。（10分）</a:t>
            </a:r>
            <a:endParaRPr altLang="zh-CN" sz="3600" b="1" kern="100" dirty="0">
              <a:latin typeface="+mn-ea"/>
              <a:cs typeface="宋体" panose="02010600030101010101" pitchFamily="2" charset="-122"/>
            </a:endParaRPr>
          </a:p>
          <a:p>
            <a:pPr>
              <a:spcAft>
                <a:spcPts val="0"/>
              </a:spcAft>
            </a:pPr>
            <a:r>
              <a:rPr lang="en-US" sz="3600" b="1" kern="100" dirty="0">
                <a:latin typeface="+mn-ea"/>
                <a:cs typeface="宋体" panose="02010600030101010101" pitchFamily="2" charset="-122"/>
              </a:rPr>
              <a:t>  </a:t>
            </a:r>
            <a:r>
              <a:rPr altLang="zh-CN" sz="3600" b="1" kern="100" dirty="0">
                <a:latin typeface="+mn-ea"/>
                <a:cs typeface="宋体" panose="02010600030101010101" pitchFamily="2" charset="-122"/>
              </a:rPr>
              <a:t>（1）而</a:t>
            </a:r>
            <a:r>
              <a:rPr altLang="zh-CN" sz="3600" b="1" kern="100" dirty="0">
                <a:solidFill>
                  <a:srgbClr val="FF0000"/>
                </a:solidFill>
                <a:latin typeface="+mn-ea"/>
                <a:cs typeface="宋体" panose="02010600030101010101" pitchFamily="2" charset="-122"/>
              </a:rPr>
              <a:t>既</a:t>
            </a:r>
            <a:r>
              <a:rPr altLang="zh-CN" sz="3600" b="1" kern="100" dirty="0">
                <a:latin typeface="+mn-ea"/>
                <a:cs typeface="宋体" panose="02010600030101010101" pitchFamily="2" charset="-122"/>
              </a:rPr>
              <a:t>知其不可，复</a:t>
            </a:r>
            <a:r>
              <a:rPr altLang="zh-CN" sz="3600" b="1" kern="100" dirty="0">
                <a:solidFill>
                  <a:srgbClr val="FF0000"/>
                </a:solidFill>
                <a:latin typeface="+mn-ea"/>
                <a:cs typeface="宋体" panose="02010600030101010101" pitchFamily="2" charset="-122"/>
              </a:rPr>
              <a:t>断</a:t>
            </a:r>
            <a:r>
              <a:rPr altLang="zh-CN" sz="3600" b="1" kern="100" dirty="0">
                <a:latin typeface="+mn-ea"/>
                <a:cs typeface="宋体" panose="02010600030101010101" pitchFamily="2" charset="-122"/>
              </a:rPr>
              <a:t>之以法，此乃忍小忿而存大信也。</a:t>
            </a:r>
            <a:endParaRPr altLang="zh-CN" sz="3600" b="1" kern="100" dirty="0">
              <a:latin typeface="+mn-ea"/>
              <a:cs typeface="宋体" panose="02010600030101010101" pitchFamily="2" charset="-122"/>
            </a:endParaRPr>
          </a:p>
          <a:p>
            <a:pPr>
              <a:spcAft>
                <a:spcPts val="0"/>
              </a:spcAft>
            </a:pPr>
            <a:r>
              <a:rPr lang="en-US" sz="3600" b="1" kern="100" dirty="0">
                <a:latin typeface="+mn-ea"/>
                <a:cs typeface="宋体" panose="02010600030101010101" pitchFamily="2" charset="-122"/>
              </a:rPr>
              <a:t>  </a:t>
            </a:r>
            <a:r>
              <a:rPr altLang="zh-CN" sz="3600" b="1" kern="100" dirty="0">
                <a:latin typeface="+mn-ea"/>
                <a:cs typeface="宋体" panose="02010600030101010101" pitchFamily="2" charset="-122"/>
              </a:rPr>
              <a:t>（2）皆今门下覆视，有据法当死而情</a:t>
            </a:r>
            <a:r>
              <a:rPr altLang="zh-CN" sz="3600" b="1" kern="100" dirty="0">
                <a:solidFill>
                  <a:srgbClr val="FF0000"/>
                </a:solidFill>
                <a:latin typeface="+mn-ea"/>
                <a:cs typeface="宋体" panose="02010600030101010101" pitchFamily="2" charset="-122"/>
              </a:rPr>
              <a:t>可矜</a:t>
            </a:r>
            <a:r>
              <a:rPr altLang="zh-CN" sz="3600" b="1" kern="100" dirty="0">
                <a:latin typeface="+mn-ea"/>
                <a:cs typeface="宋体" panose="02010600030101010101" pitchFamily="2" charset="-122"/>
              </a:rPr>
              <a:t>者，</a:t>
            </a:r>
            <a:r>
              <a:rPr altLang="zh-CN" sz="3600" b="1" kern="100" dirty="0">
                <a:solidFill>
                  <a:srgbClr val="FF0000"/>
                </a:solidFill>
                <a:latin typeface="+mn-ea"/>
                <a:cs typeface="宋体" panose="02010600030101010101" pitchFamily="2" charset="-122"/>
              </a:rPr>
              <a:t>录</a:t>
            </a:r>
            <a:r>
              <a:rPr altLang="zh-CN" sz="3600" b="1" kern="100" dirty="0">
                <a:latin typeface="+mn-ea"/>
                <a:cs typeface="宋体" panose="02010600030101010101" pitchFamily="2" charset="-122"/>
              </a:rPr>
              <a:t>状以闻。</a:t>
            </a:r>
            <a:endParaRPr altLang="zh-CN" sz="3600" b="1" kern="100" dirty="0">
              <a:latin typeface="+mn-ea"/>
              <a:cs typeface="宋体" panose="02010600030101010101" pitchFamily="2" charset="-122"/>
            </a:endParaRPr>
          </a:p>
        </p:txBody>
      </p:sp>
      <p:sp>
        <p:nvSpPr>
          <p:cNvPr id="2" name="矩形 1"/>
          <p:cNvSpPr/>
          <p:nvPr/>
        </p:nvSpPr>
        <p:spPr>
          <a:xfrm>
            <a:off x="224155" y="2611755"/>
            <a:ext cx="11729085" cy="2327275"/>
          </a:xfrm>
          <a:prstGeom prst="rect">
            <a:avLst/>
          </a:prstGeom>
        </p:spPr>
        <p:txBody>
          <a:bodyPr wrap="square">
            <a:noAutofit/>
          </a:bodyPr>
          <a:lstStyle/>
          <a:p>
            <a:pPr>
              <a:spcAft>
                <a:spcPts val="0"/>
              </a:spcAft>
            </a:pPr>
            <a:r>
              <a:rPr lang="zh-CN" altLang="zh-CN" sz="3600" b="1" kern="100" dirty="0">
                <a:latin typeface="楷体" panose="02010609060101010101" pitchFamily="49" charset="-122"/>
                <a:ea typeface="楷体" panose="02010609060101010101" pitchFamily="49" charset="-122"/>
                <a:cs typeface="楷体" panose="02010609060101010101" pitchFamily="49" charset="-122"/>
              </a:rPr>
              <a:t>参考答案：</a:t>
            </a:r>
            <a:endParaRPr lang="zh-CN" altLang="zh-CN" sz="3600" b="1" kern="100" dirty="0">
              <a:latin typeface="楷体" panose="02010609060101010101" pitchFamily="49" charset="-122"/>
              <a:ea typeface="楷体" panose="02010609060101010101" pitchFamily="49" charset="-122"/>
              <a:cs typeface="楷体" panose="02010609060101010101" pitchFamily="49" charset="-122"/>
            </a:endParaRPr>
          </a:p>
          <a:p>
            <a:pPr indent="400050" algn="just">
              <a:spcAft>
                <a:spcPts val="0"/>
              </a:spcAft>
            </a:pP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a:t>
            </a:r>
            <a:r>
              <a:rPr lang="en-US" altLang="zh-CN" sz="3600" b="1" kern="100" dirty="0">
                <a:effectLst/>
                <a:latin typeface="楷体" panose="02010609060101010101" pitchFamily="49" charset="-122"/>
                <a:ea typeface="楷体" panose="02010609060101010101" pitchFamily="49" charset="-122"/>
                <a:cs typeface="楷体" panose="02010609060101010101" pitchFamily="49" charset="-122"/>
              </a:rPr>
              <a:t>1</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）但</a:t>
            </a:r>
            <a:r>
              <a:rPr lang="zh-CN" altLang="zh-CN" sz="36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已经</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知道不能这样处置，再依法</a:t>
            </a:r>
            <a:r>
              <a:rPr lang="zh-CN" altLang="zh-CN" sz="36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裁决</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，这是忍下了小的愤怒而保全了大信用啊。</a:t>
            </a:r>
            <a:endParaRPr lang="zh-CN" altLang="zh-CN" sz="3600" b="1" kern="100" dirty="0">
              <a:effectLst/>
              <a:latin typeface="楷体" panose="02010609060101010101" pitchFamily="49" charset="-122"/>
              <a:ea typeface="楷体" panose="02010609060101010101" pitchFamily="49" charset="-122"/>
              <a:cs typeface="楷体" panose="02010609060101010101" pitchFamily="49" charset="-122"/>
            </a:endParaRPr>
          </a:p>
          <a:p>
            <a:pPr indent="400050" algn="just">
              <a:spcAft>
                <a:spcPts val="0"/>
              </a:spcAft>
            </a:pP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a:t>
            </a:r>
            <a:r>
              <a:rPr lang="en-US" altLang="zh-CN" sz="3600" b="1" kern="100" dirty="0">
                <a:effectLst/>
                <a:latin typeface="楷体" panose="02010609060101010101" pitchFamily="49" charset="-122"/>
                <a:ea typeface="楷体" panose="02010609060101010101" pitchFamily="49" charset="-122"/>
                <a:cs typeface="楷体" panose="02010609060101010101" pitchFamily="49" charset="-122"/>
              </a:rPr>
              <a:t>2</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）都让门下省复核查验，有依据法令应判死刑而情由</a:t>
            </a:r>
            <a:r>
              <a:rPr lang="zh-CN" altLang="zh-CN" sz="36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值得怜悯</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的人，</a:t>
            </a:r>
            <a:r>
              <a:rPr lang="zh-CN" altLang="zh-CN" sz="36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记录</a:t>
            </a:r>
            <a:r>
              <a:rPr lang="zh-CN" altLang="zh-CN" sz="3600" b="1" kern="100" dirty="0">
                <a:effectLst/>
                <a:latin typeface="楷体" panose="02010609060101010101" pitchFamily="49" charset="-122"/>
                <a:ea typeface="楷体" panose="02010609060101010101" pitchFamily="49" charset="-122"/>
                <a:cs typeface="楷体" panose="02010609060101010101" pitchFamily="49" charset="-122"/>
              </a:rPr>
              <a:t>下情形上报朝廷。</a:t>
            </a:r>
            <a:endParaRPr lang="zh-CN" altLang="zh-CN" sz="3600" b="1" kern="100" dirty="0">
              <a:gradFill>
                <a:gsLst>
                  <a:gs pos="0">
                    <a:srgbClr val="7B32B2"/>
                  </a:gs>
                  <a:gs pos="100000">
                    <a:srgbClr val="401A5D"/>
                  </a:gs>
                </a:gsLst>
                <a:lin scaled="0"/>
              </a:gra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71120" y="-635"/>
            <a:ext cx="11882120" cy="2509520"/>
          </a:xfrm>
          <a:prstGeom prst="rect">
            <a:avLst/>
          </a:prstGeom>
          <a:noFill/>
          <a:ln w="9525">
            <a:noFill/>
            <a:miter lim="800000"/>
          </a:ln>
          <a:effectLst/>
        </p:spPr>
        <p:txBody>
          <a:bodyPr vert="horz" wrap="square" lIns="121920" tIns="60960" rIns="121920" bIns="60960" numCol="1" anchor="ctr" anchorCtr="0" compatLnSpc="1">
            <a:noAutofit/>
          </a:bodyPr>
          <a:lstStyle/>
          <a:p>
            <a:pPr>
              <a:spcAft>
                <a:spcPts val="0"/>
              </a:spcAft>
            </a:pPr>
            <a:r>
              <a:rPr lang="en-US" altLang="zh-CN" sz="3200" b="1" kern="100" dirty="0">
                <a:solidFill>
                  <a:srgbClr val="FF0000"/>
                </a:solidFill>
                <a:latin typeface="+mn-ea"/>
                <a:cs typeface="宋体" panose="02010600030101010101" pitchFamily="2" charset="-122"/>
                <a:sym typeface="+mn-ea"/>
              </a:rPr>
              <a:t>2020</a:t>
            </a:r>
            <a:r>
              <a:rPr lang="zh-CN" altLang="en-US" sz="3200" b="1" kern="100" dirty="0">
                <a:solidFill>
                  <a:srgbClr val="FF0000"/>
                </a:solidFill>
                <a:latin typeface="+mn-ea"/>
                <a:cs typeface="宋体" panose="02010600030101010101" pitchFamily="2" charset="-122"/>
                <a:sym typeface="+mn-ea"/>
              </a:rPr>
              <a:t>年：</a:t>
            </a:r>
            <a:endParaRPr lang="zh-CN" altLang="en-US" sz="3200" b="1" kern="100" dirty="0">
              <a:solidFill>
                <a:srgbClr val="FF0000"/>
              </a:solidFill>
              <a:latin typeface="+mn-ea"/>
              <a:cs typeface="宋体" panose="02010600030101010101" pitchFamily="2" charset="-122"/>
              <a:sym typeface="+mn-ea"/>
            </a:endParaRPr>
          </a:p>
          <a:p>
            <a:pPr>
              <a:spcAft>
                <a:spcPts val="0"/>
              </a:spcAft>
            </a:pPr>
            <a:r>
              <a:rPr lang="en-US" altLang="zh-CN" sz="3200" b="1" kern="100" dirty="0">
                <a:solidFill>
                  <a:srgbClr val="FF0000"/>
                </a:solidFill>
                <a:latin typeface="+mn-ea"/>
                <a:cs typeface="宋体" panose="02010600030101010101" pitchFamily="2" charset="-122"/>
              </a:rPr>
              <a:t>13.</a:t>
            </a:r>
            <a:r>
              <a:rPr lang="zh-CN" altLang="zh-CN" sz="3200" b="1" kern="100" dirty="0">
                <a:latin typeface="+mn-ea"/>
                <a:cs typeface="宋体" panose="02010600030101010101" pitchFamily="2" charset="-122"/>
              </a:rPr>
              <a:t>把文中画横线的句子翻译成现代汉语。（</a:t>
            </a:r>
            <a:r>
              <a:rPr lang="en-US" altLang="zh-CN" sz="3200" b="1" kern="100" dirty="0">
                <a:latin typeface="+mn-ea"/>
                <a:cs typeface="宋体" panose="02010600030101010101" pitchFamily="2" charset="-122"/>
              </a:rPr>
              <a:t>10</a:t>
            </a:r>
            <a:r>
              <a:rPr lang="zh-CN" altLang="zh-CN" sz="3200" b="1" kern="100" dirty="0">
                <a:latin typeface="+mn-ea"/>
                <a:cs typeface="宋体" panose="02010600030101010101" pitchFamily="2" charset="-122"/>
              </a:rPr>
              <a:t>分）</a:t>
            </a:r>
            <a:endParaRPr lang="zh-CN" altLang="zh-CN" sz="3200" b="1" kern="100" dirty="0">
              <a:latin typeface="+mn-ea"/>
              <a:cs typeface="Times New Roman" panose="02020603050405020304" pitchFamily="18" charset="0"/>
            </a:endParaRPr>
          </a:p>
          <a:p>
            <a:pPr marL="179705" algn="just">
              <a:spcAft>
                <a:spcPts val="0"/>
              </a:spcAft>
            </a:pPr>
            <a:r>
              <a:rPr lang="zh-CN" altLang="zh-CN" sz="3200" b="1" kern="100" dirty="0">
                <a:latin typeface="宋体" panose="02010600030101010101" pitchFamily="2" charset="-122"/>
                <a:ea typeface="宋体" panose="02010600030101010101" pitchFamily="2" charset="-122"/>
                <a:cs typeface="宋体" panose="02010600030101010101" pitchFamily="2" charset="-122"/>
              </a:rPr>
              <a:t>（</a:t>
            </a:r>
            <a:r>
              <a:rPr lang="en-US" altLang="zh-CN" sz="3200" b="1" kern="100" dirty="0">
                <a:latin typeface="宋体" panose="02010600030101010101" pitchFamily="2" charset="-122"/>
                <a:ea typeface="宋体" panose="02010600030101010101" pitchFamily="2" charset="-122"/>
                <a:cs typeface="宋体" panose="02010600030101010101" pitchFamily="2" charset="-122"/>
              </a:rPr>
              <a:t>1</a:t>
            </a:r>
            <a:r>
              <a:rPr lang="zh-CN" altLang="zh-CN" sz="3200" b="1" kern="100" dirty="0">
                <a:latin typeface="宋体" panose="02010600030101010101" pitchFamily="2" charset="-122"/>
                <a:ea typeface="宋体" panose="02010600030101010101" pitchFamily="2" charset="-122"/>
                <a:cs typeface="宋体" panose="02010600030101010101" pitchFamily="2" charset="-122"/>
              </a:rPr>
              <a:t>）又减价</a:t>
            </a:r>
            <a:r>
              <a:rPr lang="zh-CN" altLang="zh-CN" sz="32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粜</a:t>
            </a:r>
            <a:r>
              <a:rPr lang="zh-CN" altLang="zh-CN" sz="3200" b="1" kern="100" dirty="0">
                <a:highlight>
                  <a:srgbClr val="FFFF00"/>
                </a:highlight>
                <a:latin typeface="宋体" panose="02010600030101010101" pitchFamily="2" charset="-122"/>
                <a:ea typeface="宋体" panose="02010600030101010101" pitchFamily="2" charset="-122"/>
                <a:cs typeface="宋体" panose="02010600030101010101" pitchFamily="2" charset="-122"/>
              </a:rPr>
              <a:t>常平米</a:t>
            </a:r>
            <a:r>
              <a:rPr lang="zh-CN" altLang="zh-CN" sz="3200" b="1" kern="100" dirty="0">
                <a:latin typeface="宋体" panose="02010600030101010101" pitchFamily="2" charset="-122"/>
                <a:ea typeface="宋体" panose="02010600030101010101" pitchFamily="2" charset="-122"/>
                <a:cs typeface="宋体" panose="02010600030101010101" pitchFamily="2" charset="-122"/>
              </a:rPr>
              <a:t>，多作饘粥药剂，遣使挟医分坊治病，</a:t>
            </a:r>
            <a:r>
              <a:rPr lang="zh-CN" altLang="zh-CN" sz="32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活</a:t>
            </a:r>
            <a:r>
              <a:rPr lang="zh-CN" altLang="zh-CN" sz="3200" b="1" kern="100" dirty="0">
                <a:latin typeface="宋体" panose="02010600030101010101" pitchFamily="2" charset="-122"/>
                <a:ea typeface="宋体" panose="02010600030101010101" pitchFamily="2" charset="-122"/>
                <a:cs typeface="宋体" panose="02010600030101010101" pitchFamily="2" charset="-122"/>
              </a:rPr>
              <a:t>者甚众。</a:t>
            </a:r>
            <a:endParaRPr lang="zh-CN" altLang="zh-CN" sz="3200" b="1" kern="100" dirty="0">
              <a:latin typeface="宋体" panose="02010600030101010101" pitchFamily="2" charset="-122"/>
              <a:ea typeface="宋体" panose="02010600030101010101" pitchFamily="2" charset="-122"/>
              <a:cs typeface="宋体" panose="02010600030101010101" pitchFamily="2" charset="-122"/>
            </a:endParaRPr>
          </a:p>
          <a:p>
            <a:pPr marL="179705" algn="just">
              <a:spcAft>
                <a:spcPts val="0"/>
              </a:spcAft>
            </a:pPr>
            <a:r>
              <a:rPr lang="zh-CN" altLang="zh-CN" sz="3200" b="1" kern="100" dirty="0">
                <a:latin typeface="宋体" panose="02010600030101010101" pitchFamily="2" charset="-122"/>
                <a:ea typeface="宋体" panose="02010600030101010101" pitchFamily="2" charset="-122"/>
                <a:cs typeface="宋体" panose="02010600030101010101" pitchFamily="2" charset="-122"/>
              </a:rPr>
              <a:t>（</a:t>
            </a:r>
            <a:r>
              <a:rPr lang="en-US" altLang="zh-CN" sz="3200" b="1" kern="100" dirty="0">
                <a:latin typeface="宋体" panose="02010600030101010101" pitchFamily="2" charset="-122"/>
                <a:ea typeface="宋体" panose="02010600030101010101" pitchFamily="2" charset="-122"/>
                <a:cs typeface="宋体" panose="02010600030101010101" pitchFamily="2" charset="-122"/>
              </a:rPr>
              <a:t>2</a:t>
            </a:r>
            <a:r>
              <a:rPr lang="zh-CN" altLang="zh-CN" sz="3200" b="1" kern="100" dirty="0">
                <a:latin typeface="宋体" panose="02010600030101010101" pitchFamily="2" charset="-122"/>
                <a:ea typeface="宋体" panose="02010600030101010101" pitchFamily="2" charset="-122"/>
                <a:cs typeface="宋体" panose="02010600030101010101" pitchFamily="2" charset="-122"/>
              </a:rPr>
              <a:t>）其体</a:t>
            </a:r>
            <a:r>
              <a:rPr lang="zh-CN" altLang="zh-CN" sz="32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浑涵</a:t>
            </a:r>
            <a:r>
              <a:rPr lang="zh-CN" altLang="zh-CN" sz="3200" b="1" kern="100" dirty="0">
                <a:latin typeface="宋体" panose="02010600030101010101" pitchFamily="2" charset="-122"/>
                <a:ea typeface="宋体" panose="02010600030101010101" pitchFamily="2" charset="-122"/>
                <a:cs typeface="宋体" panose="02010600030101010101" pitchFamily="2" charset="-122"/>
              </a:rPr>
              <a:t>光芒，雄视百代，有文章以来，盖亦</a:t>
            </a:r>
            <a:r>
              <a:rPr lang="zh-CN" altLang="zh-CN" sz="32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鲜</a:t>
            </a:r>
            <a:r>
              <a:rPr lang="zh-CN" altLang="zh-CN" sz="3200" b="1" kern="100" dirty="0">
                <a:latin typeface="宋体" panose="02010600030101010101" pitchFamily="2" charset="-122"/>
                <a:ea typeface="宋体" panose="02010600030101010101" pitchFamily="2" charset="-122"/>
                <a:cs typeface="宋体" panose="02010600030101010101" pitchFamily="2" charset="-122"/>
              </a:rPr>
              <a:t>矣。</a:t>
            </a:r>
            <a:endParaRPr lang="zh-CN" altLang="zh-CN" sz="3200" b="1" kern="100" dirty="0">
              <a:latin typeface="宋体" panose="02010600030101010101" pitchFamily="2" charset="-122"/>
              <a:ea typeface="宋体" panose="02010600030101010101" pitchFamily="2" charset="-122"/>
              <a:cs typeface="宋体" panose="02010600030101010101" pitchFamily="2" charset="-122"/>
            </a:endParaRPr>
          </a:p>
        </p:txBody>
      </p:sp>
      <p:sp>
        <p:nvSpPr>
          <p:cNvPr id="2" name="矩形 1"/>
          <p:cNvSpPr/>
          <p:nvPr/>
        </p:nvSpPr>
        <p:spPr>
          <a:xfrm>
            <a:off x="239349" y="2452965"/>
            <a:ext cx="11713301" cy="3538220"/>
          </a:xfrm>
          <a:prstGeom prst="rect">
            <a:avLst/>
          </a:prstGeom>
        </p:spPr>
        <p:txBody>
          <a:bodyPr wrap="square">
            <a:spAutoFit/>
          </a:bodyPr>
          <a:lstStyle/>
          <a:p>
            <a:pPr>
              <a:lnSpc>
                <a:spcPct val="100000"/>
              </a:lnSpc>
              <a:spcAft>
                <a:spcPts val="0"/>
              </a:spcAft>
            </a:pPr>
            <a:r>
              <a:rPr lang="zh-CN" altLang="zh-CN" sz="3200" b="1" kern="100" dirty="0">
                <a:latin typeface="楷体" panose="02010609060101010101" pitchFamily="49" charset="-122"/>
                <a:ea typeface="楷体" panose="02010609060101010101" pitchFamily="49" charset="-122"/>
                <a:cs typeface="楷体" panose="02010609060101010101" pitchFamily="49" charset="-122"/>
              </a:rPr>
              <a:t>参考答案：</a:t>
            </a:r>
            <a:endParaRPr lang="zh-CN" altLang="zh-CN" sz="3200" b="1" kern="100" dirty="0">
              <a:latin typeface="楷体" panose="02010609060101010101" pitchFamily="49" charset="-122"/>
              <a:ea typeface="楷体" panose="02010609060101010101" pitchFamily="49" charset="-122"/>
              <a:cs typeface="楷体" panose="02010609060101010101" pitchFamily="49" charset="-122"/>
            </a:endParaRPr>
          </a:p>
          <a:p>
            <a:pPr indent="400050" algn="just">
              <a:lnSpc>
                <a:spcPct val="100000"/>
              </a:lnSpc>
              <a:spcAft>
                <a:spcPts val="0"/>
              </a:spcAft>
            </a:pPr>
            <a:r>
              <a:rPr lang="zh-CN" altLang="zh-CN" sz="3200" b="1" kern="100" dirty="0">
                <a:effectLst/>
                <a:latin typeface="楷体" panose="02010609060101010101" pitchFamily="49" charset="-122"/>
                <a:ea typeface="楷体" panose="02010609060101010101" pitchFamily="49" charset="-122"/>
                <a:cs typeface="楷体" panose="02010609060101010101" pitchFamily="49" charset="-122"/>
              </a:rPr>
              <a:t>（</a:t>
            </a:r>
            <a:r>
              <a:rPr lang="en-US" altLang="zh-CN" sz="3200" b="1" kern="100" dirty="0">
                <a:effectLst/>
                <a:latin typeface="楷体" panose="02010609060101010101" pitchFamily="49" charset="-122"/>
                <a:ea typeface="楷体" panose="02010609060101010101" pitchFamily="49" charset="-122"/>
                <a:cs typeface="楷体" panose="02010609060101010101" pitchFamily="49" charset="-122"/>
              </a:rPr>
              <a:t>1</a:t>
            </a:r>
            <a:r>
              <a:rPr lang="zh-CN" altLang="zh-CN" sz="3200" b="1" kern="100" dirty="0">
                <a:effectLst/>
                <a:latin typeface="楷体" panose="02010609060101010101" pitchFamily="49" charset="-122"/>
                <a:ea typeface="楷体" panose="02010609060101010101" pitchFamily="49" charset="-122"/>
                <a:cs typeface="楷体" panose="02010609060101010101" pitchFamily="49" charset="-122"/>
              </a:rPr>
              <a:t>）又减价</a:t>
            </a:r>
            <a:r>
              <a:rPr lang="zh-CN" altLang="zh-CN" sz="32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出售</a:t>
            </a:r>
            <a:r>
              <a:rPr lang="zh-CN" altLang="zh-CN" sz="3200" b="1" kern="100" dirty="0">
                <a:effectLst/>
                <a:latin typeface="楷体" panose="02010609060101010101" pitchFamily="49" charset="-122"/>
                <a:ea typeface="楷体" panose="02010609060101010101" pitchFamily="49" charset="-122"/>
                <a:cs typeface="楷体" panose="02010609060101010101" pitchFamily="49" charset="-122"/>
              </a:rPr>
              <a:t>常平米，制成许多稠粥、药剂，派人带着医生分街道治病，</a:t>
            </a:r>
            <a:r>
              <a:rPr lang="zh-CN" altLang="zh-CN" sz="32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救活</a:t>
            </a:r>
            <a:r>
              <a:rPr lang="zh-CN" altLang="zh-CN" sz="3200" b="1" kern="100" dirty="0">
                <a:effectLst/>
                <a:latin typeface="楷体" panose="02010609060101010101" pitchFamily="49" charset="-122"/>
                <a:ea typeface="楷体" panose="02010609060101010101" pitchFamily="49" charset="-122"/>
                <a:cs typeface="楷体" panose="02010609060101010101" pitchFamily="49" charset="-122"/>
              </a:rPr>
              <a:t>的人很多。</a:t>
            </a:r>
            <a:endParaRPr lang="zh-CN" altLang="zh-CN" sz="3200" b="1" kern="100" dirty="0">
              <a:effectLst/>
              <a:latin typeface="楷体" panose="02010609060101010101" pitchFamily="49" charset="-122"/>
              <a:ea typeface="楷体" panose="02010609060101010101" pitchFamily="49" charset="-122"/>
              <a:cs typeface="楷体" panose="02010609060101010101" pitchFamily="49" charset="-122"/>
            </a:endParaRPr>
          </a:p>
          <a:p>
            <a:pPr indent="400050" algn="just">
              <a:lnSpc>
                <a:spcPct val="100000"/>
              </a:lnSpc>
              <a:spcAft>
                <a:spcPts val="0"/>
              </a:spcAft>
            </a:pPr>
            <a:r>
              <a:rPr lang="zh-CN" altLang="zh-CN" sz="3200" b="1" kern="100" dirty="0">
                <a:effectLst/>
                <a:latin typeface="楷体" panose="02010609060101010101" pitchFamily="49" charset="-122"/>
                <a:ea typeface="楷体" panose="02010609060101010101" pitchFamily="49" charset="-122"/>
                <a:cs typeface="楷体" panose="02010609060101010101" pitchFamily="49" charset="-122"/>
              </a:rPr>
              <a:t>（</a:t>
            </a:r>
            <a:r>
              <a:rPr lang="en-US" altLang="zh-CN" sz="3200" b="1" kern="100" dirty="0">
                <a:effectLst/>
                <a:latin typeface="楷体" panose="02010609060101010101" pitchFamily="49" charset="-122"/>
                <a:ea typeface="楷体" panose="02010609060101010101" pitchFamily="49" charset="-122"/>
                <a:cs typeface="楷体" panose="02010609060101010101" pitchFamily="49" charset="-122"/>
              </a:rPr>
              <a:t>2</a:t>
            </a:r>
            <a:r>
              <a:rPr lang="zh-CN" altLang="zh-CN" sz="3200" b="1" kern="100" dirty="0">
                <a:effectLst/>
                <a:latin typeface="楷体" panose="02010609060101010101" pitchFamily="49" charset="-122"/>
                <a:ea typeface="楷体" panose="02010609060101010101" pitchFamily="49" charset="-122"/>
                <a:cs typeface="楷体" panose="02010609060101010101" pitchFamily="49" charset="-122"/>
              </a:rPr>
              <a:t>）他的文章</a:t>
            </a:r>
            <a:r>
              <a:rPr lang="zh-CN" altLang="zh-CN" sz="32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博大深沉</a:t>
            </a:r>
            <a:r>
              <a:rPr lang="zh-CN" altLang="zh-CN" sz="3200" b="1" kern="100" dirty="0">
                <a:effectLst/>
                <a:latin typeface="楷体" panose="02010609060101010101" pitchFamily="49" charset="-122"/>
                <a:ea typeface="楷体" panose="02010609060101010101" pitchFamily="49" charset="-122"/>
                <a:cs typeface="楷体" panose="02010609060101010101" pitchFamily="49" charset="-122"/>
              </a:rPr>
              <a:t>光辉灿烂，称雄百代，自有文章以来，也属</a:t>
            </a:r>
            <a:r>
              <a:rPr lang="zh-CN" altLang="zh-CN" sz="3200" b="1" kern="1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少</a:t>
            </a:r>
            <a:r>
              <a:rPr lang="zh-CN" altLang="zh-CN" sz="3200" b="1" kern="100" dirty="0">
                <a:effectLst/>
                <a:latin typeface="楷体" panose="02010609060101010101" pitchFamily="49" charset="-122"/>
                <a:ea typeface="楷体" panose="02010609060101010101" pitchFamily="49" charset="-122"/>
                <a:cs typeface="楷体" panose="02010609060101010101" pitchFamily="49" charset="-122"/>
              </a:rPr>
              <a:t>有。</a:t>
            </a:r>
            <a:endParaRPr lang="zh-CN" altLang="zh-CN" sz="3200" b="1" kern="100" dirty="0">
              <a:effectLst/>
              <a:latin typeface="楷体" panose="02010609060101010101" pitchFamily="49" charset="-122"/>
              <a:ea typeface="楷体" panose="02010609060101010101" pitchFamily="49" charset="-122"/>
              <a:cs typeface="楷体" panose="02010609060101010101" pitchFamily="49" charset="-122"/>
            </a:endParaRPr>
          </a:p>
          <a:p>
            <a:pPr indent="400050" algn="just">
              <a:lnSpc>
                <a:spcPct val="100000"/>
              </a:lnSpc>
              <a:spcAft>
                <a:spcPts val="0"/>
              </a:spcAft>
            </a:pPr>
            <a:r>
              <a:rPr lang="zh-CN" altLang="zh-CN" sz="3200" b="1" kern="100" dirty="0">
                <a:gradFill>
                  <a:gsLst>
                    <a:gs pos="0">
                      <a:srgbClr val="7B32B2"/>
                    </a:gs>
                    <a:gs pos="100000">
                      <a:srgbClr val="401A5D"/>
                    </a:gs>
                  </a:gsLst>
                  <a:lin scaled="0"/>
                </a:gradFill>
                <a:effectLst/>
                <a:latin typeface="楷体" panose="02010609060101010101" pitchFamily="49" charset="-122"/>
                <a:ea typeface="楷体" panose="02010609060101010101" pitchFamily="49" charset="-122"/>
                <a:cs typeface="楷体" panose="02010609060101010101" pitchFamily="49" charset="-122"/>
              </a:rPr>
              <a:t>“浑涵”译为“雄浑、雄壮、浑厚、富有内涵”或“包含、包涵、包藏”之类亦可。</a:t>
            </a:r>
            <a:endParaRPr lang="zh-CN" altLang="zh-CN" sz="3200" b="1" kern="100" dirty="0">
              <a:gradFill>
                <a:gsLst>
                  <a:gs pos="0">
                    <a:srgbClr val="7B32B2"/>
                  </a:gs>
                  <a:gs pos="100000">
                    <a:srgbClr val="401A5D"/>
                  </a:gs>
                </a:gsLst>
                <a:lin scaled="0"/>
              </a:gra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39349" y="11589"/>
            <a:ext cx="11713301" cy="2583815"/>
          </a:xfrm>
          <a:prstGeom prst="rect">
            <a:avLst/>
          </a:prstGeom>
          <a:noFill/>
          <a:ln w="9525">
            <a:noFill/>
            <a:miter lim="800000"/>
          </a:ln>
          <a:effectLst/>
        </p:spPr>
        <p:txBody>
          <a:bodyPr vert="horz" wrap="square" lIns="121920" tIns="60960" rIns="121920" bIns="60960" numCol="1" anchor="ctr" anchorCtr="0" compatLnSpc="1">
            <a:spAutoFit/>
          </a:bodyPr>
          <a:lstStyle/>
          <a:p>
            <a:pPr>
              <a:spcAft>
                <a:spcPts val="0"/>
              </a:spcAft>
            </a:pPr>
            <a:r>
              <a:rPr lang="en-US" altLang="zh-CN" sz="3200" b="1" kern="100" dirty="0">
                <a:solidFill>
                  <a:srgbClr val="FF0000"/>
                </a:solidFill>
                <a:latin typeface="+mn-ea"/>
                <a:cs typeface="宋体" panose="02010600030101010101" pitchFamily="2" charset="-122"/>
              </a:rPr>
              <a:t> 2019</a:t>
            </a:r>
            <a:r>
              <a:rPr lang="zh-CN" altLang="en-US" sz="3200" b="1" kern="100" dirty="0">
                <a:solidFill>
                  <a:srgbClr val="FF0000"/>
                </a:solidFill>
                <a:latin typeface="+mn-ea"/>
                <a:cs typeface="宋体" panose="02010600030101010101" pitchFamily="2" charset="-122"/>
              </a:rPr>
              <a:t>年：</a:t>
            </a:r>
            <a:endParaRPr lang="en-US" altLang="zh-CN" sz="3200" b="1" kern="100" dirty="0">
              <a:solidFill>
                <a:srgbClr val="FF0000"/>
              </a:solidFill>
              <a:latin typeface="+mn-ea"/>
              <a:cs typeface="宋体" panose="02010600030101010101" pitchFamily="2" charset="-122"/>
            </a:endParaRPr>
          </a:p>
          <a:p>
            <a:pPr>
              <a:spcAft>
                <a:spcPts val="0"/>
              </a:spcAft>
            </a:pPr>
            <a:r>
              <a:rPr lang="en-US" altLang="zh-CN" sz="3200" b="1" kern="100" dirty="0">
                <a:solidFill>
                  <a:srgbClr val="FF0000"/>
                </a:solidFill>
                <a:latin typeface="+mn-ea"/>
                <a:cs typeface="宋体" panose="02010600030101010101" pitchFamily="2" charset="-122"/>
              </a:rPr>
              <a:t> 13.</a:t>
            </a:r>
            <a:r>
              <a:rPr lang="zh-CN" altLang="zh-CN" sz="3200" b="1" kern="100" dirty="0">
                <a:latin typeface="+mn-ea"/>
                <a:cs typeface="宋体" panose="02010600030101010101" pitchFamily="2" charset="-122"/>
              </a:rPr>
              <a:t>把文中画横线的句子翻译成现代汉语。（</a:t>
            </a:r>
            <a:r>
              <a:rPr lang="en-US" altLang="zh-CN" sz="3200" b="1" kern="100" dirty="0">
                <a:latin typeface="+mn-ea"/>
                <a:cs typeface="宋体" panose="02010600030101010101" pitchFamily="2" charset="-122"/>
              </a:rPr>
              <a:t>10</a:t>
            </a:r>
            <a:r>
              <a:rPr lang="zh-CN" altLang="zh-CN" sz="3200" b="1" kern="100" dirty="0">
                <a:latin typeface="+mn-ea"/>
                <a:cs typeface="宋体" panose="02010600030101010101" pitchFamily="2" charset="-122"/>
              </a:rPr>
              <a:t>分）</a:t>
            </a:r>
            <a:endParaRPr lang="zh-CN" altLang="zh-CN" sz="3200" b="1" kern="100" dirty="0">
              <a:latin typeface="+mn-ea"/>
              <a:cs typeface="Times New Roman" panose="02020603050405020304" pitchFamily="18" charset="0"/>
            </a:endParaRPr>
          </a:p>
          <a:p>
            <a:pPr indent="266700">
              <a:spcAft>
                <a:spcPts val="0"/>
              </a:spcAft>
            </a:pPr>
            <a:r>
              <a:rPr lang="zh-CN" altLang="zh-CN" sz="3200" b="1" kern="100" dirty="0">
                <a:latin typeface="+mn-ea"/>
                <a:cs typeface="宋体" panose="02010600030101010101" pitchFamily="2" charset="-122"/>
              </a:rPr>
              <a:t>（</a:t>
            </a:r>
            <a:r>
              <a:rPr lang="en-US" altLang="zh-CN" sz="3200" b="1" kern="100" dirty="0">
                <a:latin typeface="+mn-ea"/>
                <a:cs typeface="宋体" panose="02010600030101010101" pitchFamily="2" charset="-122"/>
              </a:rPr>
              <a:t>1</a:t>
            </a:r>
            <a:r>
              <a:rPr lang="zh-CN" altLang="zh-CN" sz="3200" b="1" kern="100" dirty="0">
                <a:latin typeface="+mn-ea"/>
                <a:cs typeface="宋体" panose="02010600030101010101" pitchFamily="2" charset="-122"/>
              </a:rPr>
              <a:t>）乃</a:t>
            </a:r>
            <a:r>
              <a:rPr lang="zh-CN" altLang="zh-CN" sz="3200" b="1" kern="100" dirty="0">
                <a:solidFill>
                  <a:srgbClr val="FF0000"/>
                </a:solidFill>
                <a:highlight>
                  <a:srgbClr val="FFFF00"/>
                </a:highlight>
                <a:latin typeface="+mn-ea"/>
                <a:cs typeface="宋体" panose="02010600030101010101" pitchFamily="2" charset="-122"/>
              </a:rPr>
              <a:t>短</a:t>
            </a:r>
            <a:r>
              <a:rPr lang="zh-CN" altLang="zh-CN" sz="3200" b="1" kern="100" dirty="0">
                <a:highlight>
                  <a:srgbClr val="FFFF00"/>
                </a:highlight>
                <a:latin typeface="+mn-ea"/>
                <a:cs typeface="宋体" panose="02010600030101010101" pitchFamily="2" charset="-122"/>
              </a:rPr>
              <a:t>贾生</a:t>
            </a:r>
            <a:r>
              <a:rPr lang="zh-CN" altLang="zh-CN" sz="3200" b="1" kern="100" dirty="0">
                <a:latin typeface="+mn-ea"/>
                <a:cs typeface="宋体" panose="02010600030101010101" pitchFamily="2" charset="-122"/>
              </a:rPr>
              <a:t>曰</a:t>
            </a:r>
            <a:r>
              <a:rPr lang="en-US" altLang="zh-CN" sz="3200" b="1" kern="100" dirty="0">
                <a:latin typeface="+mn-ea"/>
                <a:cs typeface="宋体" panose="02010600030101010101" pitchFamily="2" charset="-122"/>
              </a:rPr>
              <a:t>:</a:t>
            </a:r>
            <a:r>
              <a:rPr lang="zh-CN" altLang="zh-CN" sz="3200" b="1" kern="100" dirty="0">
                <a:latin typeface="+mn-ea"/>
                <a:cs typeface="宋体" panose="02010600030101010101" pitchFamily="2" charset="-122"/>
              </a:rPr>
              <a:t>“洛阳之人，年少初学，专欲</a:t>
            </a:r>
            <a:r>
              <a:rPr lang="zh-CN" altLang="zh-CN" sz="3200" b="1" kern="100" dirty="0">
                <a:solidFill>
                  <a:srgbClr val="FF0000"/>
                </a:solidFill>
                <a:latin typeface="+mn-ea"/>
                <a:cs typeface="宋体" panose="02010600030101010101" pitchFamily="2" charset="-122"/>
              </a:rPr>
              <a:t>擅权</a:t>
            </a:r>
            <a:r>
              <a:rPr lang="zh-CN" altLang="zh-CN" sz="3200" b="1" kern="100" dirty="0">
                <a:latin typeface="+mn-ea"/>
                <a:cs typeface="宋体" panose="02010600030101010101" pitchFamily="2" charset="-122"/>
              </a:rPr>
              <a:t>，纷乱诸事。”</a:t>
            </a:r>
            <a:endParaRPr lang="zh-CN" altLang="zh-CN" sz="3200" b="1" kern="100" dirty="0">
              <a:latin typeface="+mn-ea"/>
              <a:cs typeface="Times New Roman" panose="02020603050405020304" pitchFamily="18" charset="0"/>
            </a:endParaRPr>
          </a:p>
          <a:p>
            <a:pPr indent="266700">
              <a:spcAft>
                <a:spcPts val="0"/>
              </a:spcAft>
            </a:pPr>
            <a:r>
              <a:rPr lang="zh-CN" altLang="zh-CN" sz="3200" b="1" kern="100" dirty="0">
                <a:latin typeface="+mn-ea"/>
                <a:cs typeface="宋体" panose="02010600030101010101" pitchFamily="2" charset="-122"/>
              </a:rPr>
              <a:t>（</a:t>
            </a:r>
            <a:r>
              <a:rPr lang="en-US" altLang="zh-CN" sz="3200" b="1" kern="100" dirty="0">
                <a:latin typeface="+mn-ea"/>
                <a:cs typeface="宋体" panose="02010600030101010101" pitchFamily="2" charset="-122"/>
              </a:rPr>
              <a:t>2</a:t>
            </a:r>
            <a:r>
              <a:rPr lang="zh-CN" altLang="zh-CN" sz="3200" b="1" kern="100" dirty="0">
                <a:latin typeface="+mn-ea"/>
                <a:cs typeface="宋体" panose="02010600030101010101" pitchFamily="2" charset="-122"/>
              </a:rPr>
              <a:t>）贾生</a:t>
            </a:r>
            <a:r>
              <a:rPr lang="zh-CN" altLang="zh-CN" sz="3200" b="1" kern="100" dirty="0">
                <a:solidFill>
                  <a:srgbClr val="FF0000"/>
                </a:solidFill>
                <a:latin typeface="+mn-ea"/>
                <a:cs typeface="宋体" panose="02010600030101010101" pitchFamily="2" charset="-122"/>
              </a:rPr>
              <a:t>数上疏</a:t>
            </a:r>
            <a:r>
              <a:rPr lang="zh-CN" altLang="zh-CN" sz="3200" b="1" kern="100" dirty="0">
                <a:latin typeface="+mn-ea"/>
                <a:cs typeface="宋体" panose="02010600030101010101" pitchFamily="2" charset="-122"/>
              </a:rPr>
              <a:t>，言诸侯或连数郡，非古之制，可</a:t>
            </a:r>
            <a:r>
              <a:rPr lang="zh-CN" altLang="zh-CN" sz="3200" b="1" kern="100" dirty="0">
                <a:solidFill>
                  <a:srgbClr val="FF0000"/>
                </a:solidFill>
                <a:latin typeface="+mn-ea"/>
                <a:cs typeface="宋体" panose="02010600030101010101" pitchFamily="2" charset="-122"/>
              </a:rPr>
              <a:t>稍</a:t>
            </a:r>
            <a:r>
              <a:rPr lang="zh-CN" altLang="zh-CN" sz="3200" b="1" kern="100" dirty="0">
                <a:latin typeface="+mn-ea"/>
                <a:cs typeface="宋体" panose="02010600030101010101" pitchFamily="2" charset="-122"/>
              </a:rPr>
              <a:t>削之。</a:t>
            </a:r>
            <a:endParaRPr altLang="zh-CN" sz="3200" b="1" dirty="0">
              <a:latin typeface="+mn-ea"/>
            </a:endParaRPr>
          </a:p>
        </p:txBody>
      </p:sp>
      <p:sp>
        <p:nvSpPr>
          <p:cNvPr id="2" name="矩形 1"/>
          <p:cNvSpPr/>
          <p:nvPr/>
        </p:nvSpPr>
        <p:spPr>
          <a:xfrm>
            <a:off x="239349" y="2717416"/>
            <a:ext cx="11713301" cy="3538220"/>
          </a:xfrm>
          <a:prstGeom prst="rect">
            <a:avLst/>
          </a:prstGeom>
        </p:spPr>
        <p:txBody>
          <a:bodyPr wrap="square">
            <a:spAutoFit/>
          </a:bodyPr>
          <a:lstStyle/>
          <a:p>
            <a:pPr>
              <a:spcAft>
                <a:spcPts val="0"/>
              </a:spcAft>
            </a:pPr>
            <a:r>
              <a:rPr lang="zh-CN" altLang="zh-CN" sz="3200" b="1" kern="100" dirty="0">
                <a:latin typeface="楷体" panose="02010609060101010101" pitchFamily="49" charset="-122"/>
                <a:ea typeface="楷体" panose="02010609060101010101" pitchFamily="49" charset="-122"/>
                <a:cs typeface="宋体" panose="02010600030101010101" pitchFamily="2" charset="-122"/>
              </a:rPr>
              <a:t>参考答案：</a:t>
            </a:r>
            <a:endParaRPr lang="zh-CN" altLang="zh-CN" sz="3200" b="1" kern="100" dirty="0">
              <a:latin typeface="楷体" panose="02010609060101010101" pitchFamily="49" charset="-122"/>
              <a:ea typeface="楷体" panose="02010609060101010101" pitchFamily="49" charset="-122"/>
              <a:cs typeface="Times New Roman" panose="02020603050405020304" pitchFamily="18" charset="0"/>
            </a:endParaRPr>
          </a:p>
          <a:p>
            <a:pPr>
              <a:spcAft>
                <a:spcPts val="0"/>
              </a:spcAft>
            </a:pPr>
            <a:r>
              <a:rPr lang="zh-CN" altLang="zh-CN" sz="3200" b="1" kern="100" dirty="0">
                <a:latin typeface="楷体" panose="02010609060101010101" pitchFamily="49" charset="-122"/>
                <a:ea typeface="楷体" panose="02010609060101010101" pitchFamily="49" charset="-122"/>
                <a:cs typeface="宋体" panose="02010600030101010101" pitchFamily="2" charset="-122"/>
              </a:rPr>
              <a:t>（</a:t>
            </a:r>
            <a:r>
              <a:rPr lang="en-US" altLang="zh-CN" sz="3200" b="1" kern="100" dirty="0">
                <a:latin typeface="楷体" panose="02010609060101010101" pitchFamily="49" charset="-122"/>
                <a:ea typeface="楷体" panose="02010609060101010101" pitchFamily="49" charset="-122"/>
                <a:cs typeface="宋体" panose="02010600030101010101" pitchFamily="2" charset="-122"/>
              </a:rPr>
              <a:t>1</a:t>
            </a:r>
            <a:r>
              <a:rPr lang="zh-CN" altLang="zh-CN" sz="3200" b="1" kern="100" dirty="0">
                <a:latin typeface="楷体" panose="02010609060101010101" pitchFamily="49" charset="-122"/>
                <a:ea typeface="楷体" panose="02010609060101010101" pitchFamily="49" charset="-122"/>
                <a:cs typeface="宋体" panose="02010600030101010101" pitchFamily="2" charset="-122"/>
              </a:rPr>
              <a:t>）于是说贾谊坏话道：“洛阳之人，年轻学浅，一味想独揽权力，使事情变得复杂混乱。”</a:t>
            </a:r>
            <a:r>
              <a:rPr lang="zh-CN" altLang="en-US" sz="3200" b="1" kern="100" dirty="0">
                <a:solidFill>
                  <a:srgbClr val="974706"/>
                </a:solidFill>
                <a:latin typeface="楷体" panose="02010609060101010101" pitchFamily="49" charset="-122"/>
                <a:ea typeface="楷体" panose="02010609060101010101" pitchFamily="49" charset="-122"/>
              </a:rPr>
              <a:t>（</a:t>
            </a:r>
            <a:r>
              <a:rPr lang="zh-CN" altLang="zh-CN" sz="3200" b="1" kern="100" dirty="0">
                <a:solidFill>
                  <a:srgbClr val="974706"/>
                </a:solidFill>
                <a:latin typeface="楷体" panose="02010609060101010101" pitchFamily="49" charset="-122"/>
                <a:ea typeface="楷体" panose="02010609060101010101" pitchFamily="49" charset="-122"/>
                <a:cs typeface="宋体" panose="02010600030101010101" pitchFamily="2" charset="-122"/>
              </a:rPr>
              <a:t>译出大意给</a:t>
            </a:r>
            <a:r>
              <a:rPr lang="en-US" altLang="zh-CN" sz="3200" b="1" kern="100" dirty="0">
                <a:solidFill>
                  <a:srgbClr val="974706"/>
                </a:solidFill>
                <a:latin typeface="楷体" panose="02010609060101010101" pitchFamily="49" charset="-122"/>
                <a:ea typeface="楷体" panose="02010609060101010101" pitchFamily="49" charset="-122"/>
                <a:cs typeface="宋体" panose="02010600030101010101" pitchFamily="2" charset="-122"/>
              </a:rPr>
              <a:t>3</a:t>
            </a:r>
            <a:r>
              <a:rPr lang="zh-CN" altLang="zh-CN" sz="3200" b="1" kern="100" dirty="0">
                <a:solidFill>
                  <a:srgbClr val="974706"/>
                </a:solidFill>
                <a:latin typeface="楷体" panose="02010609060101010101" pitchFamily="49" charset="-122"/>
                <a:ea typeface="楷体" panose="02010609060101010101" pitchFamily="49" charset="-122"/>
                <a:cs typeface="宋体" panose="02010600030101010101" pitchFamily="2" charset="-122"/>
              </a:rPr>
              <a:t>分，关键词“短”“擅权”两处，每译对一处给</a:t>
            </a:r>
            <a:r>
              <a:rPr lang="en-US" altLang="zh-CN" sz="3200" b="1" kern="100" dirty="0">
                <a:solidFill>
                  <a:srgbClr val="974706"/>
                </a:solidFill>
                <a:latin typeface="楷体" panose="02010609060101010101" pitchFamily="49" charset="-122"/>
                <a:ea typeface="楷体" panose="02010609060101010101" pitchFamily="49" charset="-122"/>
                <a:cs typeface="宋体" panose="02010600030101010101" pitchFamily="2" charset="-122"/>
              </a:rPr>
              <a:t>1</a:t>
            </a:r>
            <a:r>
              <a:rPr lang="zh-CN" altLang="zh-CN" sz="3200" b="1" kern="100" dirty="0">
                <a:solidFill>
                  <a:srgbClr val="974706"/>
                </a:solidFill>
                <a:latin typeface="楷体" panose="02010609060101010101" pitchFamily="49" charset="-122"/>
                <a:ea typeface="楷体" panose="02010609060101010101" pitchFamily="49" charset="-122"/>
                <a:cs typeface="宋体" panose="02010600030101010101" pitchFamily="2" charset="-122"/>
              </a:rPr>
              <a:t>分。</a:t>
            </a:r>
            <a:r>
              <a:rPr lang="zh-CN" altLang="en-US" sz="3200" b="1" kern="100" dirty="0">
                <a:solidFill>
                  <a:srgbClr val="974706"/>
                </a:solidFill>
                <a:latin typeface="楷体" panose="02010609060101010101" pitchFamily="49" charset="-122"/>
                <a:ea typeface="楷体" panose="02010609060101010101" pitchFamily="49" charset="-122"/>
              </a:rPr>
              <a:t>）</a:t>
            </a:r>
            <a:br>
              <a:rPr lang="en-US" altLang="zh-CN" sz="3200" b="1" kern="100" dirty="0">
                <a:latin typeface="楷体" panose="02010609060101010101" pitchFamily="49" charset="-122"/>
                <a:ea typeface="楷体" panose="02010609060101010101" pitchFamily="49" charset="-122"/>
                <a:cs typeface="宋体" panose="02010600030101010101" pitchFamily="2" charset="-122"/>
              </a:rPr>
            </a:br>
            <a:r>
              <a:rPr lang="zh-CN" altLang="zh-CN" sz="3200" b="1" kern="100" dirty="0">
                <a:latin typeface="楷体" panose="02010609060101010101" pitchFamily="49" charset="-122"/>
                <a:ea typeface="楷体" panose="02010609060101010101" pitchFamily="49" charset="-122"/>
                <a:cs typeface="宋体" panose="02010600030101010101" pitchFamily="2" charset="-122"/>
              </a:rPr>
              <a:t>（</a:t>
            </a:r>
            <a:r>
              <a:rPr lang="en-US" altLang="zh-CN" sz="3200" b="1" kern="100" dirty="0">
                <a:latin typeface="楷体" panose="02010609060101010101" pitchFamily="49" charset="-122"/>
                <a:ea typeface="楷体" panose="02010609060101010101" pitchFamily="49" charset="-122"/>
                <a:cs typeface="宋体" panose="02010600030101010101" pitchFamily="2" charset="-122"/>
              </a:rPr>
              <a:t>2</a:t>
            </a:r>
            <a:r>
              <a:rPr lang="zh-CN" altLang="zh-CN" sz="3200" b="1" kern="100" dirty="0">
                <a:latin typeface="楷体" panose="02010609060101010101" pitchFamily="49" charset="-122"/>
                <a:ea typeface="楷体" panose="02010609060101010101" pitchFamily="49" charset="-122"/>
                <a:cs typeface="宋体" panose="02010600030101010101" pitchFamily="2" charset="-122"/>
              </a:rPr>
              <a:t>）贾生屡次上奏，说诸侯封地有的接连数郡，不合古代制度，可以逐渐削减其封地。</a:t>
            </a:r>
            <a:r>
              <a:rPr lang="zh-CN" altLang="en-US" sz="3200" b="1" kern="100" dirty="0">
                <a:solidFill>
                  <a:srgbClr val="974706"/>
                </a:solidFill>
                <a:latin typeface="楷体" panose="02010609060101010101" pitchFamily="49" charset="-122"/>
                <a:ea typeface="楷体" panose="02010609060101010101" pitchFamily="49" charset="-122"/>
              </a:rPr>
              <a:t>（</a:t>
            </a:r>
            <a:r>
              <a:rPr lang="zh-CN" altLang="zh-CN" sz="3200" b="1" kern="100" dirty="0">
                <a:solidFill>
                  <a:srgbClr val="974706"/>
                </a:solidFill>
                <a:latin typeface="楷体" panose="02010609060101010101" pitchFamily="49" charset="-122"/>
                <a:ea typeface="楷体" panose="02010609060101010101" pitchFamily="49" charset="-122"/>
              </a:rPr>
              <a:t>译出大意给</a:t>
            </a:r>
            <a:r>
              <a:rPr lang="en-US" altLang="zh-CN" sz="3200" b="1" kern="100" dirty="0">
                <a:solidFill>
                  <a:srgbClr val="974706"/>
                </a:solidFill>
                <a:latin typeface="楷体" panose="02010609060101010101" pitchFamily="49" charset="-122"/>
                <a:ea typeface="楷体" panose="02010609060101010101" pitchFamily="49" charset="-122"/>
              </a:rPr>
              <a:t>3</a:t>
            </a:r>
            <a:r>
              <a:rPr lang="zh-CN" altLang="zh-CN" sz="3200" b="1" kern="100" dirty="0">
                <a:solidFill>
                  <a:srgbClr val="974706"/>
                </a:solidFill>
                <a:latin typeface="楷体" panose="02010609060101010101" pitchFamily="49" charset="-122"/>
                <a:ea typeface="楷体" panose="02010609060101010101" pitchFamily="49" charset="-122"/>
              </a:rPr>
              <a:t>分，关键词“数上疏”“稍”两处，每译对一处给</a:t>
            </a:r>
            <a:r>
              <a:rPr lang="en-US" altLang="zh-CN" sz="3200" b="1" kern="100" dirty="0">
                <a:solidFill>
                  <a:srgbClr val="974706"/>
                </a:solidFill>
                <a:latin typeface="楷体" panose="02010609060101010101" pitchFamily="49" charset="-122"/>
                <a:ea typeface="楷体" panose="02010609060101010101" pitchFamily="49" charset="-122"/>
              </a:rPr>
              <a:t>1</a:t>
            </a:r>
            <a:r>
              <a:rPr lang="zh-CN" altLang="zh-CN" sz="3200" b="1" kern="100" dirty="0">
                <a:solidFill>
                  <a:srgbClr val="974706"/>
                </a:solidFill>
                <a:latin typeface="楷体" panose="02010609060101010101" pitchFamily="49" charset="-122"/>
                <a:ea typeface="楷体" panose="02010609060101010101" pitchFamily="49" charset="-122"/>
              </a:rPr>
              <a:t>分。</a:t>
            </a:r>
            <a:r>
              <a:rPr lang="zh-CN" altLang="en-US" sz="3200" b="1" kern="100" dirty="0">
                <a:solidFill>
                  <a:srgbClr val="974706"/>
                </a:solidFill>
                <a:latin typeface="楷体" panose="02010609060101010101" pitchFamily="49" charset="-122"/>
                <a:ea typeface="楷体" panose="02010609060101010101" pitchFamily="49" charset="-122"/>
              </a:rPr>
              <a:t>）</a:t>
            </a:r>
            <a:endParaRPr lang="zh-CN" altLang="zh-CN" sz="3200" b="1" kern="100" dirty="0">
              <a:solidFill>
                <a:srgbClr val="974706"/>
              </a:solidFill>
              <a:latin typeface="楷体" panose="02010609060101010101" pitchFamily="49" charset="-122"/>
              <a:ea typeface="楷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39395" y="61595"/>
            <a:ext cx="11713210" cy="2425700"/>
          </a:xfrm>
          <a:prstGeom prst="rect">
            <a:avLst/>
          </a:prstGeom>
          <a:noFill/>
          <a:ln w="9525">
            <a:noFill/>
            <a:miter lim="800000"/>
          </a:ln>
          <a:effectLst/>
        </p:spPr>
        <p:txBody>
          <a:bodyPr vert="horz" wrap="square" lIns="121920" tIns="60960" rIns="121920" bIns="60960" numCol="1" anchor="ctr" anchorCtr="0" compatLnSpc="1">
            <a:noAutofit/>
          </a:bodyPr>
          <a:lstStyle/>
          <a:p>
            <a:pPr>
              <a:lnSpc>
                <a:spcPct val="120000"/>
              </a:lnSpc>
              <a:spcBef>
                <a:spcPts val="0"/>
              </a:spcBef>
              <a:spcAft>
                <a:spcPts val="0"/>
              </a:spcAft>
            </a:pPr>
            <a:r>
              <a:rPr lang="en-US" altLang="zh-CN" sz="3200" b="1" kern="100" dirty="0">
                <a:solidFill>
                  <a:srgbClr val="FF0000"/>
                </a:solidFill>
                <a:latin typeface="+mn-ea"/>
                <a:cs typeface="宋体" panose="02010600030101010101" pitchFamily="2" charset="-122"/>
              </a:rPr>
              <a:t> </a:t>
            </a:r>
            <a:r>
              <a:rPr lang="zh-CN" altLang="en-US" sz="3200" b="1" kern="100" dirty="0">
                <a:solidFill>
                  <a:srgbClr val="FF0000"/>
                </a:solidFill>
                <a:latin typeface="+mn-ea"/>
                <a:cs typeface="宋体" panose="02010600030101010101" pitchFamily="2" charset="-122"/>
              </a:rPr>
              <a:t>九省联考卷</a:t>
            </a:r>
            <a:r>
              <a:rPr lang="zh-CN" altLang="en-US" sz="3200" b="1" kern="100" dirty="0">
                <a:solidFill>
                  <a:srgbClr val="FF0000"/>
                </a:solidFill>
                <a:latin typeface="+mn-ea"/>
                <a:cs typeface="宋体" panose="02010600030101010101" pitchFamily="2" charset="-122"/>
              </a:rPr>
              <a:t>：</a:t>
            </a:r>
            <a:endParaRPr lang="en-US" altLang="zh-CN" sz="3200" b="1" kern="100" dirty="0">
              <a:solidFill>
                <a:srgbClr val="FF0000"/>
              </a:solidFill>
              <a:latin typeface="+mn-ea"/>
              <a:cs typeface="宋体" panose="02010600030101010101" pitchFamily="2" charset="-122"/>
            </a:endParaRPr>
          </a:p>
          <a:p>
            <a:pPr>
              <a:lnSpc>
                <a:spcPct val="120000"/>
              </a:lnSpc>
              <a:spcBef>
                <a:spcPts val="0"/>
              </a:spcBef>
              <a:spcAft>
                <a:spcPts val="0"/>
              </a:spcAft>
            </a:pPr>
            <a:r>
              <a:rPr lang="en-US" altLang="zh-CN" sz="3200" b="1" kern="100" dirty="0">
                <a:solidFill>
                  <a:srgbClr val="FF0000"/>
                </a:solidFill>
                <a:latin typeface="+mn-ea"/>
                <a:cs typeface="宋体" panose="02010600030101010101" pitchFamily="2" charset="-122"/>
              </a:rPr>
              <a:t> 13.</a:t>
            </a:r>
            <a:r>
              <a:rPr altLang="zh-CN" sz="3200" b="1" kern="100" dirty="0">
                <a:latin typeface="+mn-ea"/>
                <a:cs typeface="宋体" panose="02010600030101010101" pitchFamily="2" charset="-122"/>
              </a:rPr>
              <a:t>把材料中画横线的句子翻译成现代汉语。(8分)</a:t>
            </a:r>
            <a:endParaRPr altLang="zh-CN" sz="3200" b="1" kern="100" dirty="0">
              <a:latin typeface="+mn-ea"/>
              <a:cs typeface="宋体" panose="02010600030101010101" pitchFamily="2" charset="-122"/>
            </a:endParaRPr>
          </a:p>
          <a:p>
            <a:pPr>
              <a:lnSpc>
                <a:spcPct val="120000"/>
              </a:lnSpc>
              <a:spcBef>
                <a:spcPts val="0"/>
              </a:spcBef>
              <a:spcAft>
                <a:spcPts val="0"/>
              </a:spcAft>
            </a:pPr>
            <a:r>
              <a:rPr lang="zh-CN" sz="3200" b="1" kern="100" dirty="0">
                <a:latin typeface="+mn-ea"/>
                <a:cs typeface="宋体" panose="02010600030101010101" pitchFamily="2" charset="-122"/>
              </a:rPr>
              <a:t>（</a:t>
            </a:r>
            <a:r>
              <a:rPr lang="en-US" altLang="zh-CN" sz="3200" b="1" kern="100" dirty="0">
                <a:latin typeface="+mn-ea"/>
                <a:cs typeface="宋体" panose="02010600030101010101" pitchFamily="2" charset="-122"/>
              </a:rPr>
              <a:t>1</a:t>
            </a:r>
            <a:r>
              <a:rPr lang="zh-CN" sz="3200" b="1" kern="100" dirty="0">
                <a:latin typeface="+mn-ea"/>
                <a:cs typeface="宋体" panose="02010600030101010101" pitchFamily="2" charset="-122"/>
              </a:rPr>
              <a:t>）</a:t>
            </a:r>
            <a:r>
              <a:rPr altLang="zh-CN" sz="3200" b="1" kern="100" dirty="0">
                <a:latin typeface="+mn-ea"/>
                <a:cs typeface="宋体" panose="02010600030101010101" pitchFamily="2" charset="-122"/>
              </a:rPr>
              <a:t>颉利虽</a:t>
            </a:r>
            <a:r>
              <a:rPr altLang="zh-CN" sz="3200" b="1" kern="100" dirty="0">
                <a:highlight>
                  <a:srgbClr val="FFFF00"/>
                </a:highlight>
                <a:latin typeface="+mn-ea"/>
                <a:cs typeface="宋体" panose="02010600030101010101" pitchFamily="2" charset="-122"/>
              </a:rPr>
              <a:t>外</a:t>
            </a:r>
            <a:r>
              <a:rPr altLang="zh-CN" sz="3200" b="1" kern="100" dirty="0">
                <a:latin typeface="+mn-ea"/>
                <a:cs typeface="宋体" panose="02010600030101010101" pitchFamily="2" charset="-122"/>
              </a:rPr>
              <a:t>请朝谒，而</a:t>
            </a:r>
            <a:r>
              <a:rPr altLang="zh-CN" sz="3200" b="1" kern="100" dirty="0">
                <a:solidFill>
                  <a:srgbClr val="FF0000"/>
                </a:solidFill>
                <a:latin typeface="+mn-ea"/>
                <a:cs typeface="宋体" panose="02010600030101010101" pitchFamily="2" charset="-122"/>
              </a:rPr>
              <a:t>内</a:t>
            </a:r>
            <a:r>
              <a:rPr altLang="zh-CN" sz="3200" b="1" kern="100" dirty="0">
                <a:latin typeface="+mn-ea"/>
                <a:cs typeface="宋体" panose="02010600030101010101" pitchFamily="2" charset="-122"/>
              </a:rPr>
              <a:t>怀迟疑，靖</a:t>
            </a:r>
            <a:r>
              <a:rPr altLang="zh-CN" sz="3200" b="1" kern="100" dirty="0">
                <a:highlight>
                  <a:srgbClr val="FFFF00"/>
                </a:highlight>
                <a:latin typeface="+mn-ea"/>
                <a:cs typeface="宋体" panose="02010600030101010101" pitchFamily="2" charset="-122"/>
              </a:rPr>
              <a:t>揣</a:t>
            </a:r>
            <a:r>
              <a:rPr altLang="zh-CN" sz="3200" b="1" kern="100" dirty="0">
                <a:latin typeface="+mn-ea"/>
                <a:cs typeface="宋体" panose="02010600030101010101" pitchFamily="2" charset="-122"/>
              </a:rPr>
              <a:t>知其意。</a:t>
            </a:r>
            <a:endParaRPr altLang="zh-CN" sz="3200" b="1" kern="100" dirty="0">
              <a:latin typeface="+mn-ea"/>
              <a:cs typeface="宋体" panose="02010600030101010101" pitchFamily="2" charset="-122"/>
            </a:endParaRPr>
          </a:p>
          <a:p>
            <a:pPr>
              <a:lnSpc>
                <a:spcPct val="120000"/>
              </a:lnSpc>
              <a:spcBef>
                <a:spcPts val="0"/>
              </a:spcBef>
              <a:spcAft>
                <a:spcPts val="0"/>
              </a:spcAft>
            </a:pPr>
            <a:r>
              <a:rPr lang="zh-CN" sz="3200" b="1" kern="100" dirty="0">
                <a:latin typeface="+mn-ea"/>
                <a:cs typeface="宋体" panose="02010600030101010101" pitchFamily="2" charset="-122"/>
              </a:rPr>
              <a:t>（</a:t>
            </a:r>
            <a:r>
              <a:rPr lang="en-US" altLang="zh-CN" sz="3200" b="1" kern="100" dirty="0">
                <a:latin typeface="+mn-ea"/>
                <a:cs typeface="宋体" panose="02010600030101010101" pitchFamily="2" charset="-122"/>
              </a:rPr>
              <a:t>2</a:t>
            </a:r>
            <a:r>
              <a:rPr lang="zh-CN" sz="3200" b="1" kern="100" dirty="0">
                <a:latin typeface="+mn-ea"/>
                <a:cs typeface="宋体" panose="02010600030101010101" pitchFamily="2" charset="-122"/>
              </a:rPr>
              <a:t>）</a:t>
            </a:r>
            <a:r>
              <a:rPr altLang="zh-CN" sz="3200" b="1" kern="100" dirty="0">
                <a:latin typeface="+mn-ea"/>
                <a:cs typeface="宋体" panose="02010600030101010101" pitchFamily="2" charset="-122"/>
              </a:rPr>
              <a:t>周公大义灭亲，</a:t>
            </a:r>
            <a:r>
              <a:rPr altLang="zh-CN" sz="3200" b="1" kern="100" dirty="0">
                <a:highlight>
                  <a:srgbClr val="FFFF00"/>
                </a:highlight>
                <a:latin typeface="+mn-ea"/>
                <a:cs typeface="宋体" panose="02010600030101010101" pitchFamily="2" charset="-122"/>
              </a:rPr>
              <a:t>况</a:t>
            </a:r>
            <a:r>
              <a:rPr altLang="zh-CN" sz="3200" b="1" kern="100" dirty="0">
                <a:latin typeface="+mn-ea"/>
                <a:cs typeface="宋体" panose="02010600030101010101" pitchFamily="2" charset="-122"/>
              </a:rPr>
              <a:t>一使人乎</a:t>
            </a:r>
            <a:r>
              <a:rPr lang="zh-CN" sz="3200" b="1" kern="100" dirty="0">
                <a:latin typeface="+mn-ea"/>
                <a:cs typeface="宋体" panose="02010600030101010101" pitchFamily="2" charset="-122"/>
              </a:rPr>
              <a:t>？</a:t>
            </a:r>
            <a:r>
              <a:rPr altLang="zh-CN" sz="3200" b="1" kern="100" dirty="0">
                <a:highlight>
                  <a:srgbClr val="FFFF00"/>
                </a:highlight>
                <a:latin typeface="+mn-ea"/>
                <a:cs typeface="宋体" panose="02010600030101010101" pitchFamily="2" charset="-122"/>
              </a:rPr>
              <a:t>灼</a:t>
            </a:r>
            <a:r>
              <a:rPr altLang="zh-CN" sz="3200" b="1" kern="100" dirty="0">
                <a:latin typeface="+mn-ea"/>
                <a:cs typeface="宋体" panose="02010600030101010101" pitchFamily="2" charset="-122"/>
              </a:rPr>
              <a:t>无疑矣!</a:t>
            </a:r>
            <a:endParaRPr altLang="zh-CN" sz="3200" b="1" kern="100" dirty="0">
              <a:latin typeface="+mn-ea"/>
              <a:cs typeface="宋体" panose="02010600030101010101" pitchFamily="2" charset="-122"/>
            </a:endParaRPr>
          </a:p>
        </p:txBody>
      </p:sp>
      <p:sp>
        <p:nvSpPr>
          <p:cNvPr id="2" name="矩形 1"/>
          <p:cNvSpPr/>
          <p:nvPr/>
        </p:nvSpPr>
        <p:spPr>
          <a:xfrm>
            <a:off x="239395" y="2530475"/>
            <a:ext cx="11713210" cy="3943985"/>
          </a:xfrm>
          <a:prstGeom prst="rect">
            <a:avLst/>
          </a:prstGeom>
        </p:spPr>
        <p:txBody>
          <a:bodyPr wrap="square">
            <a:noAutofit/>
          </a:bodyPr>
          <a:lstStyle/>
          <a:p>
            <a:pPr>
              <a:spcAft>
                <a:spcPts val="0"/>
              </a:spcAft>
            </a:pPr>
            <a:r>
              <a:rPr lang="zh-CN" altLang="zh-CN" sz="3200" b="1" kern="100" dirty="0">
                <a:latin typeface="楷体" panose="02010609060101010101" pitchFamily="49" charset="-122"/>
                <a:ea typeface="楷体" panose="02010609060101010101" pitchFamily="49" charset="-122"/>
                <a:cs typeface="宋体" panose="02010600030101010101" pitchFamily="2" charset="-122"/>
              </a:rPr>
              <a:t>参考答案：</a:t>
            </a:r>
            <a:endParaRPr lang="zh-CN" altLang="zh-CN" sz="3200" b="1" kern="100" dirty="0">
              <a:latin typeface="楷体" panose="02010609060101010101" pitchFamily="49" charset="-122"/>
              <a:ea typeface="楷体" panose="02010609060101010101" pitchFamily="49" charset="-122"/>
              <a:cs typeface="Times New Roman" panose="02020603050405020304" pitchFamily="18" charset="0"/>
            </a:endParaRPr>
          </a:p>
          <a:p>
            <a:pPr>
              <a:spcAft>
                <a:spcPts val="0"/>
              </a:spcAft>
            </a:pPr>
            <a:r>
              <a:rPr sz="3200" b="1" kern="100" dirty="0">
                <a:latin typeface="楷体" panose="02010609060101010101" pitchFamily="49" charset="-122"/>
                <a:ea typeface="楷体" panose="02010609060101010101" pitchFamily="49" charset="-122"/>
              </a:rPr>
              <a:t>（1）（4分）颉利虽然</a:t>
            </a:r>
            <a:r>
              <a:rPr sz="3200" b="1" kern="100" dirty="0">
                <a:highlight>
                  <a:srgbClr val="FFFF00"/>
                </a:highlight>
                <a:latin typeface="楷体" panose="02010609060101010101" pitchFamily="49" charset="-122"/>
                <a:ea typeface="楷体" panose="02010609060101010101" pitchFamily="49" charset="-122"/>
              </a:rPr>
              <a:t>表面上</a:t>
            </a:r>
            <a:r>
              <a:rPr sz="3200" b="1" kern="100" dirty="0">
                <a:latin typeface="楷体" panose="02010609060101010101" pitchFamily="49" charset="-122"/>
                <a:ea typeface="楷体" panose="02010609060101010101" pitchFamily="49" charset="-122"/>
              </a:rPr>
              <a:t>请求入朝觐见，而心怀犹豫，李靖</a:t>
            </a:r>
            <a:r>
              <a:rPr sz="3200" b="1" kern="100" dirty="0">
                <a:highlight>
                  <a:srgbClr val="FFFF00"/>
                </a:highlight>
                <a:latin typeface="楷体" panose="02010609060101010101" pitchFamily="49" charset="-122"/>
                <a:ea typeface="楷体" panose="02010609060101010101" pitchFamily="49" charset="-122"/>
              </a:rPr>
              <a:t>揣测</a:t>
            </a:r>
            <a:r>
              <a:rPr sz="3200" b="1" kern="100" dirty="0">
                <a:latin typeface="楷体" panose="02010609060101010101" pitchFamily="49" charset="-122"/>
                <a:ea typeface="楷体" panose="02010609060101010101" pitchFamily="49" charset="-122"/>
              </a:rPr>
              <a:t>到他的心意。</a:t>
            </a:r>
            <a:r>
              <a:rPr lang="zh-CN" sz="3200" b="1" kern="100" dirty="0">
                <a:latin typeface="楷体" panose="02010609060101010101" pitchFamily="49" charset="-122"/>
                <a:ea typeface="楷体" panose="02010609060101010101" pitchFamily="49" charset="-122"/>
              </a:rPr>
              <a:t>（</a:t>
            </a:r>
            <a:r>
              <a:rPr sz="3200" b="1" kern="100" dirty="0">
                <a:latin typeface="楷体" panose="02010609060101010101" pitchFamily="49" charset="-122"/>
                <a:ea typeface="楷体" panose="02010609060101010101" pitchFamily="49" charset="-122"/>
                <a:sym typeface="+mn-ea"/>
              </a:rPr>
              <a:t>译出大意给2分。“外”“揣”两处，每译对一处给1分。</a:t>
            </a:r>
            <a:r>
              <a:rPr lang="zh-CN" sz="3200" b="1" kern="100" dirty="0">
                <a:latin typeface="楷体" panose="02010609060101010101" pitchFamily="49" charset="-122"/>
                <a:ea typeface="楷体" panose="02010609060101010101" pitchFamily="49" charset="-122"/>
              </a:rPr>
              <a:t>）</a:t>
            </a:r>
            <a:endParaRPr sz="3200" b="1" kern="100" dirty="0">
              <a:latin typeface="楷体" panose="02010609060101010101" pitchFamily="49" charset="-122"/>
              <a:ea typeface="楷体" panose="02010609060101010101" pitchFamily="49" charset="-122"/>
            </a:endParaRPr>
          </a:p>
          <a:p>
            <a:pPr>
              <a:spcAft>
                <a:spcPts val="0"/>
              </a:spcAft>
            </a:pPr>
            <a:r>
              <a:rPr sz="3200" b="1" kern="100" dirty="0">
                <a:latin typeface="楷体" panose="02010609060101010101" pitchFamily="49" charset="-122"/>
                <a:ea typeface="楷体" panose="02010609060101010101" pitchFamily="49" charset="-122"/>
              </a:rPr>
              <a:t>（2）（4分）周公为维护大义除掉犯罪的亲属，</a:t>
            </a:r>
            <a:r>
              <a:rPr sz="3200" b="1" kern="100" dirty="0">
                <a:highlight>
                  <a:srgbClr val="FFFF00"/>
                </a:highlight>
                <a:latin typeface="楷体" panose="02010609060101010101" pitchFamily="49" charset="-122"/>
                <a:ea typeface="楷体" panose="02010609060101010101" pitchFamily="49" charset="-122"/>
              </a:rPr>
              <a:t>何况</a:t>
            </a:r>
            <a:r>
              <a:rPr sz="3200" b="1" kern="100" dirty="0">
                <a:latin typeface="楷体" panose="02010609060101010101" pitchFamily="49" charset="-122"/>
                <a:ea typeface="楷体" panose="02010609060101010101" pitchFamily="49" charset="-122"/>
              </a:rPr>
              <a:t>一个出使的使者呢？我</a:t>
            </a:r>
            <a:r>
              <a:rPr sz="3200" b="1" kern="100" dirty="0">
                <a:highlight>
                  <a:srgbClr val="FFFF00"/>
                </a:highlight>
                <a:latin typeface="楷体" panose="02010609060101010101" pitchFamily="49" charset="-122"/>
                <a:ea typeface="楷体" panose="02010609060101010101" pitchFamily="49" charset="-122"/>
              </a:rPr>
              <a:t>明白</a:t>
            </a:r>
            <a:r>
              <a:rPr lang="zh-CN" sz="3200" b="1" kern="100" dirty="0">
                <a:solidFill>
                  <a:srgbClr val="00B050"/>
                </a:solidFill>
                <a:latin typeface="楷体" panose="02010609060101010101" pitchFamily="49" charset="-122"/>
                <a:ea typeface="楷体" panose="02010609060101010101" pitchFamily="49" charset="-122"/>
              </a:rPr>
              <a:t>（明白，透彻。成语</a:t>
            </a:r>
            <a:r>
              <a:rPr lang="en-US" altLang="zh-CN" sz="3200" b="1" kern="100" dirty="0">
                <a:solidFill>
                  <a:srgbClr val="00B050"/>
                </a:solidFill>
                <a:latin typeface="楷体" panose="02010609060101010101" pitchFamily="49" charset="-122"/>
                <a:ea typeface="楷体" panose="02010609060101010101" pitchFamily="49" charset="-122"/>
              </a:rPr>
              <a:t>“</a:t>
            </a:r>
            <a:r>
              <a:rPr lang="zh-CN" sz="3200" b="1" kern="100" dirty="0">
                <a:solidFill>
                  <a:srgbClr val="00B050"/>
                </a:solidFill>
                <a:latin typeface="楷体" panose="02010609060101010101" pitchFamily="49" charset="-122"/>
                <a:ea typeface="楷体" panose="02010609060101010101" pitchFamily="49" charset="-122"/>
              </a:rPr>
              <a:t>真知灼见</a:t>
            </a:r>
            <a:r>
              <a:rPr lang="en-US" altLang="zh-CN" sz="3200" b="1" kern="100" dirty="0">
                <a:solidFill>
                  <a:srgbClr val="00B050"/>
                </a:solidFill>
                <a:latin typeface="楷体" panose="02010609060101010101" pitchFamily="49" charset="-122"/>
                <a:ea typeface="楷体" panose="02010609060101010101" pitchFamily="49" charset="-122"/>
              </a:rPr>
              <a:t>”</a:t>
            </a:r>
            <a:r>
              <a:rPr lang="zh-CN" sz="3200" b="1" kern="100" dirty="0">
                <a:solidFill>
                  <a:srgbClr val="00B050"/>
                </a:solidFill>
                <a:latin typeface="楷体" panose="02010609060101010101" pitchFamily="49" charset="-122"/>
                <a:ea typeface="楷体" panose="02010609060101010101" pitchFamily="49" charset="-122"/>
              </a:rPr>
              <a:t>）</a:t>
            </a:r>
            <a:r>
              <a:rPr sz="3200" b="1" kern="100" dirty="0">
                <a:latin typeface="楷体" panose="02010609060101010101" pitchFamily="49" charset="-122"/>
                <a:ea typeface="楷体" panose="02010609060101010101" pitchFamily="49" charset="-122"/>
              </a:rPr>
              <a:t>无疑了（确然无疑了）。</a:t>
            </a:r>
            <a:r>
              <a:rPr lang="zh-CN" sz="3200" b="1" kern="100" dirty="0">
                <a:latin typeface="楷体" panose="02010609060101010101" pitchFamily="49" charset="-122"/>
                <a:ea typeface="楷体" panose="02010609060101010101" pitchFamily="49" charset="-122"/>
              </a:rPr>
              <a:t>（</a:t>
            </a:r>
            <a:r>
              <a:rPr sz="3200" b="1" kern="100" dirty="0">
                <a:latin typeface="楷体" panose="02010609060101010101" pitchFamily="49" charset="-122"/>
                <a:ea typeface="楷体" panose="02010609060101010101" pitchFamily="49" charset="-122"/>
                <a:sym typeface="+mn-ea"/>
              </a:rPr>
              <a:t>译出大意给2分。“况”“灼”两处，每译对一处给1分。</a:t>
            </a:r>
            <a:r>
              <a:rPr lang="zh-CN" sz="3200" b="1" kern="100" dirty="0">
                <a:latin typeface="楷体" panose="02010609060101010101" pitchFamily="49" charset="-122"/>
                <a:ea typeface="楷体" panose="02010609060101010101" pitchFamily="49" charset="-122"/>
              </a:rPr>
              <a:t>）</a:t>
            </a:r>
            <a:endParaRPr sz="3200" b="1" kern="100" dirty="0">
              <a:latin typeface="楷体" panose="02010609060101010101" pitchFamily="49" charset="-122"/>
              <a:ea typeface="楷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143339" y="108211"/>
            <a:ext cx="12048661" cy="6626225"/>
          </a:xfrm>
          <a:prstGeom prst="rect">
            <a:avLst/>
          </a:prstGeom>
          <a:noFill/>
          <a:ln w="9525">
            <a:noFill/>
            <a:miter lim="800000"/>
          </a:ln>
          <a:effectLst/>
        </p:spPr>
        <p:txBody>
          <a:bodyPr vert="horz" wrap="square" lIns="121920" tIns="60960" rIns="121920" bIns="60960" numCol="1" anchor="ctr" anchorCtr="0" compatLnSpc="1">
            <a:spAutoFit/>
          </a:bodyPr>
          <a:lstStyle/>
          <a:p>
            <a:r>
              <a:rPr lang="zh-CN" altLang="zh-CN" sz="3200" b="1" dirty="0">
                <a:latin typeface="黑体" panose="02010609060101010101" charset="-122"/>
                <a:ea typeface="黑体" panose="02010609060101010101" charset="-122"/>
              </a:rPr>
              <a:t>考点解说：</a:t>
            </a:r>
            <a:endParaRPr lang="en-US" altLang="zh-CN" sz="3200" b="1" dirty="0">
              <a:latin typeface="黑体" panose="02010609060101010101" charset="-122"/>
              <a:ea typeface="黑体" panose="02010609060101010101" charset="-122"/>
            </a:endParaRPr>
          </a:p>
          <a:p>
            <a:r>
              <a:rPr lang="en-US" altLang="zh-CN" sz="3200" b="1" dirty="0">
                <a:latin typeface="+mn-ea"/>
              </a:rPr>
              <a:t>    </a:t>
            </a:r>
            <a:r>
              <a:rPr lang="zh-CN" altLang="zh-CN" sz="3200" b="1" dirty="0">
                <a:latin typeface="+mn-ea"/>
              </a:rPr>
              <a:t>本题考查学生“理解并翻译文中的句子”的能力，能力层级</a:t>
            </a:r>
            <a:r>
              <a:rPr lang="en-US" altLang="zh-CN" sz="3200" b="1" dirty="0">
                <a:latin typeface="+mn-ea"/>
              </a:rPr>
              <a:t>B</a:t>
            </a:r>
            <a:r>
              <a:rPr lang="zh-CN" altLang="zh-CN" sz="3200" b="1" dirty="0">
                <a:latin typeface="+mn-ea"/>
              </a:rPr>
              <a:t>级。做“文言文翻译”题，要</a:t>
            </a:r>
            <a:r>
              <a:rPr lang="zh-CN" altLang="zh-CN" sz="3200" b="1" dirty="0">
                <a:solidFill>
                  <a:srgbClr val="FF0000"/>
                </a:solidFill>
                <a:latin typeface="+mn-ea"/>
              </a:rPr>
              <a:t>遵循两个原则：</a:t>
            </a:r>
            <a:r>
              <a:rPr lang="zh-CN" altLang="zh-CN" sz="3200" b="1" dirty="0">
                <a:solidFill>
                  <a:schemeClr val="tx1"/>
                </a:solidFill>
                <a:latin typeface="+mn-ea"/>
              </a:rPr>
              <a:t>一是</a:t>
            </a:r>
            <a:r>
              <a:rPr lang="zh-CN" altLang="zh-CN" sz="3200" b="1" dirty="0">
                <a:solidFill>
                  <a:srgbClr val="FF0000"/>
                </a:solidFill>
                <a:latin typeface="+mn-ea"/>
              </a:rPr>
              <a:t>语境原则</a:t>
            </a:r>
            <a:r>
              <a:rPr lang="zh-CN" altLang="zh-CN" sz="3200" b="1" dirty="0">
                <a:latin typeface="+mn-ea"/>
              </a:rPr>
              <a:t>，将所译句子放到该句所在的上下文中去理解，把握句子的基本意思，忌断章取义；</a:t>
            </a:r>
            <a:r>
              <a:rPr lang="zh-CN" altLang="zh-CN" sz="3200" b="1" dirty="0">
                <a:solidFill>
                  <a:schemeClr val="tx1"/>
                </a:solidFill>
                <a:latin typeface="+mn-ea"/>
              </a:rPr>
              <a:t>二是</a:t>
            </a:r>
            <a:r>
              <a:rPr lang="zh-CN" altLang="zh-CN" sz="3200" b="1" dirty="0">
                <a:solidFill>
                  <a:srgbClr val="FF0000"/>
                </a:solidFill>
                <a:latin typeface="+mn-ea"/>
              </a:rPr>
              <a:t>直译原则</a:t>
            </a:r>
            <a:r>
              <a:rPr lang="zh-CN" altLang="zh-CN" sz="3200" b="1" dirty="0">
                <a:latin typeface="+mn-ea"/>
              </a:rPr>
              <a:t>，即尽量字字落实，要牢记“</a:t>
            </a:r>
            <a:r>
              <a:rPr lang="zh-CN" altLang="zh-CN" sz="3200" b="1" dirty="0">
                <a:solidFill>
                  <a:srgbClr val="C00000"/>
                </a:solidFill>
                <a:latin typeface="+mn-ea"/>
              </a:rPr>
              <a:t>对</a:t>
            </a:r>
            <a:r>
              <a:rPr lang="zh-CN" altLang="zh-CN" sz="3200" b="1" dirty="0">
                <a:latin typeface="+mn-ea"/>
              </a:rPr>
              <a:t>”</a:t>
            </a:r>
            <a:r>
              <a:rPr lang="zh-CN" altLang="en-US" sz="3200" b="1" dirty="0">
                <a:latin typeface="+mn-ea"/>
              </a:rPr>
              <a:t>（</a:t>
            </a:r>
            <a:r>
              <a:rPr lang="zh-CN" altLang="en-US" sz="3200" b="1" dirty="0"/>
              <a:t>即</a:t>
            </a:r>
            <a:r>
              <a:rPr lang="zh-CN" altLang="en-US" sz="3200" b="1" dirty="0">
                <a:solidFill>
                  <a:srgbClr val="00B050"/>
                </a:solidFill>
              </a:rPr>
              <a:t>对译</a:t>
            </a:r>
            <a:r>
              <a:rPr lang="zh-CN" altLang="en-US" sz="3200" b="1" dirty="0"/>
              <a:t>，是将原文中需要翻译的词语对应译为现代汉语，可分为“添字法”和“换词法”两种。“添字法”是指在需要翻译的单音词之前或之后添上一个新语素，译成现代汉语的双音词，如将“犒”译为“犒劳”，将“破”译为“攻破”；“换词法”是把需要翻译的词语译为不含该词的其他词语，如将“鬻”译为“卖掉” </a:t>
            </a:r>
            <a:r>
              <a:rPr lang="zh-CN" altLang="en-US" sz="3200" b="1" dirty="0">
                <a:latin typeface="+mn-ea"/>
              </a:rPr>
              <a:t>）、</a:t>
            </a:r>
            <a:r>
              <a:rPr lang="zh-CN" altLang="zh-CN" sz="3200" b="1" dirty="0">
                <a:latin typeface="+mn-ea"/>
              </a:rPr>
              <a:t>“</a:t>
            </a:r>
            <a:r>
              <a:rPr lang="zh-CN" altLang="zh-CN" sz="3200" b="1" dirty="0">
                <a:solidFill>
                  <a:srgbClr val="C00000"/>
                </a:solidFill>
                <a:latin typeface="+mn-ea"/>
              </a:rPr>
              <a:t>留</a:t>
            </a:r>
            <a:r>
              <a:rPr lang="zh-CN" altLang="zh-CN" sz="3200" b="1" dirty="0">
                <a:latin typeface="+mn-ea"/>
              </a:rPr>
              <a:t>”</a:t>
            </a:r>
            <a:r>
              <a:rPr lang="zh-CN" altLang="en-US" sz="3200" b="1" dirty="0">
                <a:latin typeface="+mn-ea"/>
              </a:rPr>
              <a:t>（</a:t>
            </a:r>
            <a:r>
              <a:rPr lang="zh-CN" altLang="en-US" sz="3200" b="1" dirty="0"/>
              <a:t>即</a:t>
            </a:r>
            <a:r>
              <a:rPr lang="zh-CN" altLang="en-US" sz="3200" b="1" dirty="0">
                <a:solidFill>
                  <a:srgbClr val="00B050"/>
                </a:solidFill>
              </a:rPr>
              <a:t>保留</a:t>
            </a:r>
            <a:r>
              <a:rPr lang="zh-CN" altLang="en-US" sz="3200" b="1" dirty="0"/>
              <a:t>，是将原文中的人名、地名、器物名、国名、官职名、朝代名、年号等专有名词，以及古今词义没有发生变化且意思明了不需翻译的词语，保留在译文</a:t>
            </a:r>
            <a:r>
              <a:rPr lang="zh-CN" altLang="en-US" sz="3865" b="1" dirty="0"/>
              <a:t>中</a:t>
            </a:r>
            <a:r>
              <a:rPr lang="zh-CN" altLang="en-US" sz="3865" b="1" dirty="0">
                <a:latin typeface="+mn-ea"/>
              </a:rPr>
              <a:t>）、</a:t>
            </a:r>
            <a:endParaRPr lang="zh-CN" altLang="zh-CN" sz="3865" b="1" dirty="0">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360363" y="93663"/>
            <a:ext cx="11526838" cy="3335338"/>
          </a:xfrm>
          <a:solidFill>
            <a:schemeClr val="lt1"/>
          </a:solidFill>
          <a:ln w="25400">
            <a:solidFill>
              <a:schemeClr val="dk1"/>
            </a:solidFill>
          </a:ln>
        </p:spPr>
        <p:style>
          <a:lnRef idx="2">
            <a:schemeClr val="dk1"/>
          </a:lnRef>
          <a:fillRef idx="1">
            <a:schemeClr val="lt1"/>
          </a:fillRef>
          <a:effectRef idx="0">
            <a:schemeClr val="dk1"/>
          </a:effectRef>
          <a:fontRef idx="minor">
            <a:schemeClr val="dk1"/>
          </a:fontRef>
        </p:style>
        <p:txBody>
          <a:bodyPr>
            <a:noAutofit/>
          </a:bodyPr>
          <a:lstStyle/>
          <a:p>
            <a:pPr marL="342900" marR="0" indent="-34290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kern="0" cap="none" spc="0" normalizeH="0" baseline="0" noProof="1" dirty="0">
                <a:solidFill>
                  <a:srgbClr val="FF0000"/>
                </a:solidFill>
                <a:latin typeface="+mn-ea"/>
                <a:ea typeface="+mn-ea"/>
                <a:cs typeface="+mn-ea"/>
              </a:rPr>
              <a:t> </a:t>
            </a:r>
            <a:r>
              <a:rPr kumimoji="0" lang="zh-CN" sz="2800" b="1" i="0" u="none" strike="noStrike" kern="0" cap="none" spc="0" normalizeH="0" baseline="0" noProof="1" dirty="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kumimoji="0" lang="zh-CN" sz="3000" b="1" i="0" u="none" strike="noStrike" kern="0" cap="none" spc="0" normalizeH="0" baseline="0" noProof="1" dirty="0">
                <a:solidFill>
                  <a:srgbClr val="FF0000"/>
                </a:solidFill>
                <a:uFillTx/>
                <a:latin typeface="+mn-lt"/>
                <a:ea typeface="+mn-ea"/>
                <a:cs typeface="+mn-cs"/>
                <a:sym typeface="+mn-ea"/>
              </a:rPr>
              <a:t>变化一：</a:t>
            </a:r>
            <a:r>
              <a:rPr kumimoji="0" sz="2600" b="1" i="0" u="none" strike="noStrike" kern="1200" cap="none" spc="0" normalizeH="0" baseline="0" noProof="1" dirty="0">
                <a:solidFill>
                  <a:srgbClr val="00B050"/>
                </a:solidFill>
                <a:uFillTx/>
                <a:latin typeface="楷体" panose="02010609060101010101" pitchFamily="49" charset="-122"/>
                <a:ea typeface="楷体" panose="02010609060101010101" pitchFamily="49" charset="-122"/>
                <a:cs typeface="楷体" panose="02010609060101010101" pitchFamily="49" charset="-122"/>
                <a:sym typeface="+mn-ea"/>
              </a:rPr>
              <a:t>文言断句由客观选择题变为主观填涂题，让考生把文中画波浪线部分的三处需要断句的相应位置的答案标号涂黑。</a:t>
            </a:r>
            <a:r>
              <a:rPr kumimoji="0" sz="2600" b="1" i="0" u="none" strike="noStrike" kern="1200" cap="none" spc="0" normalizeH="0" baseline="0"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试题设计的调整，目的在于更为准确客观地考查考生的文言文断句能力。以往的考试形式也可以考查考生的相关能力，并且便于机器读卡评分；</a:t>
            </a:r>
            <a:r>
              <a:rPr kumimoji="0" lang="zh-CN" sz="2600" b="1" i="0" u="none" strike="noStrike" kern="1200" cap="none" spc="0" normalizeH="0" baseline="0"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但</a:t>
            </a:r>
            <a:r>
              <a:rPr kumimoji="0" sz="2600" b="1" i="0" u="none" strike="noStrike" kern="1200" cap="none" spc="0" normalizeH="0" baseline="0"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缺点在于，通过相关的训练，考生可以通过排除法缩小选择对象，而且有些选项错误过于明显，考生得分要么3分，要么0分，不能获得满意的区分度。新的试题设计有效规避了排除、猜测的可能性，引导考生认真阅读文段，理解文意，正确断句；得分会出现0</a:t>
            </a:r>
            <a:r>
              <a:rPr kumimoji="0" lang="en-US" sz="2600" b="1" i="0" u="none" strike="noStrike" kern="1200" cap="none" spc="0" normalizeH="0" baseline="0"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a:t>
            </a:r>
            <a:r>
              <a:rPr kumimoji="0" sz="2600" b="1" i="0" u="none" strike="noStrike" kern="1200" cap="none" spc="0" normalizeH="0" baseline="0"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3分四个分数点，更能体现考生的层次水平差异。</a:t>
            </a:r>
            <a:endParaRPr kumimoji="0" sz="2600" b="1" i="0" u="none" strike="noStrike" kern="1200" cap="none" spc="0" normalizeH="0" baseline="0"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内容占位符 3"/>
          <p:cNvSpPr>
            <a:spLocks noGrp="1"/>
          </p:cNvSpPr>
          <p:nvPr/>
        </p:nvSpPr>
        <p:spPr>
          <a:xfrm>
            <a:off x="360363" y="3544888"/>
            <a:ext cx="11526838" cy="2566988"/>
          </a:xfrm>
          <a:prstGeom prst="rect">
            <a:avLst/>
          </a:prstGeom>
        </p:spPr>
        <p:style>
          <a:lnRef idx="2">
            <a:schemeClr val="dk1"/>
          </a:lnRef>
          <a:fillRef idx="1">
            <a:schemeClr val="lt1"/>
          </a:fillRef>
          <a:effectRef idx="0">
            <a:schemeClr val="dk1"/>
          </a:effectRef>
          <a:fontRef idx="minor">
            <a:schemeClr val="dk1"/>
          </a:fontRef>
        </p:style>
        <p:txBody>
          <a:bodyPr anchor="t" anchorCtr="0">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defRPr>
            </a:lvl2pPr>
            <a:lvl3pPr marL="1143000" indent="-228600" algn="l" rtl="0" eaLnBrk="0" fontAlgn="base" hangingPunct="0">
              <a:spcBef>
                <a:spcPct val="20000"/>
              </a:spcBef>
              <a:spcAft>
                <a:spcPct val="0"/>
              </a:spcAft>
              <a:buChar char="•"/>
              <a:defRPr sz="2400">
                <a:solidFill>
                  <a:schemeClr val="dk1"/>
                </a:solidFill>
                <a:latin typeface="+mn-lt"/>
                <a:ea typeface="+mn-ea"/>
              </a:defRPr>
            </a:lvl3pPr>
            <a:lvl4pPr marL="1600200" indent="-228600" algn="l" rtl="0" eaLnBrk="0" fontAlgn="base" hangingPunct="0">
              <a:spcBef>
                <a:spcPct val="20000"/>
              </a:spcBef>
              <a:spcAft>
                <a:spcPct val="0"/>
              </a:spcAft>
              <a:buChar char="–"/>
              <a:defRPr sz="2000">
                <a:solidFill>
                  <a:schemeClr val="dk1"/>
                </a:solidFill>
                <a:latin typeface="+mn-lt"/>
                <a:ea typeface="+mn-ea"/>
              </a:defRPr>
            </a:lvl4pPr>
            <a:lvl5pPr marL="2057400" indent="-228600" algn="l" rtl="0" eaLnBrk="0" fontAlgn="base" hangingPunct="0">
              <a:spcBef>
                <a:spcPct val="20000"/>
              </a:spcBef>
              <a:spcAft>
                <a:spcPct val="0"/>
              </a:spcAft>
              <a:buChar char="»"/>
              <a:defRPr sz="2000">
                <a:solidFill>
                  <a:schemeClr val="dk1"/>
                </a:solidFill>
                <a:latin typeface="+mn-lt"/>
                <a:ea typeface="+mn-ea"/>
              </a:defRPr>
            </a:lvl5pPr>
            <a:lvl6pPr marL="2514600" indent="-228600" algn="l" rtl="0" fontAlgn="base">
              <a:spcBef>
                <a:spcPct val="20000"/>
              </a:spcBef>
              <a:spcAft>
                <a:spcPct val="0"/>
              </a:spcAft>
              <a:buChar char="»"/>
              <a:defRPr sz="2000">
                <a:solidFill>
                  <a:schemeClr val="dk1"/>
                </a:solidFill>
                <a:latin typeface="+mn-lt"/>
                <a:ea typeface="+mn-ea"/>
              </a:defRPr>
            </a:lvl6pPr>
            <a:lvl7pPr marL="2971800" indent="-228600" algn="l" rtl="0" fontAlgn="base">
              <a:spcBef>
                <a:spcPct val="20000"/>
              </a:spcBef>
              <a:spcAft>
                <a:spcPct val="0"/>
              </a:spcAft>
              <a:buChar char="»"/>
              <a:defRPr sz="2000">
                <a:solidFill>
                  <a:schemeClr val="dk1"/>
                </a:solidFill>
                <a:latin typeface="+mn-lt"/>
                <a:ea typeface="+mn-ea"/>
              </a:defRPr>
            </a:lvl7pPr>
            <a:lvl8pPr marL="3429000" indent="-228600" algn="l" rtl="0" fontAlgn="base">
              <a:spcBef>
                <a:spcPct val="20000"/>
              </a:spcBef>
              <a:spcAft>
                <a:spcPct val="0"/>
              </a:spcAft>
              <a:buChar char="»"/>
              <a:defRPr sz="2000">
                <a:solidFill>
                  <a:schemeClr val="dk1"/>
                </a:solidFill>
                <a:latin typeface="+mn-lt"/>
                <a:ea typeface="+mn-ea"/>
              </a:defRPr>
            </a:lvl8pPr>
            <a:lvl9pPr marL="3886200" indent="-228600" algn="l" rtl="0" fontAlgn="base">
              <a:spcBef>
                <a:spcPct val="20000"/>
              </a:spcBef>
              <a:spcAft>
                <a:spcPct val="0"/>
              </a:spcAft>
              <a:buChar char="»"/>
              <a:defRPr sz="2000">
                <a:solidFill>
                  <a:schemeClr val="dk1"/>
                </a:solidFill>
                <a:latin typeface="+mn-lt"/>
                <a:ea typeface="+mn-ea"/>
              </a:defRPr>
            </a:lvl9pPr>
          </a:lstStyle>
          <a:p>
            <a:pPr fontAlgn="base">
              <a:lnSpc>
                <a:spcPct val="100000"/>
              </a:lnSpc>
              <a:buNone/>
            </a:pPr>
            <a:r>
              <a:rPr lang="en-US" altLang="zh-CN" sz="2800" b="1" strike="noStrike" noProof="1" dirty="0">
                <a:solidFill>
                  <a:srgbClr val="FF0000"/>
                </a:solidFill>
                <a:latin typeface="+mn-ea"/>
                <a:cs typeface="+mn-ea"/>
              </a:rPr>
              <a:t> </a:t>
            </a:r>
            <a:r>
              <a:rPr lang="zh-CN" sz="2800" b="1" strike="noStrike" noProof="1" dirty="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sz="3000" b="1" strike="noStrike" kern="0" noProof="1" dirty="0">
                <a:solidFill>
                  <a:srgbClr val="FF0000"/>
                </a:solidFill>
                <a:uFillTx/>
                <a:sym typeface="+mn-ea"/>
              </a:rPr>
              <a:t>变化二：</a:t>
            </a:r>
            <a:r>
              <a:rPr sz="2600" b="1" strike="noStrike" noProof="1" dirty="0">
                <a:solidFill>
                  <a:srgbClr val="00B050"/>
                </a:solidFill>
                <a:uFillTx/>
                <a:latin typeface="楷体" panose="02010609060101010101" pitchFamily="49" charset="-122"/>
                <a:ea typeface="楷体" panose="02010609060101010101" pitchFamily="49" charset="-122"/>
                <a:cs typeface="楷体" panose="02010609060101010101" pitchFamily="49" charset="-122"/>
              </a:rPr>
              <a:t>第11题由单纯</a:t>
            </a:r>
            <a:r>
              <a:rPr sz="2600" b="1" strike="noStrike" noProof="1" dirty="0">
                <a:solidFill>
                  <a:srgbClr val="00B050"/>
                </a:solidFill>
                <a:uFillTx/>
                <a:latin typeface="楷体" panose="02010609060101010101" pitchFamily="49" charset="-122"/>
                <a:ea typeface="楷体" panose="02010609060101010101" pitchFamily="49" charset="-122"/>
                <a:cs typeface="楷体" panose="02010609060101010101" pitchFamily="49" charset="-122"/>
                <a:sym typeface="+mn-ea"/>
              </a:rPr>
              <a:t>对句中文言实词的考查，变为文言实词考查为主、兼顾</a:t>
            </a:r>
            <a:r>
              <a:rPr sz="2600" b="1" strike="noStrike" noProof="1" dirty="0">
                <a:solidFill>
                  <a:srgbClr val="00B050"/>
                </a:solidFill>
                <a:uFillTx/>
                <a:latin typeface="楷体" panose="02010609060101010101" pitchFamily="49" charset="-122"/>
                <a:ea typeface="楷体" panose="02010609060101010101" pitchFamily="49" charset="-122"/>
                <a:cs typeface="楷体" panose="02010609060101010101" pitchFamily="49" charset="-122"/>
              </a:rPr>
              <a:t>古代文化常识的考查形式。</a:t>
            </a:r>
            <a:r>
              <a:rPr sz="2600" b="1" strike="noStrike"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本题对文言文词语的考查全面，考查的知识点注意与教材的关联，体现考教衔接的要求。四个选项中，两项与教材</a:t>
            </a:r>
            <a:r>
              <a:rPr sz="2600" b="1" strike="noStrike"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汉仪君黑-45简"/>
              </a:rPr>
              <a:t>（</a:t>
            </a:r>
            <a:r>
              <a:rPr sz="2600" b="1" strike="noStrike"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初中的《送东阳马生序》《愚公移山》</a:t>
            </a:r>
            <a:r>
              <a:rPr sz="2600" b="1" strike="noStrike"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汉仪君黑-45简"/>
              </a:rPr>
              <a:t>）</a:t>
            </a:r>
            <a:r>
              <a:rPr sz="2600" b="1" strike="noStrike"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进行比较，一同一异，考查细微；一项考查文化常识；一项考查文中词语与常见成语（</a:t>
            </a:r>
            <a:r>
              <a:rPr sz="2600" b="1" strike="noStrike"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汉仪君黑-45简"/>
              </a:rPr>
              <a:t>“绝世无双”）</a:t>
            </a:r>
            <a:r>
              <a:rPr sz="2600" b="1" strike="noStrike" noProof="1" dirty="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的词义差异。多维度设题，考查方式灵活，具有较好的启发性。</a:t>
            </a:r>
            <a:endParaRPr sz="2600" b="1" strike="noStrike" noProof="1" dirty="0">
              <a:solidFill>
                <a:schemeClr val="accent4"/>
              </a:solidFill>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05105" y="76835"/>
            <a:ext cx="11892280" cy="6643370"/>
          </a:xfrm>
          <a:prstGeom prst="rect">
            <a:avLst/>
          </a:prstGeom>
          <a:noFill/>
          <a:ln w="9525">
            <a:noFill/>
            <a:miter lim="800000"/>
          </a:ln>
          <a:effectLst/>
        </p:spPr>
        <p:txBody>
          <a:bodyPr vert="horz" wrap="square" lIns="121920" tIns="60960" rIns="121920" bIns="60960" numCol="1" anchor="ctr" anchorCtr="0" compatLnSpc="1">
            <a:noAutofit/>
          </a:bodyPr>
          <a:lstStyle/>
          <a:p>
            <a:pPr>
              <a:lnSpc>
                <a:spcPct val="90000"/>
              </a:lnSpc>
              <a:spcBef>
                <a:spcPts val="0"/>
              </a:spcBef>
              <a:spcAft>
                <a:spcPts val="0"/>
              </a:spcAft>
            </a:pPr>
            <a:r>
              <a:rPr lang="zh-CN" altLang="zh-CN" sz="3200" b="1" dirty="0">
                <a:latin typeface="+mn-ea"/>
              </a:rPr>
              <a:t>“</a:t>
            </a:r>
            <a:r>
              <a:rPr lang="zh-CN" altLang="zh-CN" sz="3200" b="1" dirty="0">
                <a:solidFill>
                  <a:srgbClr val="C00000"/>
                </a:solidFill>
                <a:latin typeface="+mn-ea"/>
              </a:rPr>
              <a:t>删</a:t>
            </a:r>
            <a:r>
              <a:rPr lang="zh-CN" altLang="zh-CN" sz="3200" b="1" dirty="0">
                <a:latin typeface="+mn-ea"/>
              </a:rPr>
              <a:t>”</a:t>
            </a:r>
            <a:r>
              <a:rPr lang="zh-CN" altLang="en-US" sz="3200" b="1" dirty="0">
                <a:latin typeface="+mn-ea"/>
              </a:rPr>
              <a:t>（</a:t>
            </a:r>
            <a:r>
              <a:rPr lang="zh-CN" altLang="en-US" sz="3200" b="1" dirty="0"/>
              <a:t>即</a:t>
            </a:r>
            <a:r>
              <a:rPr lang="zh-CN" altLang="en-US" sz="3200" b="1" dirty="0">
                <a:solidFill>
                  <a:srgbClr val="00B050"/>
                </a:solidFill>
              </a:rPr>
              <a:t>删除</a:t>
            </a:r>
            <a:r>
              <a:rPr lang="zh-CN" altLang="en-US" sz="3200" b="1" dirty="0"/>
              <a:t>，是把句中一些没有合适词语来翻译或无须翻译的虚词删去不译。如句首发语词“夫”，音节助词“之”“者”，表判断的词语“者”“也”，倒装的标志词“之”“是”“见”“于”“者”等，表句中停顿的词“者”，置于主谓之间、取消句子独立性的“之”等</a:t>
            </a:r>
            <a:r>
              <a:rPr lang="zh-CN" altLang="en-US" sz="3200" b="1" dirty="0">
                <a:latin typeface="+mn-ea"/>
              </a:rPr>
              <a:t>）、</a:t>
            </a:r>
            <a:r>
              <a:rPr lang="zh-CN" altLang="zh-CN" sz="3200" b="1" dirty="0">
                <a:latin typeface="+mn-ea"/>
              </a:rPr>
              <a:t>“</a:t>
            </a:r>
            <a:r>
              <a:rPr lang="zh-CN" altLang="zh-CN" sz="3200" b="1" dirty="0">
                <a:solidFill>
                  <a:srgbClr val="C00000"/>
                </a:solidFill>
                <a:latin typeface="+mn-ea"/>
              </a:rPr>
              <a:t>补</a:t>
            </a:r>
            <a:r>
              <a:rPr lang="zh-CN" altLang="zh-CN" sz="3200" b="1" dirty="0">
                <a:latin typeface="+mn-ea"/>
              </a:rPr>
              <a:t>”</a:t>
            </a:r>
            <a:r>
              <a:rPr lang="zh-CN" altLang="en-US" sz="3200" b="1" dirty="0">
                <a:latin typeface="+mn-ea"/>
              </a:rPr>
              <a:t>（</a:t>
            </a:r>
            <a:r>
              <a:rPr lang="zh-CN" altLang="en-US" sz="3200" b="1" dirty="0"/>
              <a:t>即</a:t>
            </a:r>
            <a:r>
              <a:rPr lang="zh-CN" altLang="en-US" sz="3200" b="1" dirty="0">
                <a:solidFill>
                  <a:srgbClr val="00B050"/>
                </a:solidFill>
              </a:rPr>
              <a:t>补充</a:t>
            </a:r>
            <a:r>
              <a:rPr lang="zh-CN" altLang="en-US" sz="3200" b="1" dirty="0"/>
              <a:t>。省略句是文言文中常见的语法现象，常见的省略有省略主语、宾语以及介词“于”等，翻译时应根据语义补出，并将其加上括号</a:t>
            </a:r>
            <a:r>
              <a:rPr lang="zh-CN" altLang="en-US" sz="3200" b="1" dirty="0">
                <a:latin typeface="+mn-ea"/>
              </a:rPr>
              <a:t>）、</a:t>
            </a:r>
            <a:r>
              <a:rPr lang="zh-CN" altLang="zh-CN" sz="3200" b="1" dirty="0">
                <a:latin typeface="+mn-ea"/>
              </a:rPr>
              <a:t>“</a:t>
            </a:r>
            <a:r>
              <a:rPr lang="zh-CN" altLang="zh-CN" sz="3200" b="1" dirty="0">
                <a:solidFill>
                  <a:srgbClr val="C00000"/>
                </a:solidFill>
                <a:latin typeface="+mn-ea"/>
              </a:rPr>
              <a:t>换</a:t>
            </a:r>
            <a:r>
              <a:rPr lang="zh-CN" altLang="zh-CN" sz="3200" b="1" dirty="0">
                <a:latin typeface="+mn-ea"/>
              </a:rPr>
              <a:t>”</a:t>
            </a:r>
            <a:r>
              <a:rPr lang="zh-CN" altLang="en-US" sz="3200" b="1" dirty="0">
                <a:latin typeface="+mn-ea"/>
              </a:rPr>
              <a:t>（</a:t>
            </a:r>
            <a:r>
              <a:rPr lang="zh-CN" altLang="en-US" sz="3200" b="1" dirty="0"/>
              <a:t>即</a:t>
            </a:r>
            <a:r>
              <a:rPr lang="zh-CN" altLang="en-US" sz="3200" b="1" dirty="0">
                <a:solidFill>
                  <a:srgbClr val="00B050"/>
                </a:solidFill>
              </a:rPr>
              <a:t>替换</a:t>
            </a:r>
            <a:r>
              <a:rPr lang="zh-CN" altLang="en-US" sz="3200" b="1" dirty="0"/>
              <a:t>，是把原句中的通假字及古今异义词用对应的现代词语加以替换</a:t>
            </a:r>
            <a:r>
              <a:rPr lang="zh-CN" altLang="en-US" sz="3200" b="1" dirty="0">
                <a:latin typeface="+mn-ea"/>
              </a:rPr>
              <a:t>）、</a:t>
            </a:r>
            <a:r>
              <a:rPr lang="zh-CN" altLang="zh-CN" sz="3200" b="1" dirty="0">
                <a:latin typeface="+mn-ea"/>
              </a:rPr>
              <a:t>“</a:t>
            </a:r>
            <a:r>
              <a:rPr lang="zh-CN" altLang="zh-CN" sz="3200" b="1" dirty="0">
                <a:solidFill>
                  <a:srgbClr val="C00000"/>
                </a:solidFill>
                <a:latin typeface="+mn-ea"/>
              </a:rPr>
              <a:t>调</a:t>
            </a:r>
            <a:r>
              <a:rPr lang="zh-CN" altLang="zh-CN" sz="3200" b="1" dirty="0">
                <a:latin typeface="+mn-ea"/>
              </a:rPr>
              <a:t>”</a:t>
            </a:r>
            <a:r>
              <a:rPr lang="zh-CN" altLang="en-US" sz="3200" b="1" dirty="0">
                <a:latin typeface="+mn-ea"/>
              </a:rPr>
              <a:t>（</a:t>
            </a:r>
            <a:r>
              <a:rPr lang="zh-CN" altLang="en-US" sz="3200" b="1" dirty="0"/>
              <a:t>即</a:t>
            </a:r>
            <a:r>
              <a:rPr lang="zh-CN" altLang="en-US" sz="3200" b="1" dirty="0">
                <a:solidFill>
                  <a:srgbClr val="00B050"/>
                </a:solidFill>
              </a:rPr>
              <a:t>调整</a:t>
            </a:r>
            <a:r>
              <a:rPr lang="zh-CN" altLang="en-US" sz="3200" b="1" dirty="0"/>
              <a:t>，是把文言特殊句式如主谓倒装句、宾语前置句、定语后置句、状语后置句等倒装句中颠倒的语序调整过来，使其符合现代汉语语法规则，通顺流畅</a:t>
            </a:r>
            <a:r>
              <a:rPr lang="zh-CN" altLang="en-US" sz="3200" b="1" dirty="0">
                <a:latin typeface="+mn-ea"/>
              </a:rPr>
              <a:t>）</a:t>
            </a:r>
            <a:r>
              <a:rPr lang="zh-CN" altLang="zh-CN" sz="3200" b="1" dirty="0">
                <a:latin typeface="+mn-ea"/>
              </a:rPr>
              <a:t>的</a:t>
            </a:r>
            <a:r>
              <a:rPr lang="zh-CN" altLang="zh-CN" sz="3200" b="1" dirty="0">
                <a:solidFill>
                  <a:srgbClr val="C00000"/>
                </a:solidFill>
                <a:latin typeface="+mn-ea"/>
              </a:rPr>
              <a:t>六字方针</a:t>
            </a:r>
            <a:r>
              <a:rPr lang="zh-CN" altLang="zh-CN" sz="3200" b="1" dirty="0">
                <a:latin typeface="+mn-ea"/>
              </a:rPr>
              <a:t>，对实词的一词多义、词类活用、古今异义、通假字要准确翻译，文言虚词和特殊句式的翻译也应到位。要避免望文生义、断章取义、弄错结构、弄错主语、误译专名（人名、地名、官职名）等情况。</a:t>
            </a:r>
            <a:endParaRPr lang="zh-CN" altLang="zh-CN" sz="3200" b="1" dirty="0">
              <a:latin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39349" y="270128"/>
            <a:ext cx="11713301" cy="6154420"/>
          </a:xfrm>
          <a:prstGeom prst="rect">
            <a:avLst/>
          </a:prstGeom>
          <a:noFill/>
          <a:ln w="9525">
            <a:noFill/>
            <a:miter lim="800000"/>
          </a:ln>
          <a:effectLst/>
        </p:spPr>
        <p:txBody>
          <a:bodyPr vert="horz" wrap="square" lIns="121920" tIns="60960" rIns="121920" bIns="60960" numCol="1" anchor="ctr" anchorCtr="0" compatLnSpc="1">
            <a:spAutoFit/>
          </a:bodyPr>
          <a:lstStyle/>
          <a:p>
            <a:r>
              <a:rPr lang="zh-CN" altLang="en-US" sz="3600" b="1" dirty="0">
                <a:solidFill>
                  <a:srgbClr val="FF0000"/>
                </a:solidFill>
              </a:rPr>
              <a:t>文言翻译试题特点：</a:t>
            </a:r>
            <a:endParaRPr lang="en-US" altLang="zh-CN" sz="3600" b="1" dirty="0">
              <a:solidFill>
                <a:srgbClr val="FF0000"/>
              </a:solidFill>
            </a:endParaRPr>
          </a:p>
          <a:p>
            <a:r>
              <a:rPr lang="zh-CN" altLang="en-US" sz="3000" b="1" kern="0" dirty="0"/>
              <a:t>（</a:t>
            </a:r>
            <a:r>
              <a:rPr lang="en-US" altLang="zh-CN" sz="3000" b="1" kern="0" dirty="0"/>
              <a:t>1</a:t>
            </a:r>
            <a:r>
              <a:rPr lang="zh-CN" altLang="en-US" sz="3000" b="1" kern="0" dirty="0"/>
              <a:t>）所选择的句子多是糅合较多文言文知识点的句子；</a:t>
            </a:r>
            <a:endParaRPr lang="zh-CN" altLang="en-US" sz="3000" b="1" kern="0" dirty="0"/>
          </a:p>
          <a:p>
            <a:r>
              <a:rPr lang="zh-CN" altLang="en-US" sz="3000" b="1" kern="0" dirty="0"/>
              <a:t>（</a:t>
            </a:r>
            <a:r>
              <a:rPr lang="en-US" altLang="zh-CN" sz="3000" b="1" kern="0" dirty="0"/>
              <a:t>2</a:t>
            </a:r>
            <a:r>
              <a:rPr lang="zh-CN" altLang="en-US" sz="3000" b="1" kern="0" dirty="0"/>
              <a:t>）句子翻译除了考查学生的文言理解能力，还考查学生的语言组织能力；</a:t>
            </a:r>
            <a:endParaRPr lang="zh-CN" altLang="en-US" sz="3000" b="1" kern="0" dirty="0"/>
          </a:p>
          <a:p>
            <a:r>
              <a:rPr lang="zh-CN" altLang="en-US" sz="3000" b="1" kern="0" dirty="0"/>
              <a:t>（</a:t>
            </a:r>
            <a:r>
              <a:rPr lang="en-US" altLang="zh-CN" sz="3000" b="1" kern="0" dirty="0"/>
              <a:t>3</a:t>
            </a:r>
            <a:r>
              <a:rPr lang="zh-CN" altLang="en-US" sz="3000" b="1" kern="0" dirty="0"/>
              <a:t>）得分点往往是</a:t>
            </a:r>
            <a:r>
              <a:rPr lang="zh-CN" altLang="en-US" sz="3000" b="1" kern="0" dirty="0">
                <a:solidFill>
                  <a:srgbClr val="C00000"/>
                </a:solidFill>
              </a:rPr>
              <a:t>重点实词</a:t>
            </a:r>
            <a:r>
              <a:rPr lang="zh-CN" altLang="en-US" sz="3000" b="1" kern="0" dirty="0"/>
              <a:t>，</a:t>
            </a:r>
            <a:r>
              <a:rPr lang="zh-CN" altLang="en-US" sz="3000" b="1" kern="0" dirty="0">
                <a:solidFill>
                  <a:srgbClr val="C00000"/>
                </a:solidFill>
              </a:rPr>
              <a:t>副词出现的频率也较高</a:t>
            </a:r>
            <a:r>
              <a:rPr lang="zh-CN" altLang="en-US" sz="3000" b="1" kern="0" dirty="0"/>
              <a:t>，如苟、当、庶、尝、益、如等，</a:t>
            </a:r>
            <a:r>
              <a:rPr lang="zh-CN" altLang="en-US" sz="3000" b="1" kern="0" dirty="0">
                <a:solidFill>
                  <a:srgbClr val="C00000"/>
                </a:solidFill>
              </a:rPr>
              <a:t>词类活用</a:t>
            </a:r>
            <a:r>
              <a:rPr lang="zh-CN" altLang="en-US" sz="3000" b="1" kern="0" dirty="0"/>
              <a:t>如“帝中国”中的“帝”、</a:t>
            </a:r>
            <a:r>
              <a:rPr lang="zh-CN" altLang="en-US" sz="3000" b="1" kern="0" dirty="0">
                <a:sym typeface="宋体" panose="02010600030101010101" pitchFamily="2" charset="-122"/>
              </a:rPr>
              <a:t> </a:t>
            </a:r>
            <a:r>
              <a:rPr lang="zh-CN" altLang="en-US" sz="3000" b="1" kern="0" dirty="0"/>
              <a:t>“</a:t>
            </a:r>
            <a:r>
              <a:rPr lang="zh-CN" altLang="en-US" sz="3000" b="1" kern="0" dirty="0">
                <a:sym typeface="宋体" panose="02010600030101010101" pitchFamily="2" charset="-122"/>
              </a:rPr>
              <a:t>面责</a:t>
            </a:r>
            <a:r>
              <a:rPr lang="zh-CN" altLang="en-US" sz="3000" b="1" kern="0" dirty="0"/>
              <a:t>”中的“责”、“吾当死之”中的</a:t>
            </a:r>
            <a:r>
              <a:rPr lang="zh-CN" altLang="en-US" sz="3000" b="1" kern="0" dirty="0">
                <a:sym typeface="宋体" panose="02010600030101010101" pitchFamily="2" charset="-122"/>
              </a:rPr>
              <a:t>“死”、“活者甚众”</a:t>
            </a:r>
            <a:r>
              <a:rPr lang="zh-CN" altLang="en-US" sz="3000" b="1" kern="0" dirty="0"/>
              <a:t>中的“活”、</a:t>
            </a:r>
            <a:r>
              <a:rPr lang="zh-CN" altLang="en-US" sz="3000" b="1" kern="0" dirty="0">
                <a:sym typeface="宋体" panose="02010600030101010101" pitchFamily="2" charset="-122"/>
              </a:rPr>
              <a:t>“</a:t>
            </a:r>
            <a:r>
              <a:rPr altLang="zh-CN" sz="3000" b="1" kern="0" dirty="0">
                <a:solidFill>
                  <a:schemeClr val="tx1"/>
                </a:solidFill>
                <a:latin typeface="+mn-ea"/>
                <a:cs typeface="宋体" panose="02010600030101010101" pitchFamily="2" charset="-122"/>
                <a:sym typeface="+mn-ea"/>
              </a:rPr>
              <a:t>录</a:t>
            </a:r>
            <a:r>
              <a:rPr altLang="zh-CN" sz="3000" b="1" kern="0" dirty="0">
                <a:latin typeface="+mn-ea"/>
                <a:cs typeface="宋体" panose="02010600030101010101" pitchFamily="2" charset="-122"/>
                <a:sym typeface="+mn-ea"/>
              </a:rPr>
              <a:t>状以闻</a:t>
            </a:r>
            <a:r>
              <a:rPr lang="zh-CN" altLang="en-US" sz="3000" b="1" kern="0" dirty="0">
                <a:sym typeface="宋体" panose="02010600030101010101" pitchFamily="2" charset="-122"/>
              </a:rPr>
              <a:t>”</a:t>
            </a:r>
            <a:r>
              <a:rPr lang="zh-CN" altLang="en-US" sz="3000" b="1" kern="0" dirty="0">
                <a:sym typeface="+mn-ea"/>
              </a:rPr>
              <a:t>中的“</a:t>
            </a:r>
            <a:r>
              <a:rPr altLang="zh-CN" sz="3000" b="1" kern="0" dirty="0">
                <a:latin typeface="+mn-ea"/>
                <a:cs typeface="宋体" panose="02010600030101010101" pitchFamily="2" charset="-122"/>
                <a:sym typeface="+mn-ea"/>
              </a:rPr>
              <a:t>闻</a:t>
            </a:r>
            <a:r>
              <a:rPr lang="zh-CN" altLang="en-US" sz="3000" b="1" kern="0" dirty="0">
                <a:sym typeface="+mn-ea"/>
              </a:rPr>
              <a:t>”</a:t>
            </a:r>
            <a:r>
              <a:rPr lang="zh-CN" altLang="en-US" sz="3000" b="1" kern="0" dirty="0">
                <a:sym typeface="宋体" panose="02010600030101010101" pitchFamily="2" charset="-122"/>
              </a:rPr>
              <a:t>等，</a:t>
            </a:r>
            <a:r>
              <a:rPr lang="zh-CN" altLang="en-US" sz="3000" b="1" kern="0" dirty="0">
                <a:solidFill>
                  <a:srgbClr val="C00000"/>
                </a:solidFill>
              </a:rPr>
              <a:t>特殊句式</a:t>
            </a:r>
            <a:r>
              <a:rPr lang="zh-CN" altLang="en-US" sz="3000" b="1" kern="0" dirty="0"/>
              <a:t>如</a:t>
            </a:r>
            <a:r>
              <a:rPr lang="zh-CN" altLang="en-US" sz="3000" b="1" kern="0"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“不吾索”“断之以法”“此乃……也”</a:t>
            </a:r>
            <a:r>
              <a:rPr lang="en-US" sz="3000" b="1" kern="0" dirty="0">
                <a:uFillTx/>
                <a:latin typeface="楷体" panose="02010609060101010101" pitchFamily="49" charset="-122"/>
                <a:ea typeface="楷体" panose="02010609060101010101" pitchFamily="49" charset="-122"/>
                <a:cs typeface="楷体" panose="02010609060101010101" pitchFamily="49" charset="-122"/>
                <a:sym typeface="+mn-ea"/>
              </a:rPr>
              <a:t>“</a:t>
            </a:r>
            <a:r>
              <a:rPr altLang="zh-CN" sz="3000" b="1" kern="0" dirty="0">
                <a:uFillTx/>
                <a:latin typeface="楷体" panose="02010609060101010101" pitchFamily="49" charset="-122"/>
                <a:ea typeface="楷体" panose="02010609060101010101" pitchFamily="49" charset="-122"/>
                <a:cs typeface="楷体" panose="02010609060101010101" pitchFamily="49" charset="-122"/>
                <a:sym typeface="+mn-ea"/>
              </a:rPr>
              <a:t>老弱之不养，鳏寡之不室者</a:t>
            </a:r>
            <a:r>
              <a:rPr lang="en-US" sz="3000" b="1" kern="0" dirty="0">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000" b="1" kern="0" dirty="0"/>
              <a:t>等；</a:t>
            </a:r>
            <a:endParaRPr lang="zh-CN" altLang="en-US" sz="3000" b="1" kern="0" dirty="0"/>
          </a:p>
          <a:p>
            <a:r>
              <a:rPr lang="zh-CN" altLang="en-US" sz="3000" b="1" kern="0" dirty="0">
                <a:solidFill>
                  <a:srgbClr val="FF0000"/>
                </a:solidFill>
              </a:rPr>
              <a:t>（</a:t>
            </a:r>
            <a:r>
              <a:rPr lang="en-US" altLang="zh-CN" sz="3000" b="1" kern="0" dirty="0">
                <a:solidFill>
                  <a:srgbClr val="FF0000"/>
                </a:solidFill>
              </a:rPr>
              <a:t>4</a:t>
            </a:r>
            <a:r>
              <a:rPr lang="zh-CN" altLang="en-US" sz="3000" b="1" kern="0" dirty="0">
                <a:solidFill>
                  <a:srgbClr val="FF0000"/>
                </a:solidFill>
              </a:rPr>
              <a:t>）2016年翻译题中出现了通假字，如锡（通“赐”）</a:t>
            </a:r>
            <a:r>
              <a:rPr lang="zh-CN" altLang="en-US" sz="3000" b="1" kern="0" dirty="0">
                <a:solidFill>
                  <a:schemeClr val="tx1"/>
                </a:solidFill>
              </a:rPr>
              <a:t>，但这些通假字可以通过语境判断出来。</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sym typeface="+mn-ea"/>
              </a:rPr>
              <a:t>锡宴不赴，是不</a:t>
            </a:r>
            <a:r>
              <a:rPr lang="zh-CN" altLang="zh-CN" sz="2800" b="1" dirty="0" smtClean="0">
                <a:solidFill>
                  <a:srgbClr val="FF0000"/>
                </a:solidFill>
                <a:latin typeface="楷体" panose="02010609060101010101" pitchFamily="49" charset="-122"/>
                <a:ea typeface="楷体" panose="02010609060101010101" pitchFamily="49" charset="-122"/>
                <a:sym typeface="+mn-ea"/>
              </a:rPr>
              <a:t>虔</a:t>
            </a:r>
            <a:r>
              <a:rPr lang="zh-CN" altLang="zh-CN" sz="2800" b="1" dirty="0" smtClean="0">
                <a:latin typeface="楷体" panose="02010609060101010101" pitchFamily="49" charset="-122"/>
                <a:ea typeface="楷体" panose="02010609060101010101" pitchFamily="49" charset="-122"/>
                <a:sym typeface="+mn-ea"/>
              </a:rPr>
              <a:t>君命也。人主有疾，而必使亲临，</a:t>
            </a:r>
            <a:r>
              <a:rPr lang="zh-CN" altLang="zh-CN" sz="2800" b="1" dirty="0" smtClean="0">
                <a:solidFill>
                  <a:srgbClr val="FF0000"/>
                </a:solidFill>
                <a:latin typeface="楷体" panose="02010609060101010101" pitchFamily="49" charset="-122"/>
                <a:ea typeface="楷体" panose="02010609060101010101" pitchFamily="49" charset="-122"/>
                <a:sym typeface="+mn-ea"/>
              </a:rPr>
              <a:t>处之</a:t>
            </a:r>
            <a:r>
              <a:rPr lang="zh-CN" altLang="zh-CN" sz="2800" b="1" dirty="0" smtClean="0">
                <a:latin typeface="楷体" panose="02010609060101010101" pitchFamily="49" charset="-122"/>
                <a:ea typeface="楷体" panose="02010609060101010101" pitchFamily="49" charset="-122"/>
                <a:sym typeface="+mn-ea"/>
              </a:rPr>
              <a:t>安乎？</a:t>
            </a:r>
            <a:r>
              <a:rPr lang="en-US" altLang="zh-CN" sz="2800" b="1" dirty="0" smtClean="0">
                <a:latin typeface="楷体" panose="02010609060101010101" pitchFamily="49" charset="-122"/>
                <a:ea typeface="楷体" panose="02010609060101010101" pitchFamily="49" charset="-122"/>
                <a:sym typeface="+mn-ea"/>
              </a:rPr>
              <a:t>”</a:t>
            </a:r>
            <a:r>
              <a:rPr lang="zh-CN" altLang="en-US" sz="2800" b="1" dirty="0" smtClean="0">
                <a:latin typeface="楷体" panose="02010609060101010101" pitchFamily="49" charset="-122"/>
                <a:ea typeface="楷体" panose="02010609060101010101" pitchFamily="49" charset="-122"/>
                <a:sym typeface="+mn-ea"/>
              </a:rPr>
              <a:t>译文：</a:t>
            </a:r>
            <a:r>
              <a:rPr lang="zh-CN" altLang="zh-CN" sz="2800" b="1" dirty="0" smtClean="0">
                <a:latin typeface="楷体" panose="02010609060101010101" pitchFamily="49" charset="-122"/>
                <a:ea typeface="楷体" panose="02010609060101010101" pitchFamily="49" charset="-122"/>
                <a:sym typeface="+mn-ea"/>
              </a:rPr>
              <a:t>赐宴不到场，这是对君主命令的不</a:t>
            </a:r>
            <a:r>
              <a:rPr lang="zh-CN" altLang="zh-CN" sz="2800" b="1" dirty="0" smtClean="0">
                <a:solidFill>
                  <a:srgbClr val="FF0000"/>
                </a:solidFill>
                <a:latin typeface="楷体" panose="02010609060101010101" pitchFamily="49" charset="-122"/>
                <a:ea typeface="楷体" panose="02010609060101010101" pitchFamily="49" charset="-122"/>
                <a:sym typeface="+mn-ea"/>
              </a:rPr>
              <a:t>敬</a:t>
            </a:r>
            <a:r>
              <a:rPr lang="zh-CN" altLang="zh-CN" sz="2800" b="1" dirty="0" smtClean="0">
                <a:latin typeface="楷体" panose="02010609060101010101" pitchFamily="49" charset="-122"/>
                <a:ea typeface="楷体" panose="02010609060101010101" pitchFamily="49" charset="-122"/>
                <a:sym typeface="+mn-ea"/>
              </a:rPr>
              <a:t>。君主有病，却一定要他亲临宴会，</a:t>
            </a:r>
            <a:r>
              <a:rPr lang="zh-CN" altLang="zh-CN" sz="2800" b="1" dirty="0" smtClean="0">
                <a:solidFill>
                  <a:srgbClr val="FF0000"/>
                </a:solidFill>
                <a:latin typeface="楷体" panose="02010609060101010101" pitchFamily="49" charset="-122"/>
                <a:ea typeface="楷体" panose="02010609060101010101" pitchFamily="49" charset="-122"/>
                <a:sym typeface="+mn-ea"/>
              </a:rPr>
              <a:t>做这样的事</a:t>
            </a:r>
            <a:r>
              <a:rPr lang="zh-CN" altLang="zh-CN" sz="2800" b="1" dirty="0" smtClean="0">
                <a:latin typeface="楷体" panose="02010609060101010101" pitchFamily="49" charset="-122"/>
                <a:ea typeface="楷体" panose="02010609060101010101" pitchFamily="49" charset="-122"/>
                <a:sym typeface="+mn-ea"/>
              </a:rPr>
              <a:t>能心安吗？</a:t>
            </a:r>
            <a:r>
              <a:rPr lang="en-US" altLang="zh-CN" sz="2800" b="1" dirty="0" smtClean="0">
                <a:latin typeface="楷体" panose="02010609060101010101" pitchFamily="49" charset="-122"/>
                <a:ea typeface="楷体" panose="02010609060101010101" pitchFamily="49" charset="-122"/>
                <a:sym typeface="+mn-ea"/>
              </a:rPr>
              <a:t>]</a:t>
            </a:r>
            <a:endParaRPr lang="en-US" altLang="zh-CN" sz="2800" b="1" dirty="0" smtClean="0">
              <a:solidFill>
                <a:srgbClr val="FF0000"/>
              </a:solidFill>
              <a:latin typeface="楷体" panose="02010609060101010101" pitchFamily="49" charset="-122"/>
              <a:ea typeface="楷体" panose="02010609060101010101" pitchFamily="49"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a:xfrm>
            <a:off x="314325" y="134938"/>
            <a:ext cx="11464925" cy="750887"/>
          </a:xfrm>
        </p:spPr>
        <p:txBody>
          <a:bodyPr anchor="ctr" anchorCtr="0"/>
          <a:p>
            <a:pPr algn="l">
              <a:lnSpc>
                <a:spcPct val="100000"/>
              </a:lnSpc>
            </a:pPr>
            <a:r>
              <a:rPr lang="en-US" altLang="en-US" sz="2800" b="1" dirty="0">
                <a:latin typeface="宋体" panose="02010600030101010101" pitchFamily="2" charset="-122"/>
              </a:rPr>
              <a:t> </a:t>
            </a:r>
            <a:r>
              <a:rPr lang="en-US" altLang="zh-CN" sz="2400" b="1" dirty="0">
                <a:solidFill>
                  <a:schemeClr val="tx1"/>
                </a:solidFill>
                <a:latin typeface="宋体" panose="02010600030101010101" pitchFamily="2" charset="-122"/>
              </a:rPr>
              <a:t>2011-2023</a:t>
            </a:r>
            <a:r>
              <a:rPr lang="zh-CN" altLang="zh-CN" sz="2400" b="1" dirty="0">
                <a:solidFill>
                  <a:schemeClr val="tx1"/>
                </a:solidFill>
                <a:latin typeface="宋体" panose="02010600030101010101" pitchFamily="2" charset="-122"/>
              </a:rPr>
              <a:t>年全国课标Ⅰ卷（全国乙卷）对</a:t>
            </a:r>
            <a:r>
              <a:rPr lang="zh-CN" altLang="en-US" sz="2400" b="1" dirty="0">
                <a:solidFill>
                  <a:schemeClr val="tx1"/>
                </a:solidFill>
                <a:latin typeface="宋体" panose="02010600030101010101" pitchFamily="2" charset="-122"/>
              </a:rPr>
              <a:t>文言文阅读</a:t>
            </a:r>
            <a:r>
              <a:rPr lang="zh-CN" altLang="zh-CN" sz="2400" b="1" dirty="0">
                <a:solidFill>
                  <a:schemeClr val="tx1"/>
                </a:solidFill>
                <a:latin typeface="宋体" panose="02010600030101010101" pitchFamily="2" charset="-122"/>
              </a:rPr>
              <a:t>考查的内容和考查点分布图</a:t>
            </a:r>
            <a:endParaRPr lang="zh-CN" altLang="en-US" sz="2400" b="1" dirty="0">
              <a:latin typeface="宋体" panose="02010600030101010101" pitchFamily="2" charset="-122"/>
            </a:endParaRPr>
          </a:p>
        </p:txBody>
      </p:sp>
      <p:graphicFrame>
        <p:nvGraphicFramePr>
          <p:cNvPr id="2" name="表格 1"/>
          <p:cNvGraphicFramePr/>
          <p:nvPr/>
        </p:nvGraphicFramePr>
        <p:xfrm>
          <a:off x="390525" y="952500"/>
          <a:ext cx="11466830" cy="5565775"/>
        </p:xfrm>
        <a:graphic>
          <a:graphicData uri="http://schemas.openxmlformats.org/drawingml/2006/table">
            <a:tbl>
              <a:tblPr/>
              <a:tblGrid>
                <a:gridCol w="452120"/>
                <a:gridCol w="479425"/>
                <a:gridCol w="457835"/>
                <a:gridCol w="425450"/>
                <a:gridCol w="431165"/>
                <a:gridCol w="477520"/>
                <a:gridCol w="398780"/>
                <a:gridCol w="483235"/>
                <a:gridCol w="365760"/>
                <a:gridCol w="496570"/>
                <a:gridCol w="436880"/>
                <a:gridCol w="436880"/>
                <a:gridCol w="460375"/>
                <a:gridCol w="414020"/>
                <a:gridCol w="393700"/>
                <a:gridCol w="468630"/>
                <a:gridCol w="448310"/>
                <a:gridCol w="411480"/>
                <a:gridCol w="414655"/>
                <a:gridCol w="459105"/>
                <a:gridCol w="405130"/>
                <a:gridCol w="471805"/>
                <a:gridCol w="431165"/>
                <a:gridCol w="461010"/>
                <a:gridCol w="427990"/>
                <a:gridCol w="457835"/>
              </a:tblGrid>
              <a:tr h="433070">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2011年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2012年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2013年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2014年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2015年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2016年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2017年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2018年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2019年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2020年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2021年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2022年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800" b="1">
                          <a:solidFill>
                            <a:srgbClr val="7030A0"/>
                          </a:solidFill>
                          <a:latin typeface="宋体" panose="02010600030101010101" pitchFamily="2" charset="-122"/>
                          <a:ea typeface="宋体" panose="02010600030101010101" pitchFamily="2" charset="-122"/>
                          <a:cs typeface="宋体" panose="02010600030101010101" pitchFamily="2" charset="-122"/>
                        </a:rPr>
                        <a:t>2023年</a:t>
                      </a:r>
                      <a:endParaRPr lang="en-US" altLang="en-US" sz="1800" b="1">
                        <a:solidFill>
                          <a:srgbClr val="7030A0"/>
                        </a:solidFill>
                        <a:latin typeface="宋体" panose="02010600030101010101" pitchFamily="2" charset="-122"/>
                        <a:ea typeface="宋体" panose="02010600030101010101" pitchFamily="2" charset="-122"/>
                        <a:cs typeface="宋体" panose="02010600030101010101" pitchFamily="2" charset="-122"/>
                      </a:endParaRPr>
                    </a:p>
                  </a:txBody>
                  <a:tcPr marL="91439" marR="91439" marT="45719" marB="45719"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51840">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《宋史</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何灌传》（史传）</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实词</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《宋史</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萧燧传》（史传）</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实词</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《明史</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马文升传》</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实词</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《旧唐书</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于休烈传》</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实词</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《宋史</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孙傅传》</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断句</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《宋史</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曾公亮传》</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断句</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《宋书</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谢弘微传》</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断句</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《晋书</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鲁芝传》</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断句</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《史记</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屈原贾生列传》</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断句</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《宋史</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苏轼传》</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断句</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《通鉴纪事本末</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贞观君臣论治》</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断句</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说苑</a:t>
                      </a:r>
                      <a:r>
                        <a:rPr lang="en-US" sz="18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贵德》</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断句</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《韩非子</a:t>
                      </a:r>
                      <a:r>
                        <a:rPr lang="en-US" sz="1800" b="1">
                          <a:solidFill>
                            <a:srgbClr val="0000FF"/>
                          </a:solidFill>
                          <a:latin typeface="Arial" panose="020B0604020202020204" pitchFamily="34" charset="0"/>
                          <a:ea typeface="宋体" panose="02010600030101010101" pitchFamily="2" charset="-122"/>
                          <a:cs typeface="宋体" panose="02010600030101010101" pitchFamily="2" charset="-122"/>
                        </a:rPr>
                        <a:t>·</a:t>
                      </a: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十过》</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断句</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585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筛选信息</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筛选信息</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筛选信息</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断句</a:t>
                      </a:r>
                      <a:endParaRPr lang="en-US" altLang="en-US" sz="1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文化常识</a:t>
                      </a:r>
                      <a:endParaRPr lang="en-US" altLang="en-US" sz="1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文化常识</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文化常识</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文化常识</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文化常识</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文化常识</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FF"/>
                          </a:solidFill>
                          <a:latin typeface="宋体" panose="02010600030101010101" pitchFamily="2" charset="-122"/>
                          <a:ea typeface="宋体" panose="02010600030101010101" pitchFamily="2" charset="-122"/>
                          <a:cs typeface="宋体" panose="02010600030101010101" pitchFamily="2" charset="-122"/>
                        </a:rPr>
                        <a:t>文化常识</a:t>
                      </a:r>
                      <a:endParaRPr lang="en-US" altLang="en-US" sz="18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实词</a:t>
                      </a:r>
                      <a:endParaRPr lang="en-US" altLang="en-US" sz="1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实词+文化常识</a:t>
                      </a:r>
                      <a:endParaRPr lang="en-US" altLang="en-US" sz="1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00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分析概括</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分析概括</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分析概括</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理解分析</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概括分析</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概括分析</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概括分析</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概括分析</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概括分析</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概括分析</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概述</a:t>
                      </a:r>
                      <a:endParaRPr lang="en-US" altLang="en-US" sz="1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概述</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概述</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712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翻译</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3" name="Rectangle 1"/>
          <p:cNvSpPr/>
          <p:nvPr/>
        </p:nvSpPr>
        <p:spPr>
          <a:xfrm>
            <a:off x="158750" y="103188"/>
            <a:ext cx="11833225" cy="6473825"/>
          </a:xfrm>
          <a:prstGeom prst="rect">
            <a:avLst/>
          </a:prstGeom>
          <a:noFill/>
          <a:ln w="9525">
            <a:noFill/>
          </a:ln>
        </p:spPr>
        <p:txBody>
          <a:bodyPr wrap="square" lIns="121920" tIns="60960" rIns="121920" bIns="60960" anchor="ctr" anchorCtr="0"/>
          <a:p>
            <a:pPr indent="268605"/>
            <a:r>
              <a:rPr lang="zh-CN" altLang="zh-CN" sz="2800" dirty="0">
                <a:latin typeface="Arial" panose="020B0604020202020204" pitchFamily="34" charset="0"/>
                <a:ea typeface="宋体" panose="02010600030101010101" pitchFamily="2" charset="-122"/>
              </a:rPr>
              <a:t>从上面的分布图及近</a:t>
            </a:r>
            <a:r>
              <a:rPr lang="en-US" altLang="zh-CN" sz="2800" dirty="0">
                <a:latin typeface="Arial" panose="020B0604020202020204" pitchFamily="34" charset="0"/>
                <a:ea typeface="宋体" panose="02010600030101010101" pitchFamily="2" charset="-122"/>
              </a:rPr>
              <a:t>13</a:t>
            </a:r>
            <a:r>
              <a:rPr lang="zh-CN" altLang="zh-CN" sz="2800" dirty="0">
                <a:latin typeface="Arial" panose="020B0604020202020204" pitchFamily="34" charset="0"/>
                <a:ea typeface="宋体" panose="02010600030101010101" pitchFamily="2" charset="-122"/>
              </a:rPr>
              <a:t>年的试题</a:t>
            </a:r>
            <a:r>
              <a:rPr lang="zh-CN" altLang="zh-CN" sz="2800" b="1" dirty="0">
                <a:latin typeface="Arial" panose="020B0604020202020204" pitchFamily="34" charset="0"/>
                <a:ea typeface="宋体" panose="02010600030101010101" pitchFamily="2" charset="-122"/>
              </a:rPr>
              <a:t>我们可以看出</a:t>
            </a:r>
            <a:r>
              <a:rPr lang="en-US" altLang="zh-CN" sz="2800" b="1" dirty="0">
                <a:latin typeface="Arial" panose="020B0604020202020204" pitchFamily="34" charset="0"/>
                <a:ea typeface="宋体" panose="02010600030101010101" pitchFamily="2" charset="-122"/>
              </a:rPr>
              <a:t>:</a:t>
            </a:r>
            <a:endParaRPr lang="zh-CN" altLang="zh-CN" sz="2800" b="1" dirty="0">
              <a:latin typeface="Arial" panose="020B0604020202020204" pitchFamily="34" charset="0"/>
              <a:ea typeface="宋体" panose="02010600030101010101" pitchFamily="2" charset="-122"/>
            </a:endParaRPr>
          </a:p>
          <a:p>
            <a:pPr indent="268605"/>
            <a:r>
              <a:rPr lang="en-US" altLang="zh-CN" sz="2800" b="1" dirty="0">
                <a:latin typeface="宋体" panose="02010600030101010101" pitchFamily="2" charset="-122"/>
                <a:ea typeface="宋体" panose="02010600030101010101" pitchFamily="2" charset="-122"/>
              </a:rPr>
              <a:t> 1.2011-2020</a:t>
            </a:r>
            <a:r>
              <a:rPr lang="zh-CN" altLang="en-US" sz="2800" b="1" dirty="0">
                <a:latin typeface="宋体" panose="02010600030101010101" pitchFamily="2" charset="-122"/>
                <a:ea typeface="宋体" panose="02010600030101010101" pitchFamily="2" charset="-122"/>
              </a:rPr>
              <a:t>年</a:t>
            </a:r>
            <a:r>
              <a:rPr lang="zh-CN" altLang="en-US" sz="2800" b="1" dirty="0">
                <a:solidFill>
                  <a:srgbClr val="000000"/>
                </a:solidFill>
                <a:latin typeface="宋体" panose="02010600030101010101" pitchFamily="2" charset="-122"/>
                <a:ea typeface="宋体" panose="02010600030101010101" pitchFamily="2" charset="-122"/>
              </a:rPr>
              <a:t>的</a:t>
            </a:r>
            <a:r>
              <a:rPr lang="zh-CN" altLang="en-US" sz="2800" b="1" dirty="0">
                <a:solidFill>
                  <a:srgbClr val="FF0000"/>
                </a:solidFill>
                <a:latin typeface="宋体" panose="02010600030101010101" pitchFamily="2" charset="-122"/>
                <a:ea typeface="宋体" panose="02010600030101010101" pitchFamily="2" charset="-122"/>
              </a:rPr>
              <a:t>考查内容</a:t>
            </a:r>
            <a:r>
              <a:rPr lang="zh-CN" altLang="en-US" sz="2800" b="1" dirty="0">
                <a:solidFill>
                  <a:srgbClr val="000000"/>
                </a:solidFill>
                <a:latin typeface="宋体" panose="02010600030101010101" pitchFamily="2" charset="-122"/>
                <a:ea typeface="宋体" panose="02010600030101010101" pitchFamily="2" charset="-122"/>
              </a:rPr>
              <a:t>均出自</a:t>
            </a:r>
            <a:r>
              <a:rPr lang="zh-CN" altLang="en-US" sz="2800" b="1" dirty="0">
                <a:latin typeface="宋体" panose="02010600030101010101" pitchFamily="2" charset="-122"/>
                <a:ea typeface="宋体" panose="02010600030101010101" pitchFamily="2" charset="-122"/>
              </a:rPr>
              <a:t>“二十四史”</a:t>
            </a:r>
            <a:r>
              <a:rPr lang="zh-CN" altLang="en-US" sz="2800" b="1" dirty="0">
                <a:solidFill>
                  <a:srgbClr val="000000"/>
                </a:solidFill>
                <a:latin typeface="宋体" panose="02010600030101010101" pitchFamily="2" charset="-122"/>
                <a:ea typeface="宋体" panose="02010600030101010101" pitchFamily="2" charset="-122"/>
              </a:rPr>
              <a:t>；</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2021</a:t>
            </a:r>
            <a:r>
              <a:rPr lang="zh-CN"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年选文突破了从《廿四史》（以写人叙事为主）中选文的传统，选取了以</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事</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为中心的</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zh-CN"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纪事本末体</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”《通鉴纪事本末》</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2022</a:t>
            </a:r>
            <a:r>
              <a:rPr lang="zh-CN"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年取材汉代刘向编纂的杂史小说集《说苑》，有论说文性质；</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2023</a:t>
            </a:r>
            <a:r>
              <a:rPr lang="zh-CN"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年取材先秦时期法家重要典籍《韩非子》，该书是一部学术著作。可见文言文阅读</a:t>
            </a:r>
            <a:r>
              <a:rPr lang="zh-CN" altLang="zh-CN" sz="2800" b="1" dirty="0">
                <a:latin typeface="宋体" panose="02010600030101010101" pitchFamily="2" charset="-122"/>
                <a:ea typeface="宋体" panose="02010600030101010101" pitchFamily="2" charset="-122"/>
                <a:sym typeface="宋体" panose="02010600030101010101" pitchFamily="2" charset="-122"/>
              </a:rPr>
              <a:t>选材范围不断在扩大。</a:t>
            </a:r>
            <a:r>
              <a:rPr lang="zh-CN"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endParaRPr lang="zh-CN" altLang="zh-CN" sz="2800" b="1" dirty="0">
              <a:solidFill>
                <a:srgbClr val="000000"/>
              </a:solidFill>
              <a:latin typeface="宋体" panose="02010600030101010101" pitchFamily="2" charset="-122"/>
              <a:ea typeface="宋体" panose="02010600030101010101" pitchFamily="2" charset="-122"/>
            </a:endParaRPr>
          </a:p>
          <a:p>
            <a:pPr indent="268605" eaLnBrk="0" hangingPunct="0"/>
            <a:r>
              <a:rPr lang="en-US" altLang="zh-CN" sz="2800" b="1" dirty="0">
                <a:solidFill>
                  <a:srgbClr val="000000"/>
                </a:solidFill>
                <a:latin typeface="宋体" panose="02010600030101010101" pitchFamily="2" charset="-122"/>
                <a:ea typeface="宋体" panose="02010600030101010101" pitchFamily="2" charset="-122"/>
              </a:rPr>
              <a:t> 2.</a:t>
            </a:r>
            <a:r>
              <a:rPr lang="zh-CN" altLang="en-US" sz="2800" b="1" dirty="0">
                <a:solidFill>
                  <a:srgbClr val="000000"/>
                </a:solidFill>
                <a:latin typeface="宋体" panose="02010600030101010101" pitchFamily="2" charset="-122"/>
                <a:ea typeface="宋体" panose="02010600030101010101" pitchFamily="2" charset="-122"/>
              </a:rPr>
              <a:t>选文</a:t>
            </a:r>
            <a:r>
              <a:rPr lang="zh-CN" altLang="en-US" sz="2800" b="1" dirty="0">
                <a:solidFill>
                  <a:srgbClr val="FF0000"/>
                </a:solidFill>
                <a:latin typeface="宋体" panose="02010600030101010101" pitchFamily="2" charset="-122"/>
                <a:ea typeface="宋体" panose="02010600030101010101" pitchFamily="2" charset="-122"/>
              </a:rPr>
              <a:t>传主</a:t>
            </a:r>
            <a:r>
              <a:rPr lang="zh-CN" altLang="en-US" sz="2800" b="1" dirty="0">
                <a:solidFill>
                  <a:srgbClr val="000000"/>
                </a:solidFill>
                <a:latin typeface="宋体" panose="02010600030101010101" pitchFamily="2" charset="-122"/>
                <a:ea typeface="宋体" panose="02010600030101010101" pitchFamily="2" charset="-122"/>
              </a:rPr>
              <a:t>往往是忠、勇、智等方面比较突出的</a:t>
            </a:r>
            <a:r>
              <a:rPr lang="zh-CN" altLang="en-US" sz="2800" b="1" dirty="0">
                <a:solidFill>
                  <a:srgbClr val="FF0000"/>
                </a:solidFill>
                <a:latin typeface="宋体" panose="02010600030101010101" pitchFamily="2" charset="-122"/>
                <a:ea typeface="宋体" panose="02010600030101010101" pitchFamily="2" charset="-122"/>
              </a:rPr>
              <a:t>忠臣良将、清官廉吏</a:t>
            </a:r>
            <a:r>
              <a:rPr lang="zh-CN" altLang="en-US" sz="2800" b="1" dirty="0">
                <a:solidFill>
                  <a:srgbClr val="000000"/>
                </a:solidFill>
                <a:latin typeface="宋体" panose="02010600030101010101" pitchFamily="2" charset="-122"/>
                <a:ea typeface="宋体" panose="02010600030101010101" pitchFamily="2" charset="-122"/>
              </a:rPr>
              <a:t>（何灌行事有成，萧燧恪尽职守，马文升劝谏皇上修身爱民，于休烈忠诚机敏、淡泊名利，</a:t>
            </a:r>
            <a:r>
              <a:rPr lang="zh-CN" altLang="en-US" sz="2800" b="1" dirty="0">
                <a:latin typeface="宋体" panose="02010600030101010101" pitchFamily="2" charset="-122"/>
                <a:ea typeface="宋体" panose="02010600030101010101" pitchFamily="2" charset="-122"/>
              </a:rPr>
              <a:t>孙傅不畏金人、舍身取义，曾公亮为民兴利除弊，</a:t>
            </a:r>
            <a:r>
              <a:rPr lang="zh-CN" altLang="zh-CN" sz="2800" b="1" dirty="0">
                <a:latin typeface="Arial" panose="020B0604020202020204" pitchFamily="34" charset="0"/>
                <a:ea typeface="宋体" panose="02010600030101010101" pitchFamily="2" charset="-122"/>
              </a:rPr>
              <a:t>谢弘微清廉正直、笃于亲情</a:t>
            </a:r>
            <a:r>
              <a:rPr lang="zh-CN" altLang="zh-CN" sz="2800" b="1" dirty="0">
                <a:solidFill>
                  <a:srgbClr val="000000"/>
                </a:solidFill>
                <a:latin typeface="宋体" panose="02010600030101010101" pitchFamily="2" charset="-122"/>
                <a:ea typeface="宋体" panose="02010600030101010101" pitchFamily="2" charset="-122"/>
              </a:rPr>
              <a:t>，鲁芝清忠履正</a:t>
            </a:r>
            <a:r>
              <a:rPr lang="zh-CN" altLang="en-US" sz="2800" b="1" dirty="0">
                <a:solidFill>
                  <a:srgbClr val="000000"/>
                </a:solidFill>
                <a:latin typeface="宋体" panose="02010600030101010101" pitchFamily="2" charset="-122"/>
                <a:ea typeface="宋体" panose="02010600030101010101" pitchFamily="2" charset="-122"/>
              </a:rPr>
              <a:t>，</a:t>
            </a:r>
            <a:r>
              <a:rPr lang="zh-CN" altLang="zh-CN" sz="2800" b="1" dirty="0">
                <a:solidFill>
                  <a:srgbClr val="000000"/>
                </a:solidFill>
                <a:latin typeface="宋体" panose="02010600030101010101" pitchFamily="2" charset="-122"/>
                <a:ea typeface="宋体" panose="02010600030101010101" pitchFamily="2" charset="-122"/>
              </a:rPr>
              <a:t>贾谊</a:t>
            </a:r>
            <a:r>
              <a:rPr lang="zh-CN" altLang="en-US" sz="2800" b="1" dirty="0">
                <a:solidFill>
                  <a:srgbClr val="000000"/>
                </a:solidFill>
                <a:latin typeface="宋体" panose="02010600030101010101" pitchFamily="2" charset="-122"/>
                <a:ea typeface="宋体" panose="02010600030101010101" pitchFamily="2" charset="-122"/>
              </a:rPr>
              <a:t>的</a:t>
            </a:r>
            <a:r>
              <a:rPr lang="zh-CN" altLang="zh-CN" sz="2800" b="1" dirty="0">
                <a:solidFill>
                  <a:srgbClr val="000000"/>
                </a:solidFill>
                <a:latin typeface="宋体" panose="02010600030101010101" pitchFamily="2" charset="-122"/>
                <a:ea typeface="宋体" panose="02010600030101010101" pitchFamily="2" charset="-122"/>
              </a:rPr>
              <a:t>热心政事、锐意进取</a:t>
            </a:r>
            <a:r>
              <a:rPr lang="zh-CN" altLang="en-US" sz="2800" b="1" dirty="0">
                <a:solidFill>
                  <a:srgbClr val="000000"/>
                </a:solidFill>
                <a:latin typeface="宋体" panose="02010600030101010101" pitchFamily="2" charset="-122"/>
                <a:ea typeface="宋体" panose="02010600030101010101" pitchFamily="2" charset="-122"/>
              </a:rPr>
              <a:t>，苏轼的</a:t>
            </a:r>
            <a:r>
              <a:rPr lang="zh-CN" altLang="zh-CN" sz="2800" b="1" dirty="0">
                <a:solidFill>
                  <a:srgbClr val="000000"/>
                </a:solidFill>
                <a:latin typeface="宋体" panose="02010600030101010101" pitchFamily="2" charset="-122"/>
                <a:ea typeface="宋体" panose="02010600030101010101" pitchFamily="2" charset="-122"/>
              </a:rPr>
              <a:t>担当精神和家国情怀，戴胄忠清公直、直言敢谏</a:t>
            </a:r>
            <a:r>
              <a:rPr lang="zh-CN" altLang="en-US" sz="2800" b="1" dirty="0">
                <a:solidFill>
                  <a:srgbClr val="000000"/>
                </a:solidFill>
                <a:latin typeface="宋体" panose="02010600030101010101" pitchFamily="2" charset="-122"/>
                <a:ea typeface="宋体" panose="02010600030101010101" pitchFamily="2" charset="-122"/>
              </a:rPr>
              <a:t>）。</a:t>
            </a:r>
            <a:endParaRPr lang="zh-CN" altLang="en-US" sz="2800" b="1" dirty="0">
              <a:solidFill>
                <a:srgbClr val="000000"/>
              </a:solidFill>
              <a:latin typeface="宋体" panose="02010600030101010101" pitchFamily="2" charset="-122"/>
              <a:ea typeface="宋体" panose="02010600030101010101" pitchFamily="2" charset="-122"/>
            </a:endParaRPr>
          </a:p>
          <a:p>
            <a:pPr indent="268605" eaLnBrk="0" hangingPunct="0">
              <a:buClrTx/>
              <a:buFontTx/>
            </a:pPr>
            <a:r>
              <a:rPr lang="en-US" altLang="zh-CN" sz="2800" b="1" dirty="0">
                <a:solidFill>
                  <a:srgbClr val="000000"/>
                </a:solidFill>
                <a:latin typeface="宋体" panose="02010600030101010101" pitchFamily="2" charset="-122"/>
                <a:ea typeface="宋体" panose="02010600030101010101" pitchFamily="2" charset="-122"/>
              </a:rPr>
              <a:t> 3.</a:t>
            </a:r>
            <a:r>
              <a:rPr lang="zh-CN" altLang="en-US" sz="2800" b="1" dirty="0">
                <a:solidFill>
                  <a:srgbClr val="FF0000"/>
                </a:solidFill>
                <a:latin typeface="宋体" panose="02010600030101010101" pitchFamily="2" charset="-122"/>
                <a:ea typeface="宋体" panose="02010600030101010101" pitchFamily="2" charset="-122"/>
              </a:rPr>
              <a:t>设题角度</a:t>
            </a:r>
            <a:r>
              <a:rPr lang="en-US" altLang="zh-CN" sz="2800" b="1" dirty="0">
                <a:solidFill>
                  <a:srgbClr val="000000"/>
                </a:solidFill>
                <a:latin typeface="宋体" panose="02010600030101010101" pitchFamily="2" charset="-122"/>
                <a:ea typeface="宋体" panose="02010600030101010101" pitchFamily="2" charset="-122"/>
              </a:rPr>
              <a:t>2013</a:t>
            </a:r>
            <a:r>
              <a:rPr lang="zh-CN" altLang="en-US" sz="2800" b="1" dirty="0">
                <a:solidFill>
                  <a:srgbClr val="000000"/>
                </a:solidFill>
                <a:latin typeface="宋体" panose="02010600030101010101" pitchFamily="2" charset="-122"/>
                <a:ea typeface="宋体" panose="02010600030101010101" pitchFamily="2" charset="-122"/>
              </a:rPr>
              <a:t>年以前一直是考查实词、判断人物性格（筛选信息）、文意理解、翻译句子四个知识点，</a:t>
            </a:r>
            <a:r>
              <a:rPr lang="en-US" altLang="zh-CN" sz="2800" b="1" dirty="0">
                <a:solidFill>
                  <a:srgbClr val="000000"/>
                </a:solidFill>
                <a:latin typeface="宋体" panose="02010600030101010101" pitchFamily="2" charset="-122"/>
                <a:ea typeface="宋体" panose="02010600030101010101" pitchFamily="2" charset="-122"/>
              </a:rPr>
              <a:t>2014</a:t>
            </a:r>
            <a:r>
              <a:rPr lang="zh-CN" altLang="en-US" sz="2800" b="1" dirty="0">
                <a:solidFill>
                  <a:srgbClr val="000000"/>
                </a:solidFill>
                <a:latin typeface="宋体" panose="02010600030101010101" pitchFamily="2" charset="-122"/>
                <a:ea typeface="宋体" panose="02010600030101010101" pitchFamily="2" charset="-122"/>
              </a:rPr>
              <a:t>年“判断人物性格”的“筛选信息”题变成了“文言断句”题，</a:t>
            </a:r>
            <a:r>
              <a:rPr lang="en-US" altLang="zh-CN" sz="2800" b="1" dirty="0">
                <a:latin typeface="宋体" panose="02010600030101010101" pitchFamily="2" charset="-122"/>
                <a:ea typeface="宋体" panose="02010600030101010101" pitchFamily="2" charset="-122"/>
              </a:rPr>
              <a:t>2015</a:t>
            </a:r>
            <a:r>
              <a:rPr lang="zh-CN" altLang="en-US" sz="2800" b="1" dirty="0">
                <a:latin typeface="宋体" panose="02010600030101010101" pitchFamily="2" charset="-122"/>
                <a:ea typeface="宋体" panose="02010600030101010101" pitchFamily="2" charset="-122"/>
              </a:rPr>
              <a:t>年开始把“文言实词”</a:t>
            </a:r>
            <a:r>
              <a:rPr lang="zh-CN" altLang="en-US" sz="2800" b="1" dirty="0">
                <a:solidFill>
                  <a:srgbClr val="000000"/>
                </a:solidFill>
                <a:latin typeface="宋体" panose="02010600030101010101" pitchFamily="2" charset="-122"/>
                <a:ea typeface="宋体" panose="02010600030101010101" pitchFamily="2" charset="-122"/>
              </a:rPr>
              <a:t>题</a:t>
            </a:r>
            <a:r>
              <a:rPr lang="zh-CN" altLang="en-US" sz="2800" b="1" dirty="0">
                <a:latin typeface="宋体" panose="02010600030101010101" pitchFamily="2" charset="-122"/>
                <a:ea typeface="宋体" panose="02010600030101010101" pitchFamily="2" charset="-122"/>
              </a:rPr>
              <a:t>变成了“古代文化常识”</a:t>
            </a:r>
            <a:r>
              <a:rPr lang="zh-CN" altLang="en-US" sz="2800" b="1" dirty="0">
                <a:solidFill>
                  <a:srgbClr val="000000"/>
                </a:solidFill>
                <a:latin typeface="宋体" panose="02010600030101010101" pitchFamily="2" charset="-122"/>
                <a:ea typeface="宋体" panose="02010600030101010101" pitchFamily="2" charset="-122"/>
              </a:rPr>
              <a:t>题，</a:t>
            </a:r>
            <a:r>
              <a:rPr lang="en-US" altLang="zh-CN" sz="2800" b="1" dirty="0">
                <a:latin typeface="宋体" panose="02010600030101010101" pitchFamily="2" charset="-122"/>
                <a:ea typeface="宋体" panose="02010600030101010101" pitchFamily="2" charset="-122"/>
                <a:sym typeface="宋体" panose="02010600030101010101" pitchFamily="2" charset="-122"/>
              </a:rPr>
              <a:t>2022</a:t>
            </a:r>
            <a:r>
              <a:rPr lang="zh-CN" altLang="en-US" sz="2800" b="1" dirty="0">
                <a:latin typeface="宋体" panose="02010600030101010101" pitchFamily="2" charset="-122"/>
                <a:ea typeface="宋体" panose="02010600030101010101" pitchFamily="2" charset="-122"/>
                <a:sym typeface="宋体" panose="02010600030101010101" pitchFamily="2" charset="-122"/>
              </a:rPr>
              <a:t>年又把“古代文化常识”</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题</a:t>
            </a:r>
            <a:r>
              <a:rPr lang="zh-CN" altLang="en-US" sz="2800" b="1" dirty="0">
                <a:latin typeface="宋体" panose="02010600030101010101" pitchFamily="2" charset="-122"/>
                <a:ea typeface="宋体" panose="02010600030101010101" pitchFamily="2" charset="-122"/>
                <a:sym typeface="宋体" panose="02010600030101010101" pitchFamily="2" charset="-122"/>
              </a:rPr>
              <a:t>变成了“文言实词”</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题</a:t>
            </a:r>
            <a:r>
              <a:rPr lang="zh-CN" altLang="en-US" sz="2800" b="1" dirty="0">
                <a:solidFill>
                  <a:srgbClr val="000000"/>
                </a:solidFill>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 </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1793">
                                            <p:txEl>
                                              <p:charRg st="193" end="347"/>
                                            </p:txEl>
                                          </p:spTgt>
                                        </p:tgtEl>
                                        <p:attrNameLst>
                                          <p:attrName>style.visibility</p:attrName>
                                        </p:attrNameLst>
                                      </p:cBhvr>
                                      <p:to>
                                        <p:strVal val="visible"/>
                                      </p:to>
                                    </p:set>
                                    <p:animEffect transition="in" filter="blinds(horizontal)">
                                      <p:cBhvr>
                                        <p:cTn id="7" dur="500"/>
                                        <p:tgtEl>
                                          <p:spTgt spid="161793">
                                            <p:txEl>
                                              <p:charRg st="193" end="34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1793">
                                            <p:txEl>
                                              <p:charRg st="347" end="486"/>
                                            </p:txEl>
                                          </p:spTgt>
                                        </p:tgtEl>
                                        <p:attrNameLst>
                                          <p:attrName>style.visibility</p:attrName>
                                        </p:attrNameLst>
                                      </p:cBhvr>
                                      <p:to>
                                        <p:strVal val="visible"/>
                                      </p:to>
                                    </p:set>
                                    <p:animEffect transition="in" filter="blinds(horizontal)">
                                      <p:cBhvr>
                                        <p:cTn id="12" dur="500"/>
                                        <p:tgtEl>
                                          <p:spTgt spid="161793">
                                            <p:txEl>
                                              <p:charRg st="347" end="48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Rectangle 1"/>
          <p:cNvSpPr>
            <a:spLocks noChangeArrowheads="1"/>
          </p:cNvSpPr>
          <p:nvPr/>
        </p:nvSpPr>
        <p:spPr bwMode="auto">
          <a:xfrm>
            <a:off x="239713" y="71438"/>
            <a:ext cx="11712575" cy="3251200"/>
          </a:xfrm>
          <a:prstGeom prst="rect">
            <a:avLst/>
          </a:prstGeom>
          <a:noFill/>
          <a:ln w="9525">
            <a:noFill/>
            <a:miter lim="800000"/>
          </a:ln>
          <a:effectLst/>
        </p:spPr>
        <p:txBody>
          <a:bodyPr vert="horz" wrap="square" lIns="121920" tIns="60960" rIns="121920" bIns="60960" numCol="1" anchor="ctr" anchorCtr="0" compatLnSpc="1">
            <a:noAutofit/>
          </a:bodyPr>
          <a:lstStyle/>
          <a:p>
            <a:pPr fontAlgn="base"/>
            <a:r>
              <a:rPr altLang="zh-CN" sz="2800" b="1" strike="noStrike" kern="0" noProof="1" dirty="0">
                <a:solidFill>
                  <a:srgbClr val="FF0000"/>
                </a:solidFill>
                <a:uFillTx/>
                <a:latin typeface="+mn-ea"/>
                <a:ea typeface="宋体" panose="02010600030101010101" pitchFamily="2" charset="-122"/>
                <a:cs typeface="+mn-ea"/>
                <a:sym typeface="+mn-ea"/>
              </a:rPr>
              <a:t>【</a:t>
            </a:r>
            <a:r>
              <a:rPr lang="zh-CN" sz="2800" b="1" strike="noStrike" kern="0" noProof="1" dirty="0">
                <a:solidFill>
                  <a:srgbClr val="FF0000"/>
                </a:solidFill>
                <a:uFillTx/>
                <a:latin typeface="+mn-ea"/>
                <a:ea typeface="宋体" panose="02010600030101010101" pitchFamily="2" charset="-122"/>
                <a:cs typeface="+mn-ea"/>
                <a:sym typeface="+mn-ea"/>
              </a:rPr>
              <a:t>备考建议</a:t>
            </a:r>
            <a:r>
              <a:rPr altLang="zh-CN" sz="2800" b="1" strike="noStrike" kern="0" noProof="1" dirty="0">
                <a:solidFill>
                  <a:srgbClr val="FF0000"/>
                </a:solidFill>
                <a:uFillTx/>
                <a:latin typeface="+mn-ea"/>
                <a:ea typeface="宋体" panose="02010600030101010101" pitchFamily="2" charset="-122"/>
                <a:cs typeface="+mn-ea"/>
                <a:sym typeface="+mn-ea"/>
              </a:rPr>
              <a:t>】</a:t>
            </a:r>
            <a:endParaRPr altLang="zh-CN" sz="2800" b="1" strike="noStrike" kern="0" noProof="1" dirty="0">
              <a:solidFill>
                <a:srgbClr val="FF0000"/>
              </a:solidFill>
              <a:uFillTx/>
              <a:latin typeface="+mn-ea"/>
              <a:cs typeface="+mn-ea"/>
              <a:sym typeface="+mn-ea"/>
            </a:endParaRPr>
          </a:p>
          <a:p>
            <a:pPr fontAlgn="base"/>
            <a:r>
              <a:rPr lang="en-US" altLang="zh-CN" sz="3200" b="1" strike="noStrike" noProof="1" dirty="0">
                <a:solidFill>
                  <a:srgbClr val="FF0000"/>
                </a:solidFill>
                <a:latin typeface="Arial" panose="020B0604020202020204" pitchFamily="34" charset="0"/>
                <a:ea typeface="宋体" panose="02010600030101010101" pitchFamily="2" charset="-122"/>
                <a:cs typeface="+mn-cs"/>
              </a:rPr>
              <a:t>      </a:t>
            </a:r>
            <a:r>
              <a:rPr lang="en-US" altLang="zh-CN" sz="2800" b="1" strike="noStrike" noProof="1" dirty="0">
                <a:solidFill>
                  <a:srgbClr val="FF0000"/>
                </a:solidFill>
                <a:latin typeface="Arial" panose="020B0604020202020204" pitchFamily="34" charset="0"/>
                <a:ea typeface="宋体" panose="02010600030101010101" pitchFamily="2" charset="-122"/>
                <a:cs typeface="+mn-cs"/>
              </a:rPr>
              <a:t> </a:t>
            </a:r>
            <a:r>
              <a:rPr lang="zh-CN" altLang="zh-CN" sz="2600" b="1" strike="noStrike" noProof="1" dirty="0">
                <a:solidFill>
                  <a:srgbClr val="FF0000"/>
                </a:solidFill>
                <a:latin typeface="Arial" panose="020B0604020202020204" pitchFamily="34" charset="0"/>
                <a:ea typeface="宋体" panose="02010600030101010101" pitchFamily="2" charset="-122"/>
                <a:cs typeface="+mn-cs"/>
              </a:rPr>
              <a:t>1.要回归课本，做好知识积累。</a:t>
            </a:r>
            <a:r>
              <a:rPr lang="zh-CN" altLang="zh-CN" sz="2600" b="1" strike="noStrike" noProof="1" dirty="0">
                <a:latin typeface="宋体" panose="02010600030101010101" pitchFamily="2" charset="-122"/>
                <a:ea typeface="宋体" panose="02010600030101010101" pitchFamily="2" charset="-122"/>
                <a:cs typeface="宋体" panose="02010600030101010101" pitchFamily="2" charset="-122"/>
              </a:rPr>
              <a:t>由于高考文言文的命题原则是材料出自课外，但考点的内容根基在课内。所以文言文复习一定要抓好课本复习，把必修</a:t>
            </a:r>
            <a:r>
              <a:rPr lang="zh-CN" sz="2600" b="1" strike="noStrike" noProof="1" dirty="0">
                <a:latin typeface="宋体" panose="02010600030101010101" pitchFamily="2" charset="-122"/>
                <a:ea typeface="宋体" panose="02010600030101010101" pitchFamily="2" charset="-122"/>
                <a:cs typeface="宋体" panose="02010600030101010101" pitchFamily="2" charset="-122"/>
              </a:rPr>
              <a:t>和选择性必修</a:t>
            </a:r>
            <a:r>
              <a:rPr lang="zh-CN" altLang="zh-CN" sz="2600" b="1" strike="noStrike" noProof="1" dirty="0">
                <a:latin typeface="宋体" panose="02010600030101010101" pitchFamily="2" charset="-122"/>
                <a:ea typeface="宋体" panose="02010600030101010101" pitchFamily="2" charset="-122"/>
                <a:cs typeface="宋体" panose="02010600030101010101" pitchFamily="2" charset="-122"/>
              </a:rPr>
              <a:t>中每一篇文言文中常见的文言现象归纳整理一下，如</a:t>
            </a:r>
            <a:r>
              <a:rPr lang="zh-CN" altLang="zh-CN" sz="2600" b="1" strike="noStrike" noProof="1" dirty="0">
                <a:solidFill>
                  <a:srgbClr val="00B050"/>
                </a:solidFill>
                <a:latin typeface="宋体" panose="02010600030101010101" pitchFamily="2" charset="-122"/>
                <a:ea typeface="宋体" panose="02010600030101010101" pitchFamily="2" charset="-122"/>
                <a:cs typeface="宋体" panose="02010600030101010101" pitchFamily="2" charset="-122"/>
              </a:rPr>
              <a:t>文言实词</a:t>
            </a:r>
            <a:r>
              <a:rPr lang="en-US" altLang="zh-CN" sz="2600" b="1" strike="noStrike" noProof="1" dirty="0">
                <a:latin typeface="宋体" panose="02010600030101010101" pitchFamily="2" charset="-122"/>
                <a:ea typeface="宋体" panose="02010600030101010101" pitchFamily="2" charset="-122"/>
                <a:cs typeface="宋体" panose="02010600030101010101" pitchFamily="2" charset="-122"/>
              </a:rPr>
              <a:t>[</a:t>
            </a:r>
            <a:r>
              <a:rPr lang="zh-CN" altLang="zh-CN" sz="2600" b="1" strike="noStrike" noProof="1" dirty="0">
                <a:latin typeface="宋体" panose="02010600030101010101" pitchFamily="2" charset="-122"/>
                <a:ea typeface="宋体" panose="02010600030101010101" pitchFamily="2" charset="-122"/>
                <a:cs typeface="宋体" panose="02010600030101010101" pitchFamily="2" charset="-122"/>
              </a:rPr>
              <a:t>要注意古今异义词、一词多义（在具体语境中的意义）、通假字、偏义复词、词类活用等的积累</a:t>
            </a:r>
            <a:r>
              <a:rPr lang="en-US" altLang="zh-CN" sz="2600" b="1" strike="noStrike" noProof="1" dirty="0">
                <a:latin typeface="宋体" panose="02010600030101010101" pitchFamily="2" charset="-122"/>
                <a:ea typeface="宋体" panose="02010600030101010101" pitchFamily="2" charset="-122"/>
                <a:cs typeface="宋体" panose="02010600030101010101" pitchFamily="2" charset="-122"/>
              </a:rPr>
              <a:t>]</a:t>
            </a:r>
            <a:r>
              <a:rPr lang="zh-CN" altLang="zh-CN" sz="2600" b="1" strike="noStrike" noProof="1" dirty="0">
                <a:latin typeface="宋体" panose="02010600030101010101" pitchFamily="2" charset="-122"/>
                <a:ea typeface="宋体" panose="02010600030101010101" pitchFamily="2" charset="-122"/>
                <a:cs typeface="宋体" panose="02010600030101010101" pitchFamily="2" charset="-122"/>
              </a:rPr>
              <a:t>、</a:t>
            </a:r>
            <a:r>
              <a:rPr lang="zh-CN" altLang="zh-CN" sz="2600" b="1" strike="noStrike" noProof="1" dirty="0">
                <a:solidFill>
                  <a:srgbClr val="00B050"/>
                </a:solidFill>
                <a:latin typeface="宋体" panose="02010600030101010101" pitchFamily="2" charset="-122"/>
                <a:ea typeface="宋体" panose="02010600030101010101" pitchFamily="2" charset="-122"/>
                <a:cs typeface="宋体" panose="02010600030101010101" pitchFamily="2" charset="-122"/>
              </a:rPr>
              <a:t>文言虚词</a:t>
            </a:r>
            <a:r>
              <a:rPr lang="zh-CN" altLang="zh-CN" sz="2600" b="1" strike="noStrike" noProof="1" dirty="0">
                <a:latin typeface="宋体" panose="02010600030101010101" pitchFamily="2" charset="-122"/>
                <a:ea typeface="宋体" panose="02010600030101010101" pitchFamily="2" charset="-122"/>
                <a:cs typeface="宋体" panose="02010600030101010101" pitchFamily="2" charset="-122"/>
              </a:rPr>
              <a:t>（《考试大纲》规定的</a:t>
            </a:r>
            <a:r>
              <a:rPr lang="en-US" altLang="zh-CN" sz="2600" b="1" strike="noStrike" noProof="1" dirty="0">
                <a:latin typeface="宋体" panose="02010600030101010101" pitchFamily="2" charset="-122"/>
                <a:ea typeface="宋体" panose="02010600030101010101" pitchFamily="2" charset="-122"/>
                <a:cs typeface="宋体" panose="02010600030101010101" pitchFamily="2" charset="-122"/>
              </a:rPr>
              <a:t>18</a:t>
            </a:r>
            <a:r>
              <a:rPr lang="zh-CN" altLang="zh-CN" sz="2600" b="1" strike="noStrike" noProof="1" dirty="0">
                <a:latin typeface="宋体" panose="02010600030101010101" pitchFamily="2" charset="-122"/>
                <a:ea typeface="宋体" panose="02010600030101010101" pitchFamily="2" charset="-122"/>
                <a:cs typeface="宋体" panose="02010600030101010101" pitchFamily="2" charset="-122"/>
              </a:rPr>
              <a:t>个虚词必须掌握）、</a:t>
            </a:r>
            <a:r>
              <a:rPr lang="zh-CN" altLang="zh-CN" sz="2600" b="1" strike="noStrike" noProof="1" dirty="0">
                <a:solidFill>
                  <a:srgbClr val="00B050"/>
                </a:solidFill>
                <a:latin typeface="宋体" panose="02010600030101010101" pitchFamily="2" charset="-122"/>
                <a:ea typeface="宋体" panose="02010600030101010101" pitchFamily="2" charset="-122"/>
                <a:cs typeface="宋体" panose="02010600030101010101" pitchFamily="2" charset="-122"/>
              </a:rPr>
              <a:t>文言句式</a:t>
            </a:r>
            <a:r>
              <a:rPr lang="en-US" altLang="zh-CN" sz="2600" b="1" strike="noStrike" noProof="1" dirty="0">
                <a:latin typeface="宋体" panose="02010600030101010101" pitchFamily="2" charset="-122"/>
                <a:ea typeface="宋体" panose="02010600030101010101" pitchFamily="2" charset="-122"/>
                <a:cs typeface="宋体" panose="02010600030101010101" pitchFamily="2" charset="-122"/>
              </a:rPr>
              <a:t>[</a:t>
            </a:r>
            <a:r>
              <a:rPr lang="zh-CN" altLang="zh-CN" sz="2600" b="1" strike="noStrike" noProof="1" dirty="0">
                <a:latin typeface="宋体" panose="02010600030101010101" pitchFamily="2" charset="-122"/>
                <a:ea typeface="宋体" panose="02010600030101010101" pitchFamily="2" charset="-122"/>
                <a:cs typeface="宋体" panose="02010600030101010101" pitchFamily="2" charset="-122"/>
              </a:rPr>
              <a:t>判断句、省略句、被动句、倒装句（宾语前置、定语后置、介宾后置、主谓倒装等）</a:t>
            </a:r>
            <a:r>
              <a:rPr lang="en-US" altLang="zh-CN" sz="2600" b="1" strike="noStrike" noProof="1" dirty="0">
                <a:latin typeface="宋体" panose="02010600030101010101" pitchFamily="2" charset="-122"/>
                <a:ea typeface="宋体" panose="02010600030101010101" pitchFamily="2" charset="-122"/>
                <a:cs typeface="宋体" panose="02010600030101010101" pitchFamily="2" charset="-122"/>
              </a:rPr>
              <a:t>]</a:t>
            </a:r>
            <a:r>
              <a:rPr lang="zh-CN" altLang="zh-CN" sz="2600" b="1" strike="noStrike" noProof="1" dirty="0">
                <a:latin typeface="宋体" panose="02010600030101010101" pitchFamily="2" charset="-122"/>
                <a:ea typeface="宋体" panose="02010600030101010101" pitchFamily="2" charset="-122"/>
                <a:cs typeface="宋体" panose="02010600030101010101" pitchFamily="2" charset="-122"/>
              </a:rPr>
              <a:t>、</a:t>
            </a:r>
            <a:r>
              <a:rPr lang="zh-CN" altLang="zh-CN" sz="2600" b="1" strike="noStrike" noProof="1" dirty="0">
                <a:solidFill>
                  <a:srgbClr val="00B050"/>
                </a:solidFill>
                <a:latin typeface="宋体" panose="02010600030101010101" pitchFamily="2" charset="-122"/>
                <a:ea typeface="宋体" panose="02010600030101010101" pitchFamily="2" charset="-122"/>
                <a:cs typeface="宋体" panose="02010600030101010101" pitchFamily="2" charset="-122"/>
              </a:rPr>
              <a:t>古代文化常识</a:t>
            </a:r>
            <a:r>
              <a:rPr lang="zh-CN" altLang="zh-CN" sz="2600" b="1" strike="noStrike" noProof="1" dirty="0">
                <a:latin typeface="宋体" panose="02010600030101010101" pitchFamily="2" charset="-122"/>
                <a:ea typeface="宋体" panose="02010600030101010101" pitchFamily="2" charset="-122"/>
                <a:cs typeface="宋体" panose="02010600030101010101" pitchFamily="2" charset="-122"/>
              </a:rPr>
              <a:t>等，使文言知识系统化，并能举一反三，融会贯通。</a:t>
            </a:r>
            <a:endParaRPr lang="zh-CN" altLang="zh-CN" sz="2600" b="1" strike="noStrike" noProof="1" dirty="0">
              <a:latin typeface="宋体" panose="02010600030101010101" pitchFamily="2" charset="-122"/>
              <a:ea typeface="宋体" panose="02010600030101010101" pitchFamily="2" charset="-122"/>
              <a:cs typeface="宋体" panose="02010600030101010101" pitchFamily="2" charset="-122"/>
            </a:endParaRPr>
          </a:p>
        </p:txBody>
      </p:sp>
      <p:sp>
        <p:nvSpPr>
          <p:cNvPr id="153602" name="文本框 1"/>
          <p:cNvSpPr txBox="1"/>
          <p:nvPr/>
        </p:nvSpPr>
        <p:spPr>
          <a:xfrm>
            <a:off x="233363" y="3413125"/>
            <a:ext cx="11749087" cy="3286125"/>
          </a:xfrm>
          <a:prstGeom prst="rect">
            <a:avLst/>
          </a:prstGeom>
          <a:noFill/>
          <a:ln w="9525">
            <a:noFill/>
          </a:ln>
        </p:spPr>
        <p:txBody>
          <a:bodyPr wrap="square" anchor="t" anchorCtr="0"/>
          <a:p>
            <a:r>
              <a:rPr lang="en-US" altLang="zh-CN" sz="2800" b="1" dirty="0">
                <a:solidFill>
                  <a:srgbClr val="FF0000"/>
                </a:solidFill>
                <a:latin typeface="宋体" panose="02010600030101010101" pitchFamily="2" charset="-122"/>
                <a:ea typeface="宋体" panose="02010600030101010101" pitchFamily="2" charset="-122"/>
                <a:sym typeface="宋体" panose="02010600030101010101" pitchFamily="2" charset="-122"/>
              </a:rPr>
              <a:t>    </a:t>
            </a:r>
            <a:r>
              <a:rPr lang="zh-CN" altLang="zh-CN" sz="2600" b="1" dirty="0">
                <a:solidFill>
                  <a:srgbClr val="FF0000"/>
                </a:solidFill>
                <a:latin typeface="Arial" panose="020B0604020202020204" pitchFamily="34" charset="0"/>
                <a:ea typeface="宋体" panose="02010600030101010101" pitchFamily="2" charset="-122"/>
                <a:sym typeface="宋体" panose="02010600030101010101" pitchFamily="2" charset="-122"/>
              </a:rPr>
              <a:t>2.</a:t>
            </a:r>
            <a:r>
              <a:rPr lang="zh-CN" altLang="zh-CN" sz="2600" b="1" dirty="0">
                <a:solidFill>
                  <a:srgbClr val="FF0000"/>
                </a:solidFill>
                <a:latin typeface="宋体" panose="02010600030101010101" pitchFamily="2" charset="-122"/>
                <a:ea typeface="宋体" panose="02010600030101010101" pitchFamily="2" charset="-122"/>
                <a:sym typeface="宋体" panose="02010600030101010101" pitchFamily="2" charset="-122"/>
              </a:rPr>
              <a:t>增加阅读量，提高阅读能力。</a:t>
            </a:r>
            <a:r>
              <a:rPr lang="zh-CN" altLang="zh-CN" sz="2600" b="1" dirty="0">
                <a:latin typeface="造字工房刻宋体 常规体" panose="02010600030101010101" charset="-122"/>
                <a:ea typeface="宋体" panose="02010600030101010101" pitchFamily="2" charset="-122"/>
                <a:sym typeface="宋体" panose="02010600030101010101" pitchFamily="2" charset="-122"/>
              </a:rPr>
              <a:t>随着文言文阅读选材范围的扩大（2021年选文突破了从《廿四史》中选文的传统，选取了“纪事本末体”《通鉴纪事本末》；2022年取材汉代刘向编纂的杂史小说集《说苑》，有论说文性质；2023年取材先秦时期法家重要典籍《韩非子》，是一部学术著作。），因此不管是以写人叙事为主、以“事”为中心的还是以“说理”为主的文言文要尽量多阅读一些，以培养文言语感，提高文言文阅读能力。对文中一些虽未在课本中出现过，但属于文言常用词语和重要文化常识的，需要加以归类整理。同时要增进对古人生活情况、思想观念的了解，提高对文本内容的理解分析能力。</a:t>
            </a:r>
            <a:endParaRPr lang="zh-CN" altLang="zh-CN" sz="2600" b="1" dirty="0">
              <a:latin typeface="造字工房刻宋体 常规体" panose="02010600030101010101" charset="-122"/>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3">
                                            <p:txEl>
                                              <p:charRg st="7" end="25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2">
                                            <p:txEl>
                                              <p:charRg st="0" end="28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349" y="98888"/>
            <a:ext cx="11762192" cy="6000750"/>
          </a:xfrm>
          <a:prstGeom prst="rect">
            <a:avLst/>
          </a:prstGeom>
        </p:spPr>
        <p:txBody>
          <a:bodyPr wrap="square">
            <a:spAutoFit/>
          </a:bodyPr>
          <a:lstStyle/>
          <a:p>
            <a:r>
              <a:rPr lang="zh-CN" altLang="zh-CN" sz="3200" b="1" dirty="0">
                <a:latin typeface="+mn-ea"/>
              </a:rPr>
              <a:t>阅读史传文要把握三项内容：</a:t>
            </a:r>
            <a:endParaRPr lang="zh-CN" altLang="zh-CN" sz="3200" dirty="0">
              <a:latin typeface="+mn-ea"/>
            </a:endParaRPr>
          </a:p>
          <a:p>
            <a:r>
              <a:rPr lang="en-US" altLang="zh-CN" sz="3200" b="1" dirty="0">
                <a:latin typeface="+mn-ea"/>
              </a:rPr>
              <a:t>  </a:t>
            </a:r>
            <a:r>
              <a:rPr lang="zh-CN" altLang="zh-CN" sz="3200" b="1" dirty="0">
                <a:latin typeface="+mn-ea"/>
              </a:rPr>
              <a:t>①</a:t>
            </a:r>
            <a:r>
              <a:rPr lang="zh-CN" altLang="zh-CN" sz="3200" b="1" dirty="0">
                <a:solidFill>
                  <a:srgbClr val="FF0000"/>
                </a:solidFill>
                <a:latin typeface="+mn-ea"/>
              </a:rPr>
              <a:t>所写人物</a:t>
            </a:r>
            <a:r>
              <a:rPr lang="zh-CN" altLang="zh-CN" sz="3200" b="1" dirty="0">
                <a:latin typeface="+mn-ea"/>
              </a:rPr>
              <a:t>。</a:t>
            </a:r>
            <a:r>
              <a:rPr lang="zh-CN" altLang="en-US" sz="3200" b="1" dirty="0"/>
              <a:t>具体而言，指文章写了几个人，主要人物是谁，次要人物是谁，人物之间的关系如何，人物性格特点是什么，人物是正是邪，人物是非功过怎样，作者对他们的评价是什么。</a:t>
            </a:r>
            <a:endParaRPr lang="zh-CN" altLang="en-US" sz="3200" b="1" dirty="0"/>
          </a:p>
          <a:p>
            <a:r>
              <a:rPr lang="en-US" altLang="zh-CN" sz="3200" b="1" dirty="0">
                <a:latin typeface="+mn-ea"/>
              </a:rPr>
              <a:t>  </a:t>
            </a:r>
            <a:r>
              <a:rPr lang="zh-CN" altLang="zh-CN" sz="3200" b="1" dirty="0">
                <a:latin typeface="+mn-ea"/>
              </a:rPr>
              <a:t>②</a:t>
            </a:r>
            <a:r>
              <a:rPr lang="zh-CN" altLang="zh-CN" sz="3200" b="1" dirty="0">
                <a:solidFill>
                  <a:srgbClr val="FF0000"/>
                </a:solidFill>
                <a:latin typeface="+mn-ea"/>
              </a:rPr>
              <a:t>所叙事件</a:t>
            </a:r>
            <a:r>
              <a:rPr lang="zh-CN" altLang="zh-CN" sz="3200" b="1" dirty="0">
                <a:latin typeface="+mn-ea"/>
              </a:rPr>
              <a:t>。</a:t>
            </a:r>
            <a:r>
              <a:rPr lang="zh-CN" altLang="en-US" sz="3200" b="1" dirty="0"/>
              <a:t>梳理清楚文章写了几件事，这几件事的先后顺序如何，有没有什么内在关系，而每件事又可分为几个环节，孰先孰后。</a:t>
            </a:r>
            <a:endParaRPr lang="zh-CN" altLang="en-US" sz="3200" b="1" dirty="0"/>
          </a:p>
          <a:p>
            <a:r>
              <a:rPr lang="zh-CN" altLang="en-US" sz="3200" dirty="0"/>
              <a:t>         考生可借助第</a:t>
            </a:r>
            <a:r>
              <a:rPr lang="en-US" sz="3200" dirty="0"/>
              <a:t>12</a:t>
            </a:r>
            <a:r>
              <a:rPr lang="zh-CN" altLang="en-US" sz="3200" dirty="0"/>
              <a:t>题“对原文有关内容的概括和分析”帮助理解文本内容。命制文言文试题通常是先将材料内容分为若干方面，然后选择较为主要的四方面内容作为选项切入点，对文意进行概括分析。因为该题要求选出“不正确的一项”，还有三项是正确的，所以可以借助选项帮助理解文本。</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349" y="129864"/>
            <a:ext cx="11762192" cy="3538220"/>
          </a:xfrm>
          <a:prstGeom prst="rect">
            <a:avLst/>
          </a:prstGeom>
        </p:spPr>
        <p:txBody>
          <a:bodyPr wrap="square">
            <a:spAutoFit/>
          </a:bodyPr>
          <a:lstStyle/>
          <a:p>
            <a:r>
              <a:rPr lang="en-US" altLang="zh-CN" sz="3200" b="1" dirty="0">
                <a:latin typeface="+mn-ea"/>
              </a:rPr>
              <a:t>  </a:t>
            </a:r>
            <a:r>
              <a:rPr lang="zh-CN" altLang="zh-CN" sz="3200" b="1" dirty="0">
                <a:latin typeface="+mn-ea"/>
              </a:rPr>
              <a:t>③</a:t>
            </a:r>
            <a:r>
              <a:rPr lang="zh-CN" altLang="zh-CN" sz="3200" b="1" dirty="0">
                <a:solidFill>
                  <a:srgbClr val="FF0000"/>
                </a:solidFill>
                <a:latin typeface="+mn-ea"/>
              </a:rPr>
              <a:t>所作评论</a:t>
            </a:r>
            <a:r>
              <a:rPr lang="zh-CN" altLang="zh-CN" sz="3200" b="1" dirty="0">
                <a:latin typeface="+mn-ea"/>
              </a:rPr>
              <a:t>。</a:t>
            </a:r>
            <a:r>
              <a:rPr lang="zh-CN" altLang="en-US" sz="3200" b="1" dirty="0"/>
              <a:t>辨明作者对人物作出了怎样的评价，说明了什么道理。评论方式有三：</a:t>
            </a:r>
            <a:r>
              <a:rPr lang="zh-CN" altLang="en-US" sz="3200" b="1" dirty="0"/>
              <a:t>直接评论，即作者通过议论直接表现自己的观点态度，表达对人物的评价；</a:t>
            </a:r>
            <a:r>
              <a:rPr lang="zh-CN" altLang="en-US" sz="3200" b="1" dirty="0"/>
              <a:t>间接评论，即作者并未直接评价，而是通过他人的评议间接地表达看法；</a:t>
            </a:r>
            <a:r>
              <a:rPr lang="zh-CN" altLang="en-US" sz="3200" b="1" dirty="0"/>
              <a:t>叙中寓论，即通过叙述描写中的措辞用语，含蓄地暗示对有关人物的评价。如</a:t>
            </a:r>
            <a:r>
              <a:rPr lang="en-US" altLang="zh-CN" sz="3200" b="1" dirty="0"/>
              <a:t>2016</a:t>
            </a:r>
            <a:r>
              <a:rPr lang="zh-CN" altLang="en-US" sz="3200" b="1" dirty="0"/>
              <a:t>年全国课标</a:t>
            </a:r>
            <a:r>
              <a:rPr lang="en-US" altLang="zh-CN" sz="3200" b="1" dirty="0"/>
              <a:t>Ⅰ</a:t>
            </a:r>
            <a:r>
              <a:rPr lang="zh-CN" altLang="en-US" sz="3200" b="1" dirty="0"/>
              <a:t>卷“</a:t>
            </a:r>
            <a:r>
              <a:rPr lang="zh-CN" altLang="zh-CN" sz="3200" b="1" dirty="0">
                <a:latin typeface="楷体" panose="02010609060101010101" pitchFamily="49" charset="-122"/>
                <a:ea typeface="楷体" panose="02010609060101010101" pitchFamily="49" charset="-122"/>
              </a:rPr>
              <a:t>苏轼尝从容责公亮不能救正，世讥其持禄固宠云</a:t>
            </a:r>
            <a:r>
              <a:rPr lang="zh-CN" altLang="en-US" sz="3200" b="1" dirty="0"/>
              <a:t>”。</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395" y="113030"/>
            <a:ext cx="11713210" cy="5999480"/>
          </a:xfrm>
          <a:prstGeom prst="rect">
            <a:avLst/>
          </a:prstGeom>
        </p:spPr>
        <p:txBody>
          <a:bodyPr wrap="square">
            <a:noAutofit/>
          </a:bodyPr>
          <a:lstStyle/>
          <a:p>
            <a:r>
              <a:rPr lang="zh-CN" altLang="zh-CN" sz="3200" b="1" dirty="0">
                <a:latin typeface="+mn-ea"/>
              </a:rPr>
              <a:t>阅读史传文要画读文章，理清内容：</a:t>
            </a:r>
            <a:endParaRPr lang="zh-CN" altLang="zh-CN" sz="3200" b="1" dirty="0">
              <a:latin typeface="+mn-ea"/>
            </a:endParaRPr>
          </a:p>
          <a:p>
            <a:r>
              <a:rPr lang="en-US" altLang="zh-CN" sz="3200" b="1" dirty="0">
                <a:latin typeface="+mn-ea"/>
              </a:rPr>
              <a:t>  </a:t>
            </a:r>
            <a:r>
              <a:rPr lang="zh-CN" altLang="zh-CN" sz="3200" b="1" dirty="0">
                <a:latin typeface="+mn-ea"/>
              </a:rPr>
              <a:t>①</a:t>
            </a:r>
            <a:r>
              <a:rPr lang="zh-CN" altLang="zh-CN" sz="3200" b="1" dirty="0">
                <a:solidFill>
                  <a:srgbClr val="FF0000"/>
                </a:solidFill>
                <a:latin typeface="+mn-ea"/>
              </a:rPr>
              <a:t>认真标读文章</a:t>
            </a:r>
            <a:r>
              <a:rPr lang="zh-CN" altLang="zh-CN" sz="3200" b="1" dirty="0">
                <a:latin typeface="+mn-ea"/>
              </a:rPr>
              <a:t>。</a:t>
            </a:r>
            <a:r>
              <a:rPr lang="zh-CN" altLang="en-US" sz="3200" b="1" dirty="0"/>
              <a:t>在阅读过程中，用竖线标出文章的层次，表示出每一事件的起止，这样可以防止将不同的事件混淆，避开相关的设题陷阱。</a:t>
            </a:r>
            <a:endParaRPr lang="zh-CN" altLang="en-US" sz="3200" b="1" dirty="0"/>
          </a:p>
          <a:p>
            <a:r>
              <a:rPr lang="en-US" altLang="zh-CN" sz="3200" b="1" dirty="0">
                <a:latin typeface="+mn-ea"/>
              </a:rPr>
              <a:t>  </a:t>
            </a:r>
            <a:r>
              <a:rPr lang="zh-CN" altLang="zh-CN" sz="3200" b="1" dirty="0">
                <a:latin typeface="+mn-ea"/>
              </a:rPr>
              <a:t>②</a:t>
            </a:r>
            <a:r>
              <a:rPr lang="zh-CN" altLang="zh-CN" sz="3200" b="1" dirty="0">
                <a:solidFill>
                  <a:srgbClr val="FF0000"/>
                </a:solidFill>
                <a:latin typeface="+mn-ea"/>
              </a:rPr>
              <a:t>画出“四名”</a:t>
            </a:r>
            <a:r>
              <a:rPr lang="zh-CN" altLang="zh-CN" sz="3200" b="1" dirty="0">
                <a:latin typeface="+mn-ea"/>
              </a:rPr>
              <a:t>。</a:t>
            </a:r>
            <a:r>
              <a:rPr lang="zh-CN" altLang="en-US" sz="3200" b="1" dirty="0"/>
              <a:t>“四名”指</a:t>
            </a:r>
            <a:r>
              <a:rPr lang="zh-CN" altLang="en-US" sz="3200" b="1" dirty="0">
                <a:solidFill>
                  <a:srgbClr val="C00000"/>
                </a:solidFill>
              </a:rPr>
              <a:t>年号名</a:t>
            </a:r>
            <a:r>
              <a:rPr lang="zh-CN" altLang="en-US" sz="3200" b="1" dirty="0"/>
              <a:t>、</a:t>
            </a:r>
            <a:r>
              <a:rPr lang="zh-CN" altLang="en-US" sz="3200" b="1" dirty="0">
                <a:solidFill>
                  <a:srgbClr val="C00000"/>
                </a:solidFill>
              </a:rPr>
              <a:t>地名</a:t>
            </a:r>
            <a:r>
              <a:rPr lang="zh-CN" altLang="en-US" sz="3200" b="1" dirty="0"/>
              <a:t>、</a:t>
            </a:r>
            <a:r>
              <a:rPr lang="zh-CN" altLang="en-US" sz="3200" b="1" dirty="0">
                <a:solidFill>
                  <a:srgbClr val="C00000"/>
                </a:solidFill>
                <a:sym typeface="+mn-ea"/>
              </a:rPr>
              <a:t>官职名</a:t>
            </a:r>
            <a:r>
              <a:rPr lang="zh-CN" altLang="en-US" sz="3200" b="1" dirty="0"/>
              <a:t>、</a:t>
            </a:r>
            <a:r>
              <a:rPr lang="zh-CN" altLang="en-US" sz="3200" b="1" dirty="0">
                <a:solidFill>
                  <a:srgbClr val="C00000"/>
                </a:solidFill>
                <a:sym typeface="+mn-ea"/>
              </a:rPr>
              <a:t>人名</a:t>
            </a:r>
            <a:r>
              <a:rPr lang="zh-CN" altLang="en-US" sz="3200" b="1" dirty="0"/>
              <a:t>。史传文记叙的大多是文臣武将的人生经历，</a:t>
            </a:r>
            <a:r>
              <a:rPr lang="zh-CN" altLang="en-US" sz="3200" b="1" dirty="0">
                <a:sym typeface="+mn-ea"/>
              </a:rPr>
              <a:t>年号的变迁，地名的改变，</a:t>
            </a:r>
            <a:r>
              <a:rPr lang="zh-CN" altLang="en-US" sz="3200" b="1" dirty="0"/>
              <a:t>官职的变动，新的人名的出现，往往意味着传主人生经历的变化，借助这些信息，可以迅速准确地理出文章脉络。</a:t>
            </a:r>
            <a:endParaRPr lang="zh-CN" altLang="en-US" sz="3200" b="1" dirty="0"/>
          </a:p>
          <a:p>
            <a:r>
              <a:rPr lang="en-US" altLang="zh-CN" sz="3200" b="1" dirty="0">
                <a:latin typeface="+mn-ea"/>
              </a:rPr>
              <a:t>  </a:t>
            </a:r>
            <a:r>
              <a:rPr lang="zh-CN" altLang="zh-CN" sz="3200" b="1" dirty="0">
                <a:latin typeface="+mn-ea"/>
              </a:rPr>
              <a:t>③</a:t>
            </a:r>
            <a:r>
              <a:rPr lang="zh-CN" altLang="zh-CN" sz="3200" b="1" dirty="0">
                <a:solidFill>
                  <a:srgbClr val="FF0000"/>
                </a:solidFill>
                <a:latin typeface="+mn-ea"/>
              </a:rPr>
              <a:t>补出省略</a:t>
            </a:r>
            <a:r>
              <a:rPr lang="zh-CN" altLang="zh-CN" sz="3200" b="1" dirty="0">
                <a:latin typeface="+mn-ea"/>
              </a:rPr>
              <a:t>。</a:t>
            </a:r>
            <a:r>
              <a:rPr lang="zh-CN" altLang="en-US" sz="3200" b="1" dirty="0"/>
              <a:t>文言文中普遍存在着省略现象，阅读时尽量随时补出省略的内容，特别要注意补出主语和宾语，弄清有关言行是由谁发出的（主语是谁），是指向谁的（宾语是谁），这样有助于准确把握所写事情。一般说来，省略掉的主语往往是传主。</a:t>
            </a:r>
            <a:endParaRPr lang="zh-CN" altLang="zh-CN"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custDataLst>
              <p:tags r:id="rId1"/>
            </p:custDataLst>
          </p:nvPr>
        </p:nvSpPr>
        <p:spPr>
          <a:xfrm>
            <a:off x="334963" y="76200"/>
            <a:ext cx="11430000" cy="5153025"/>
          </a:xfrm>
          <a:prstGeom prst="rect">
            <a:avLst/>
          </a:prstGeom>
          <a:noFill/>
          <a:ln w="9525">
            <a:noFill/>
          </a:ln>
        </p:spPr>
        <p:txBody>
          <a:bodyPr anchor="ctr" anchorCtr="0"/>
          <a:p>
            <a:pPr eaLnBrk="0" hangingPunct="0"/>
            <a:r>
              <a:rPr lang="en-US" altLang="zh-CN" sz="2800" b="1" dirty="0">
                <a:solidFill>
                  <a:srgbClr val="FF0000"/>
                </a:solidFill>
                <a:latin typeface="宋体" panose="02010600030101010101" pitchFamily="2" charset="-122"/>
                <a:ea typeface="宋体" panose="02010600030101010101" pitchFamily="2" charset="-122"/>
              </a:rPr>
              <a:t>   </a:t>
            </a:r>
            <a:r>
              <a:rPr lang="zh-CN" altLang="zh-CN" sz="2800" b="1" dirty="0">
                <a:solidFill>
                  <a:srgbClr val="FF0000"/>
                </a:solidFill>
                <a:latin typeface="Arial" panose="020B0604020202020204" pitchFamily="34" charset="0"/>
                <a:ea typeface="宋体" panose="02010600030101010101" pitchFamily="2" charset="-122"/>
              </a:rPr>
              <a:t>3</a:t>
            </a:r>
            <a:r>
              <a:rPr lang="zh-CN" altLang="zh-CN" sz="2800" b="1" dirty="0">
                <a:solidFill>
                  <a:srgbClr val="FF0000"/>
                </a:solidFill>
                <a:latin typeface="Arial" panose="020B0604020202020204" pitchFamily="34" charset="0"/>
                <a:ea typeface="宋体" panose="02010600030101010101" pitchFamily="2" charset="-122"/>
                <a:sym typeface="宋体" panose="02010600030101010101" pitchFamily="2" charset="-122"/>
              </a:rPr>
              <a:t>.</a:t>
            </a:r>
            <a:r>
              <a:rPr lang="zh-CN" altLang="zh-CN" sz="2800" b="1" dirty="0">
                <a:solidFill>
                  <a:srgbClr val="FF0000"/>
                </a:solidFill>
                <a:latin typeface="宋体" panose="02010600030101010101" pitchFamily="2" charset="-122"/>
                <a:ea typeface="宋体" panose="02010600030101010101" pitchFamily="2" charset="-122"/>
              </a:rPr>
              <a:t>要精讲精练，掌握解题要领。</a:t>
            </a:r>
            <a:endParaRPr lang="zh-CN" altLang="zh-CN" sz="2800" b="1" dirty="0">
              <a:solidFill>
                <a:srgbClr val="FF0000"/>
              </a:solidFill>
              <a:latin typeface="宋体" panose="02010600030101010101" pitchFamily="2" charset="-122"/>
              <a:ea typeface="宋体" panose="02010600030101010101" pitchFamily="2" charset="-122"/>
            </a:endParaRPr>
          </a:p>
          <a:p>
            <a:pPr eaLnBrk="0" hangingPunct="0"/>
            <a:r>
              <a:rPr lang="zh-CN" altLang="zh-CN" sz="2800" b="1" dirty="0">
                <a:solidFill>
                  <a:srgbClr val="FF0000"/>
                </a:solidFill>
                <a:latin typeface="宋体" panose="02010600030101010101" pitchFamily="2" charset="-122"/>
                <a:ea typeface="宋体" panose="02010600030101010101" pitchFamily="2" charset="-122"/>
              </a:rPr>
              <a:t> </a:t>
            </a:r>
            <a:r>
              <a:rPr lang="en-US" altLang="zh-CN" sz="2800" b="1" dirty="0">
                <a:solidFill>
                  <a:srgbClr val="FF0000"/>
                </a:solidFill>
                <a:latin typeface="宋体" panose="02010600030101010101" pitchFamily="2" charset="-122"/>
                <a:ea typeface="宋体" panose="02010600030101010101" pitchFamily="2" charset="-122"/>
              </a:rPr>
              <a:t>  </a:t>
            </a:r>
            <a:r>
              <a:rPr lang="zh-CN" altLang="zh-CN" sz="2800" b="1" dirty="0">
                <a:solidFill>
                  <a:schemeClr val="tx2"/>
                </a:solidFill>
                <a:latin typeface="宋体" panose="02010600030101010101" pitchFamily="2" charset="-122"/>
                <a:ea typeface="宋体" panose="02010600030101010101" pitchFamily="2" charset="-122"/>
              </a:rPr>
              <a:t>如做“文言断句”题，首先要通读全文，领会大意，理顺上下文的语意脉络，注意文句的连贯性，注意陈述对象的变化，弄清所给句子的意思，初步判断停顿。其次要抓住标志，巧妙断句：①注意对话标志词；②注意虚词；③注意名词（或“代词”）；④注意固定结构；⑤注意句子结构等。</a:t>
            </a:r>
            <a:endParaRPr lang="zh-CN" altLang="zh-CN" sz="2800" b="1" dirty="0">
              <a:solidFill>
                <a:schemeClr val="tx2"/>
              </a:solidFill>
              <a:latin typeface="宋体" panose="02010600030101010101" pitchFamily="2" charset="-122"/>
              <a:ea typeface="宋体" panose="02010600030101010101" pitchFamily="2" charset="-122"/>
            </a:endParaRPr>
          </a:p>
          <a:p>
            <a:pPr eaLnBrk="0" hangingPunct="0"/>
            <a:r>
              <a:rPr lang="zh-CN" altLang="zh-CN" sz="2800" b="1" dirty="0">
                <a:solidFill>
                  <a:schemeClr val="tx2"/>
                </a:solidFill>
                <a:latin typeface="宋体" panose="02010600030101010101" pitchFamily="2" charset="-122"/>
                <a:ea typeface="宋体" panose="02010600030101010101" pitchFamily="2" charset="-122"/>
              </a:rPr>
              <a:t> </a:t>
            </a:r>
            <a:r>
              <a:rPr lang="en-US" altLang="zh-CN" sz="2800" b="1" dirty="0">
                <a:solidFill>
                  <a:schemeClr val="tx2"/>
                </a:solidFill>
                <a:latin typeface="宋体" panose="02010600030101010101" pitchFamily="2" charset="-122"/>
                <a:ea typeface="宋体" panose="02010600030101010101" pitchFamily="2" charset="-122"/>
              </a:rPr>
              <a:t>  </a:t>
            </a:r>
            <a:r>
              <a:rPr lang="zh-CN" altLang="zh-CN" sz="2800" b="1" dirty="0">
                <a:solidFill>
                  <a:schemeClr val="tx2"/>
                </a:solidFill>
                <a:latin typeface="宋体" panose="02010600030101010101" pitchFamily="2" charset="-122"/>
                <a:ea typeface="宋体" panose="02010600030101010101" pitchFamily="2" charset="-122"/>
              </a:rPr>
              <a:t>又如做“内容概述”题，答题时应做到：①整体把握，细心比对。在通读原文的基础上形成“整体文意”，分别找到四个选项内容所对应的语句，务必将每一选项的各个语意点与原文一一比对，切忌凭通读时留下的浅显模糊的印象想当然地判断。②了解规律，排除干扰。常设陷阱如事件杂糅、内容错位、颠倒是非、强加关联，还要注意关键词译错的情况。</a:t>
            </a:r>
            <a:endParaRPr lang="zh-CN" altLang="zh-CN" sz="2800" b="1" dirty="0">
              <a:solidFill>
                <a:schemeClr val="tx2"/>
              </a:solidFill>
              <a:latin typeface="宋体" panose="02010600030101010101" pitchFamily="2" charset="-122"/>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flipH="1">
            <a:off x="745490" y="193675"/>
            <a:ext cx="6814820" cy="583565"/>
          </a:xfrm>
          <a:prstGeom prst="rect">
            <a:avLst/>
          </a:prstGeom>
          <a:noFill/>
          <a:effectLst/>
        </p:spPr>
        <p:txBody>
          <a:bodyPr wrap="square" rtlCol="0">
            <a:spAutoFit/>
          </a:bodyPr>
          <a:lstStyle/>
          <a:p>
            <a:pPr algn="ctr" defTabSz="914400">
              <a:defRPr/>
            </a:pPr>
            <a:r>
              <a:rPr lang="en-US" altLang="zh-CN" sz="3200" b="1" dirty="0">
                <a:solidFill>
                  <a:srgbClr val="FF0000"/>
                </a:solidFill>
                <a:latin typeface="Arial" panose="020B0604020202020204" pitchFamily="34" charset="0"/>
                <a:ea typeface="宋体" panose="02010600030101010101" pitchFamily="2" charset="-122"/>
                <a:sym typeface="+mn-ea"/>
              </a:rPr>
              <a:t>4</a:t>
            </a:r>
            <a:r>
              <a:rPr lang="zh-CN" altLang="zh-CN" sz="3200" b="1" dirty="0">
                <a:solidFill>
                  <a:srgbClr val="FF0000"/>
                </a:solidFill>
                <a:latin typeface="Arial" panose="020B0604020202020204" pitchFamily="34" charset="0"/>
                <a:ea typeface="宋体" panose="02010600030101010101" pitchFamily="2" charset="-122"/>
                <a:sym typeface="宋体" panose="02010600030101010101" pitchFamily="2" charset="-122"/>
              </a:rPr>
              <a:t>.</a:t>
            </a:r>
            <a:r>
              <a:rPr lang="zh-CN" altLang="zh-CN" sz="3200" b="1" dirty="0">
                <a:solidFill>
                  <a:srgbClr val="FF0000"/>
                </a:solidFill>
                <a:latin typeface="宋体" panose="02010600030101010101" pitchFamily="2" charset="-122"/>
                <a:ea typeface="宋体" panose="02010600030101010101" pitchFamily="2" charset="-122"/>
                <a:sym typeface="+mn-ea"/>
              </a:rPr>
              <a:t>要重点</a:t>
            </a:r>
            <a:r>
              <a:rPr lang="zh-CN" altLang="en-US" sz="3200" b="1" dirty="0" smtClean="0">
                <a:solidFill>
                  <a:srgbClr val="FF0000"/>
                </a:solidFill>
                <a:cs typeface="+mn-ea"/>
                <a:sym typeface="+mn-lt"/>
              </a:rPr>
              <a:t>关注新课标卷文言文简答题</a:t>
            </a:r>
            <a:endParaRPr lang="zh-CN" altLang="en-US" sz="3200" b="1" dirty="0" smtClean="0">
              <a:solidFill>
                <a:srgbClr val="FF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标题 1"/>
          <p:cNvSpPr>
            <a:spLocks noGrp="1"/>
          </p:cNvSpPr>
          <p:nvPr>
            <p:ph type="title"/>
          </p:nvPr>
        </p:nvSpPr>
        <p:spPr>
          <a:xfrm>
            <a:off x="-119062" y="101600"/>
            <a:ext cx="12288837" cy="927100"/>
          </a:xfrm>
        </p:spPr>
        <p:txBody>
          <a:bodyPr anchor="ctr" anchorCtr="0"/>
          <a:p>
            <a:pPr marL="358775" indent="-539750" algn="l">
              <a:lnSpc>
                <a:spcPts val="3200"/>
              </a:lnSpc>
            </a:pPr>
            <a:r>
              <a:rPr lang="en-US" altLang="zh-CN" sz="3200" b="1" dirty="0">
                <a:solidFill>
                  <a:srgbClr val="FF0000"/>
                </a:solidFill>
                <a:latin typeface="宋体" panose="02010600030101010101" pitchFamily="2" charset="-122"/>
              </a:rPr>
              <a:t> </a:t>
            </a:r>
            <a:r>
              <a:rPr lang="en-US" altLang="zh-CN" sz="2800" b="1" dirty="0">
                <a:solidFill>
                  <a:srgbClr val="FF0000"/>
                </a:solidFill>
                <a:latin typeface="宋体" panose="02010600030101010101" pitchFamily="2" charset="-122"/>
              </a:rPr>
              <a:t>[</a:t>
            </a:r>
            <a:r>
              <a:rPr lang="zh-CN" altLang="zh-CN" sz="2800" b="1" dirty="0">
                <a:solidFill>
                  <a:srgbClr val="FF0000"/>
                </a:solidFill>
                <a:latin typeface="宋体" panose="02010600030101010101" pitchFamily="2" charset="-122"/>
              </a:rPr>
              <a:t>答题情况</a:t>
            </a:r>
            <a:r>
              <a:rPr lang="en-US" altLang="zh-CN" sz="2800" b="1" dirty="0">
                <a:solidFill>
                  <a:srgbClr val="FF0000"/>
                </a:solidFill>
                <a:latin typeface="宋体" panose="02010600030101010101" pitchFamily="2" charset="-122"/>
              </a:rPr>
              <a:t>]10.</a:t>
            </a:r>
            <a:r>
              <a:rPr lang="zh-CN" altLang="zh-CN" sz="2800" b="1" dirty="0">
                <a:latin typeface="宋体" panose="02010600030101010101" pitchFamily="2" charset="-122"/>
              </a:rPr>
              <a:t>文中画波浪线的部分有三处需要</a:t>
            </a:r>
            <a:r>
              <a:rPr lang="zh-CN" altLang="zh-CN" sz="2800" b="1" dirty="0">
                <a:highlight>
                  <a:srgbClr val="FFFF00"/>
                </a:highlight>
                <a:latin typeface="宋体" panose="02010600030101010101" pitchFamily="2" charset="-122"/>
              </a:rPr>
              <a:t>断句</a:t>
            </a:r>
            <a:r>
              <a:rPr lang="zh-CN" altLang="zh-CN" sz="2800" b="1" dirty="0">
                <a:latin typeface="宋体" panose="02010600030101010101" pitchFamily="2" charset="-122"/>
              </a:rPr>
              <a:t>，请用铅笔将答题卡上相应位置的答案标号涂黑，每涂对一处给1分，涂黑超过三处不给分。</a:t>
            </a:r>
            <a:r>
              <a:rPr lang="zh-CN" altLang="zh-CN" sz="2400" b="1" dirty="0">
                <a:latin typeface="宋体" panose="02010600030101010101" pitchFamily="2" charset="-122"/>
              </a:rPr>
              <a:t>(3分)</a:t>
            </a:r>
            <a:endParaRPr lang="zh-CN" altLang="zh-CN" sz="2400" b="1" dirty="0">
              <a:latin typeface="宋体" panose="02010600030101010101" pitchFamily="2" charset="-122"/>
            </a:endParaRPr>
          </a:p>
        </p:txBody>
      </p:sp>
      <p:sp>
        <p:nvSpPr>
          <p:cNvPr id="3" name="内容占位符 2"/>
          <p:cNvSpPr>
            <a:spLocks noGrp="1"/>
          </p:cNvSpPr>
          <p:nvPr>
            <p:ph idx="1"/>
          </p:nvPr>
        </p:nvSpPr>
        <p:spPr>
          <a:xfrm>
            <a:off x="142875" y="1647825"/>
            <a:ext cx="11874500" cy="4989513"/>
          </a:xfrm>
        </p:spPr>
        <p:txBody>
          <a:bodyPr anchor="t" anchorCtr="0"/>
          <a:p>
            <a:pPr marL="0" indent="0" algn="just">
              <a:buNone/>
            </a:pPr>
            <a:r>
              <a:rPr lang="en-US" altLang="zh-CN" b="1" dirty="0">
                <a:latin typeface="楷体" panose="02010609060101010101" pitchFamily="49" charset="-122"/>
                <a:ea typeface="楷体" panose="02010609060101010101" pitchFamily="49" charset="-122"/>
              </a:rPr>
              <a:t>  </a:t>
            </a:r>
            <a:r>
              <a:rPr lang="zh-CN" altLang="zh-CN" sz="2800" b="1" dirty="0">
                <a:latin typeface="宋体" panose="02010600030101010101" pitchFamily="2" charset="-122"/>
              </a:rPr>
              <a:t>参考答案：</a:t>
            </a:r>
            <a:r>
              <a:rPr lang="en-US" altLang="zh-CN" sz="2800" b="1" dirty="0">
                <a:solidFill>
                  <a:srgbClr val="FF0000"/>
                </a:solidFill>
                <a:latin typeface="楷体" panose="02010609060101010101" pitchFamily="49" charset="-122"/>
                <a:ea typeface="楷体" panose="02010609060101010101" pitchFamily="49" charset="-122"/>
              </a:rPr>
              <a:t>BFG</a:t>
            </a:r>
            <a:r>
              <a:rPr lang="zh-CN" altLang="zh-CN" sz="2800" b="1" dirty="0">
                <a:latin typeface="楷体" panose="02010609060101010101" pitchFamily="49" charset="-122"/>
                <a:ea typeface="楷体" panose="02010609060101010101" pitchFamily="49" charset="-122"/>
              </a:rPr>
              <a:t>（本题考查</a:t>
            </a:r>
            <a:r>
              <a:rPr lang="zh-CN" altLang="zh-CN" sz="2800" b="1" dirty="0">
                <a:latin typeface="楷体" panose="02010609060101010101" pitchFamily="49" charset="-122"/>
                <a:ea typeface="楷体" panose="02010609060101010101" pitchFamily="49" charset="-122"/>
                <a:sym typeface="宋体" panose="02010600030101010101" pitchFamily="2" charset="-122"/>
              </a:rPr>
              <a:t>正确断句</a:t>
            </a:r>
            <a:r>
              <a:rPr lang="zh-CN" altLang="zh-CN" sz="2800" b="1" dirty="0">
                <a:latin typeface="楷体" panose="02010609060101010101" pitchFamily="49" charset="-122"/>
                <a:ea typeface="楷体" panose="02010609060101010101" pitchFamily="49" charset="-122"/>
              </a:rPr>
              <a:t>的能力，包括实词的理解、句式的运用、文意把握、文言语感等。句子大意是：</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您对待他没有礼貌，他如果有机会回国立为国君而发兵，就怕会成为曹国的祸害，您不如杀了他。</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句于分为理由和建议两部分。理由部分承前文而来，与下文</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曹遇之无礼</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相对应，故A不当断。</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反</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同</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返</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，是返回的意思，为文言文常见义，</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反国</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在句中是回国的意思，故D不可断。</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反国而起兵</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是相接续的行为，用</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而</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连接，故E不可断。</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反国而起兵</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的主语是</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彼</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有时</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作状语，故C不可断。句中</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曹</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指曹国，</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君</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指曹君，建议部分的主语为</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君</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，故H不可断。综合考察，画波浪线的部分共四个小分句，主语是</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君</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彼</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等人称代词，第三个小分句</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即恐为曹伤</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接续第二个小分句而来，且有</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即</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相承接，故正确断句点为BFG三处。</a:t>
            </a:r>
            <a:r>
              <a:rPr lang="zh-CN" altLang="en-US"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pic>
        <p:nvPicPr>
          <p:cNvPr id="149507" name="图片 3"/>
          <p:cNvPicPr>
            <a:picLocks noChangeAspect="1"/>
          </p:cNvPicPr>
          <p:nvPr/>
        </p:nvPicPr>
        <p:blipFill>
          <a:blip r:embed="rId1"/>
          <a:stretch>
            <a:fillRect/>
          </a:stretch>
        </p:blipFill>
        <p:spPr>
          <a:xfrm>
            <a:off x="-558800" y="977900"/>
            <a:ext cx="13173075" cy="669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0" end="363"/>
                                            </p:txEl>
                                          </p:spTgt>
                                        </p:tgtEl>
                                        <p:attrNameLst>
                                          <p:attrName>style.visibility</p:attrName>
                                        </p:attrNameLst>
                                      </p:cBhvr>
                                      <p:to>
                                        <p:strVal val="visible"/>
                                      </p:to>
                                    </p:set>
                                    <p:animEffect transition="in" filter="blinds(horizontal)">
                                      <p:cBhvr>
                                        <p:cTn id="7" dur="500"/>
                                        <p:tgtEl>
                                          <p:spTgt spid="3">
                                            <p:txEl>
                                              <p:charRg st="0" end="3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03505" y="182245"/>
          <a:ext cx="11910060" cy="5492750"/>
        </p:xfrm>
        <a:graphic>
          <a:graphicData uri="http://schemas.openxmlformats.org/drawingml/2006/table">
            <a:tbl>
              <a:tblPr/>
              <a:tblGrid>
                <a:gridCol w="636905"/>
                <a:gridCol w="803910"/>
                <a:gridCol w="1541780"/>
                <a:gridCol w="8157845"/>
                <a:gridCol w="769620"/>
              </a:tblGrid>
              <a:tr h="737870">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年份</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latin typeface="Calibri" panose="020F0502020204030204" charset="0"/>
                          <a:cs typeface="Calibri" panose="020F0502020204030204" charset="0"/>
                        </a:rPr>
                        <a:t>卷别</a:t>
                      </a:r>
                      <a:endParaRPr lang="en-US" altLang="en-US" sz="24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选文特点</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设问形式</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考查类型</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3430">
                <a:tc rowSpan="2">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2020年</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1">
                          <a:latin typeface="宋体" panose="02010600030101010101" pitchFamily="2" charset="-122"/>
                        </a:rPr>
                        <a:t> </a:t>
                      </a:r>
                      <a:endParaRPr 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Calibri" panose="020F0502020204030204" charset="0"/>
                          <a:cs typeface="Calibri" panose="020F0502020204030204" charset="0"/>
                        </a:rPr>
                        <a:t>新高考</a:t>
                      </a:r>
                      <a:r>
                        <a:rPr lang="en-US" sz="2400" b="1">
                          <a:latin typeface="宋体" panose="02010600030101010101" pitchFamily="2" charset="-122"/>
                          <a:ea typeface="宋体" panose="02010600030101010101" pitchFamily="2" charset="-122"/>
                          <a:cs typeface="宋体" panose="02010600030101010101" pitchFamily="2" charset="-122"/>
                        </a:rPr>
                        <a:t>Ⅰ</a:t>
                      </a:r>
                      <a:r>
                        <a:rPr lang="en-US" sz="2400" b="1">
                          <a:latin typeface="Calibri" panose="020F0502020204030204" charset="0"/>
                          <a:cs typeface="Calibri" panose="020F0502020204030204" charset="0"/>
                        </a:rPr>
                        <a:t>卷</a:t>
                      </a:r>
                      <a:endParaRPr lang="en-US" altLang="en-US" sz="24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《明史·左光斗传》</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rPr>
                        <a:t>纪传体（以“人”为中心）</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14.孙奇逢等</a:t>
                      </a: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为什么</a:t>
                      </a:r>
                      <a:r>
                        <a:rPr lang="en-US" sz="2400" b="1">
                          <a:latin typeface="宋体" panose="02010600030101010101" pitchFamily="2" charset="-122"/>
                          <a:ea typeface="宋体" panose="02010600030101010101" pitchFamily="2" charset="-122"/>
                          <a:cs typeface="宋体" panose="02010600030101010101" pitchFamily="2" charset="-122"/>
                        </a:rPr>
                        <a:t>倡议凑集金钱救助左光斗？救助成功没有？请简要说明。（3分）</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参考答案：第一问：左光斗对京都附近有恩德。第二问：没有成功，在救助过程中左光斗被害。</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原文：</a:t>
                      </a:r>
                      <a:r>
                        <a:rPr lang="en-US" sz="2400" b="1">
                          <a:latin typeface="楷体" panose="02010609060101010101" pitchFamily="49" charset="-122"/>
                          <a:ea typeface="楷体" panose="02010609060101010101" pitchFamily="49" charset="-122"/>
                          <a:cs typeface="楷体" panose="02010609060101010101" pitchFamily="49" charset="-122"/>
                        </a:rPr>
                        <a:t>容城孙奇逢者，节侠士也，与定兴鹿正以光斗</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有德于畿辅</a:t>
                      </a:r>
                      <a:r>
                        <a:rPr lang="en-US" sz="2400" b="1">
                          <a:latin typeface="楷体" panose="02010609060101010101" pitchFamily="49" charset="-122"/>
                          <a:ea typeface="楷体" panose="02010609060101010101" pitchFamily="49" charset="-122"/>
                          <a:cs typeface="楷体" panose="02010609060101010101" pitchFamily="49" charset="-122"/>
                        </a:rPr>
                        <a:t>，倡议醵金，诸生争应之。得金数千，谋代输，缓其狱，</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而光斗与涟已同日为狱卒所毙</a:t>
                      </a:r>
                      <a:r>
                        <a:rPr lang="en-US" sz="2400" b="1">
                          <a:latin typeface="楷体" panose="02010609060101010101" pitchFamily="49" charset="-122"/>
                          <a:ea typeface="楷体" panose="02010609060101010101" pitchFamily="49" charset="-122"/>
                          <a:cs typeface="楷体" panose="02010609060101010101" pitchFamily="49" charset="-122"/>
                        </a:rPr>
                        <a:t>，，时五年七月二十有六日也，年五十一。</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分析</a:t>
                      </a:r>
                      <a:r>
                        <a:rPr lang="en-US" sz="2400" b="1">
                          <a:latin typeface="Calibri" panose="020F0502020204030204" charset="0"/>
                          <a:cs typeface="Calibri" panose="020F0502020204030204" charset="0"/>
                        </a:rPr>
                        <a:t>原因类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2435">
                <a:tc vMerge="1">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Calibri" panose="020F0502020204030204" charset="0"/>
                          <a:cs typeface="Calibri" panose="020F0502020204030204" charset="0"/>
                        </a:rPr>
                        <a:t>新高考</a:t>
                      </a:r>
                      <a:r>
                        <a:rPr lang="en-US" sz="2400" b="1">
                          <a:latin typeface="宋体" panose="02010600030101010101" pitchFamily="2" charset="-122"/>
                          <a:ea typeface="宋体" panose="02010600030101010101" pitchFamily="2" charset="-122"/>
                          <a:cs typeface="宋体" panose="02010600030101010101" pitchFamily="2" charset="-122"/>
                        </a:rPr>
                        <a:t>Ⅱ</a:t>
                      </a:r>
                      <a:r>
                        <a:rPr lang="en-US" sz="2400" b="1">
                          <a:latin typeface="Calibri" panose="020F0502020204030204" charset="0"/>
                          <a:cs typeface="Calibri" panose="020F0502020204030204" charset="0"/>
                        </a:rPr>
                        <a:t>卷</a:t>
                      </a:r>
                      <a:endParaRPr lang="en-US" altLang="en-US" sz="24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《明史·海瑞传》</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rPr>
                        <a:t>纪传体（以“人”为中心）</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14.海瑞在向明世宗上疏前，</a:t>
                      </a: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为什么</a:t>
                      </a:r>
                      <a:r>
                        <a:rPr lang="en-US" sz="2400" b="1">
                          <a:latin typeface="宋体" panose="02010600030101010101" pitchFamily="2" charset="-122"/>
                          <a:ea typeface="宋体" panose="02010600030101010101" pitchFamily="2" charset="-122"/>
                          <a:cs typeface="宋体" panose="02010600030101010101" pitchFamily="2" charset="-122"/>
                        </a:rPr>
                        <a:t>要事先“市一棺，诀妻子”？请简要说明。（3分）</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参考答案：①</a:t>
                      </a:r>
                      <a:r>
                        <a:rPr lang="en-US" sz="2400" b="1">
                          <a:latin typeface="Calibri" panose="020F0502020204030204" charset="0"/>
                          <a:cs typeface="Calibri" panose="020F0502020204030204" charset="0"/>
                        </a:rPr>
                        <a:t>自知触怒皇帝将死；</a:t>
                      </a:r>
                      <a:r>
                        <a:rPr lang="en-US" sz="2400" b="1">
                          <a:latin typeface="宋体" panose="02010600030101010101" pitchFamily="2" charset="-122"/>
                          <a:ea typeface="宋体" panose="02010600030101010101" pitchFamily="2" charset="-122"/>
                          <a:cs typeface="宋体" panose="02010600030101010101" pitchFamily="2" charset="-122"/>
                        </a:rPr>
                        <a:t>②</a:t>
                      </a:r>
                      <a:r>
                        <a:rPr lang="en-US" sz="2400" b="1">
                          <a:latin typeface="Calibri" panose="020F0502020204030204" charset="0"/>
                          <a:cs typeface="Calibri" panose="020F0502020204030204" charset="0"/>
                        </a:rPr>
                        <a:t>抱定必死的决心。</a:t>
                      </a:r>
                      <a:endParaRPr lang="en-US" sz="2400" b="1">
                        <a:latin typeface="Calibri" panose="020F0502020204030204" charset="0"/>
                        <a:cs typeface="Calibri" panose="020F0502020204030204" charset="0"/>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原文：</a:t>
                      </a:r>
                      <a:r>
                        <a:rPr lang="en-US" sz="2400" b="1">
                          <a:latin typeface="楷体" panose="02010609060101010101" pitchFamily="49" charset="-122"/>
                          <a:ea typeface="楷体" panose="02010609060101010101" pitchFamily="49" charset="-122"/>
                          <a:cs typeface="楷体" panose="02010609060101010101" pitchFamily="49" charset="-122"/>
                        </a:rPr>
                        <a:t>瑞独上疏。帝得疏，大怒，抵之地，顾左右曰：“趣执之，无使得遁！”宦官黄锦在侧曰：“此人素有痴名。闻其上疏时，</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自知触忤当死</a:t>
                      </a:r>
                      <a:r>
                        <a:rPr lang="en-US" sz="2400" b="1">
                          <a:latin typeface="楷体" panose="02010609060101010101" pitchFamily="49" charset="-122"/>
                          <a:ea typeface="楷体" panose="02010609060101010101" pitchFamily="49" charset="-122"/>
                          <a:cs typeface="楷体" panose="02010609060101010101" pitchFamily="49" charset="-122"/>
                        </a:rPr>
                        <a:t>，市一棺，诀妻子，</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待罪于朝，僮仆亦奔散无留者，是不遁也</a:t>
                      </a:r>
                      <a:r>
                        <a:rPr lang="en-US" sz="2400" b="1">
                          <a:latin typeface="楷体" panose="02010609060101010101" pitchFamily="49" charset="-122"/>
                          <a:ea typeface="楷体" panose="02010609060101010101" pitchFamily="49" charset="-122"/>
                          <a:cs typeface="楷体" panose="02010609060101010101" pitchFamily="49" charset="-122"/>
                        </a:rPr>
                        <a:t>。”</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分析</a:t>
                      </a:r>
                      <a:r>
                        <a:rPr lang="en-US" sz="2400" b="1">
                          <a:latin typeface="Calibri" panose="020F0502020204030204" charset="0"/>
                          <a:cs typeface="Calibri" panose="020F0502020204030204" charset="0"/>
                        </a:rPr>
                        <a:t>原因类</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28905" y="165100"/>
          <a:ext cx="11956415" cy="6546215"/>
        </p:xfrm>
        <a:graphic>
          <a:graphicData uri="http://schemas.openxmlformats.org/drawingml/2006/table">
            <a:tbl>
              <a:tblPr/>
              <a:tblGrid>
                <a:gridCol w="639445"/>
                <a:gridCol w="807085"/>
                <a:gridCol w="1548130"/>
                <a:gridCol w="8265795"/>
                <a:gridCol w="695960"/>
              </a:tblGrid>
              <a:tr h="739775">
                <a:tc>
                  <a:txBody>
                    <a:bodyPr/>
                    <a:p>
                      <a:pPr indent="0" algn="ctr">
                        <a:buNone/>
                      </a:pPr>
                      <a:r>
                        <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年份</a:t>
                      </a:r>
                      <a:endParaRPr lang="en-US" alt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1">
                          <a:solidFill>
                            <a:schemeClr val="tx1"/>
                          </a:solidFill>
                          <a:uFillTx/>
                          <a:latin typeface="Calibri" panose="020F0502020204030204" charset="0"/>
                          <a:cs typeface="Calibri" panose="020F0502020204030204" charset="0"/>
                        </a:rPr>
                        <a:t>卷别</a:t>
                      </a:r>
                      <a:endParaRPr lang="en-US" altLang="en-US" sz="2200" b="1">
                        <a:solidFill>
                          <a:schemeClr val="tx1"/>
                        </a:solidFill>
                        <a:uFillTx/>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选文特点</a:t>
                      </a:r>
                      <a:endParaRPr lang="en-US" alt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设问形式</a:t>
                      </a:r>
                      <a:endParaRPr lang="en-US" alt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考查类型</a:t>
                      </a:r>
                      <a:endParaRPr lang="en-US" alt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39315">
                <a:tc rowSpan="2">
                  <a:txBody>
                    <a:bodyPr/>
                    <a:p>
                      <a:pPr indent="0">
                        <a:buNone/>
                      </a:pPr>
                      <a:r>
                        <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2021年</a:t>
                      </a:r>
                      <a:endPar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1">
                          <a:latin typeface="宋体" panose="02010600030101010101" pitchFamily="2" charset="-122"/>
                        </a:rPr>
                        <a:t> </a:t>
                      </a:r>
                      <a:endParaRPr 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Calibri" panose="020F0502020204030204" charset="0"/>
                          <a:cs typeface="Calibri" panose="020F0502020204030204" charset="0"/>
                        </a:rPr>
                        <a:t>新高考</a:t>
                      </a:r>
                      <a:r>
                        <a:rPr lang="en-US" sz="2000" b="1">
                          <a:latin typeface="宋体" panose="02010600030101010101" pitchFamily="2" charset="-122"/>
                          <a:ea typeface="宋体" panose="02010600030101010101" pitchFamily="2" charset="-122"/>
                          <a:cs typeface="宋体" panose="02010600030101010101" pitchFamily="2" charset="-122"/>
                        </a:rPr>
                        <a:t>Ⅰ</a:t>
                      </a:r>
                      <a:r>
                        <a:rPr lang="en-US" sz="2000" b="1">
                          <a:latin typeface="Calibri" panose="020F0502020204030204" charset="0"/>
                          <a:cs typeface="Calibri" panose="020F0502020204030204" charset="0"/>
                        </a:rPr>
                        <a:t>卷</a:t>
                      </a:r>
                      <a:endParaRPr lang="en-US" altLang="en-US" sz="20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《通鉴纪事本末·贞观君臣论治》</a:t>
                      </a:r>
                      <a:endParaRPr lang="en-US" sz="2000" b="1">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indent="0">
                        <a:buNone/>
                      </a:pPr>
                      <a:r>
                        <a:rPr 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纪事本末体（以“事”为中心）</a:t>
                      </a:r>
                      <a:endParaRPr lang="en-US" altLang="en-US" sz="2000" b="1">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14. 文末《资治通鉴》的作者司马光评价说</a:t>
                      </a:r>
                      <a:r>
                        <a:rPr lang="en-US" sz="2000" b="1">
                          <a:highlight>
                            <a:srgbClr val="FFFF00"/>
                          </a:highlight>
                          <a:latin typeface="宋体" panose="02010600030101010101" pitchFamily="2" charset="-122"/>
                          <a:ea typeface="宋体" panose="02010600030101010101" pitchFamily="2" charset="-122"/>
                          <a:cs typeface="宋体" panose="02010600030101010101" pitchFamily="2" charset="-122"/>
                        </a:rPr>
                        <a:t>“君者表也，臣者景也”</a:t>
                      </a:r>
                      <a:r>
                        <a:rPr lang="en-US" sz="2000" b="1">
                          <a:latin typeface="宋体" panose="02010600030101010101" pitchFamily="2" charset="-122"/>
                          <a:ea typeface="宋体" panose="02010600030101010101" pitchFamily="2" charset="-122"/>
                          <a:cs typeface="宋体" panose="02010600030101010101" pitchFamily="2" charset="-122"/>
                        </a:rPr>
                        <a:t>，这句话说的是</a:t>
                      </a:r>
                      <a:r>
                        <a:rPr lang="en-US" sz="2000" b="1">
                          <a:highlight>
                            <a:srgbClr val="FFFF00"/>
                          </a:highlight>
                          <a:latin typeface="宋体" panose="02010600030101010101" pitchFamily="2" charset="-122"/>
                          <a:ea typeface="宋体" panose="02010600030101010101" pitchFamily="2" charset="-122"/>
                          <a:cs typeface="宋体" panose="02010600030101010101" pitchFamily="2" charset="-122"/>
                        </a:rPr>
                        <a:t>什么道理</a:t>
                      </a:r>
                      <a:r>
                        <a:rPr lang="en-US" sz="2000" b="1">
                          <a:latin typeface="宋体" panose="02010600030101010101" pitchFamily="2" charset="-122"/>
                          <a:ea typeface="宋体" panose="02010600030101010101" pitchFamily="2" charset="-122"/>
                          <a:cs typeface="宋体" panose="02010600030101010101" pitchFamily="2" charset="-122"/>
                        </a:rPr>
                        <a:t>？他这样说的目的是什么？（3分）</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a:latin typeface="宋体" panose="02010600030101010101" pitchFamily="2" charset="-122"/>
                          <a:ea typeface="宋体" panose="02010600030101010101" pitchFamily="2" charset="-122"/>
                          <a:cs typeface="宋体" panose="02010600030101010101" pitchFamily="2" charset="-122"/>
                        </a:rPr>
                        <a:t>参考答案：第一问:臣下就像君主的影子，随着君主的好恶而行动。第二问：告诚后世君主要正道直行，起表率作用。</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a:latin typeface="宋体" panose="02010600030101010101" pitchFamily="2" charset="-122"/>
                          <a:ea typeface="宋体" panose="02010600030101010101" pitchFamily="2" charset="-122"/>
                          <a:cs typeface="宋体" panose="02010600030101010101" pitchFamily="2" charset="-122"/>
                        </a:rPr>
                        <a:t>原文：</a:t>
                      </a:r>
                      <a:r>
                        <a:rPr lang="en-US" sz="2000" b="1">
                          <a:latin typeface="楷体" panose="02010609060101010101" pitchFamily="49" charset="-122"/>
                          <a:ea typeface="楷体" panose="02010609060101010101" pitchFamily="49" charset="-122"/>
                          <a:cs typeface="楷体" panose="02010609060101010101" pitchFamily="49" charset="-122"/>
                        </a:rPr>
                        <a:t>臣光曰：古人有言：“</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君明臣直</a:t>
                      </a:r>
                      <a:r>
                        <a:rPr lang="en-US" sz="2000" b="1">
                          <a:latin typeface="楷体" panose="02010609060101010101" pitchFamily="49" charset="-122"/>
                          <a:ea typeface="楷体" panose="02010609060101010101" pitchFamily="49" charset="-122"/>
                          <a:cs typeface="楷体" panose="02010609060101010101" pitchFamily="49" charset="-122"/>
                        </a:rPr>
                        <a:t>。”裴矩佞于隋而忠于唐，非其性之有变也，君恶闻其过则忠化为佞，君乐闻直言则佞化为忠。是知君者表也，臣者景也，</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表动则景随</a:t>
                      </a:r>
                      <a:r>
                        <a:rPr lang="en-US" sz="2000" b="1">
                          <a:latin typeface="楷体" panose="02010609060101010101" pitchFamily="49" charset="-122"/>
                          <a:ea typeface="楷体" panose="02010609060101010101" pitchFamily="49" charset="-122"/>
                          <a:cs typeface="楷体" panose="02010609060101010101" pitchFamily="49" charset="-122"/>
                        </a:rPr>
                        <a:t>矣。</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Calibri" panose="020F0502020204030204" charset="0"/>
                          <a:cs typeface="Calibri" panose="020F0502020204030204" charset="0"/>
                        </a:rPr>
                        <a:t>理解观点</a:t>
                      </a:r>
                      <a:r>
                        <a:rPr lang="en-US" sz="2000" b="1">
                          <a:latin typeface="宋体" panose="02010600030101010101" pitchFamily="2" charset="-122"/>
                          <a:ea typeface="宋体" panose="02010600030101010101" pitchFamily="2" charset="-122"/>
                          <a:cs typeface="宋体" panose="02010600030101010101" pitchFamily="2" charset="-122"/>
                        </a:rPr>
                        <a:t>类</a:t>
                      </a:r>
                      <a:endParaRPr lang="en-US" altLang="en-US" sz="20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67125">
                <a:tc vMerge="1">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Calibri" panose="020F0502020204030204" charset="0"/>
                          <a:cs typeface="Calibri" panose="020F0502020204030204" charset="0"/>
                        </a:rPr>
                        <a:t>新高考</a:t>
                      </a:r>
                      <a:r>
                        <a:rPr lang="en-US" sz="2000" b="1">
                          <a:latin typeface="宋体" panose="02010600030101010101" pitchFamily="2" charset="-122"/>
                          <a:ea typeface="宋体" panose="02010600030101010101" pitchFamily="2" charset="-122"/>
                          <a:cs typeface="宋体" panose="02010600030101010101" pitchFamily="2" charset="-122"/>
                        </a:rPr>
                        <a:t>Ⅱ</a:t>
                      </a:r>
                      <a:r>
                        <a:rPr lang="en-US" sz="2000" b="1">
                          <a:latin typeface="Calibri" panose="020F0502020204030204" charset="0"/>
                          <a:cs typeface="Calibri" panose="020F0502020204030204" charset="0"/>
                        </a:rPr>
                        <a:t>卷</a:t>
                      </a:r>
                      <a:endParaRPr lang="en-US" altLang="en-US" sz="20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《通鉴纪事本末·祖逖北伐》</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纪事本末体（以“事”为中心）</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14.文中说到</a:t>
                      </a:r>
                      <a:r>
                        <a:rPr lang="en-US" sz="2000" b="1">
                          <a:highlight>
                            <a:srgbClr val="FFFF00"/>
                          </a:highlight>
                          <a:latin typeface="宋体" panose="02010600030101010101" pitchFamily="2" charset="-122"/>
                          <a:ea typeface="宋体" panose="02010600030101010101" pitchFamily="2" charset="-122"/>
                          <a:cs typeface="宋体" panose="02010600030101010101" pitchFamily="2" charset="-122"/>
                        </a:rPr>
                        <a:t>“边境之间，稍得休息”</a:t>
                      </a:r>
                      <a:r>
                        <a:rPr lang="en-US" sz="2000" b="1">
                          <a:latin typeface="宋体" panose="02010600030101010101" pitchFamily="2" charset="-122"/>
                          <a:ea typeface="宋体" panose="02010600030101010101" pitchFamily="2" charset="-122"/>
                          <a:cs typeface="宋体" panose="02010600030101010101" pitchFamily="2" charset="-122"/>
                        </a:rPr>
                        <a:t>，具体</a:t>
                      </a:r>
                      <a:r>
                        <a:rPr lang="en-US" sz="2000" b="1">
                          <a:highlight>
                            <a:srgbClr val="FFFF00"/>
                          </a:highlight>
                          <a:latin typeface="宋体" panose="02010600030101010101" pitchFamily="2" charset="-122"/>
                          <a:ea typeface="宋体" panose="02010600030101010101" pitchFamily="2" charset="-122"/>
                          <a:cs typeface="宋体" panose="02010600030101010101" pitchFamily="2" charset="-122"/>
                        </a:rPr>
                        <a:t>原因</a:t>
                      </a:r>
                      <a:r>
                        <a:rPr lang="en-US" sz="2000" b="1">
                          <a:latin typeface="宋体" panose="02010600030101010101" pitchFamily="2" charset="-122"/>
                          <a:ea typeface="宋体" panose="02010600030101010101" pitchFamily="2" charset="-122"/>
                          <a:cs typeface="宋体" panose="02010600030101010101" pitchFamily="2" charset="-122"/>
                        </a:rPr>
                        <a:t>是什么？请简要说明。（3分）</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a:latin typeface="宋体" panose="02010600030101010101" pitchFamily="2" charset="-122"/>
                          <a:ea typeface="宋体" panose="02010600030101010101" pitchFamily="2" charset="-122"/>
                          <a:cs typeface="宋体" panose="02010600030101010101" pitchFamily="2" charset="-122"/>
                        </a:rPr>
                        <a:t>参考答案：（1）祖逖多次拦击后赵军队取胜，使得后赵疆土缩小，后赵王石勒不得不向祖逖示好，要求通使及互市；（2）祖逖没有阻止民间互相贸易，并约束士兵不要侵犯后赵百姓，使得两国边境稍微得到了休养生息。</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a:latin typeface="宋体" panose="02010600030101010101" pitchFamily="2" charset="-122"/>
                          <a:ea typeface="宋体" panose="02010600030101010101" pitchFamily="2" charset="-122"/>
                          <a:cs typeface="宋体" panose="02010600030101010101" pitchFamily="2" charset="-122"/>
                        </a:rPr>
                        <a:t>原文：</a:t>
                      </a:r>
                      <a:r>
                        <a:rPr lang="en-US" sz="2000" b="1">
                          <a:latin typeface="楷体" panose="02010609060101010101" pitchFamily="49" charset="-122"/>
                          <a:ea typeface="楷体" panose="02010609060101010101" pitchFamily="49" charset="-122"/>
                          <a:cs typeface="楷体" panose="02010609060101010101" pitchFamily="49" charset="-122"/>
                        </a:rPr>
                        <a:t>大兴三年，</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逖镇雍丘，数遣兵邀击后赵兵</a:t>
                      </a:r>
                      <a:r>
                        <a:rPr lang="en-US" sz="2000" b="1">
                          <a:latin typeface="楷体" panose="02010609060101010101" pitchFamily="49" charset="-122"/>
                          <a:ea typeface="楷体" panose="02010609060101010101" pitchFamily="49" charset="-122"/>
                          <a:cs typeface="楷体" panose="02010609060101010101" pitchFamily="49" charset="-122"/>
                        </a:rPr>
                        <a:t>，后赵镇戍归逖者甚多，</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境渐蹙</a:t>
                      </a:r>
                      <a:r>
                        <a:rPr lang="en-US" sz="2000" b="1">
                          <a:latin typeface="楷体" panose="02010609060101010101" pitchFamily="49" charset="-122"/>
                          <a:ea typeface="楷体" panose="02010609060101010101" pitchFamily="49" charset="-122"/>
                          <a:cs typeface="楷体" panose="02010609060101010101" pitchFamily="49" charset="-122"/>
                        </a:rPr>
                        <a:t>。秋七月，诏加逖镇西将军逖在军，与将士同甘苦，约己务施，劝课农桑，抚纳附，虽疏贱者皆结以恩礼，逖练兵积谷，为取河北之计。</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后赵王勒患之</a:t>
                      </a:r>
                      <a:r>
                        <a:rPr lang="en-US" sz="2000" b="1">
                          <a:latin typeface="楷体" panose="02010609060101010101" pitchFamily="49" charset="-122"/>
                          <a:ea typeface="楷体" panose="02010609060101010101" pitchFamily="49" charset="-122"/>
                          <a:cs typeface="楷体" panose="02010609060101010101" pitchFamily="49" charset="-122"/>
                        </a:rPr>
                        <a:t>，乃下幽州为逖修祖、父墓，置守冢二家，因与逖书，</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求通使及互市</a:t>
                      </a:r>
                      <a:r>
                        <a:rPr lang="en-US" sz="2000" b="1">
                          <a:latin typeface="楷体" panose="02010609060101010101" pitchFamily="49" charset="-122"/>
                          <a:ea typeface="楷体" panose="02010609060101010101" pitchFamily="49" charset="-122"/>
                          <a:cs typeface="楷体" panose="02010609060101010101" pitchFamily="49" charset="-122"/>
                        </a:rPr>
                        <a:t>。</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逖</a:t>
                      </a:r>
                      <a:r>
                        <a:rPr lang="en-US" sz="2000" b="1">
                          <a:latin typeface="楷体" panose="02010609060101010101" pitchFamily="49" charset="-122"/>
                          <a:ea typeface="楷体" panose="02010609060101010101" pitchFamily="49" charset="-122"/>
                          <a:cs typeface="楷体" panose="02010609060101010101" pitchFamily="49" charset="-122"/>
                        </a:rPr>
                        <a:t>不报书，而</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听其互市</a:t>
                      </a:r>
                      <a:r>
                        <a:rPr lang="en-US" sz="2000" b="1">
                          <a:latin typeface="楷体" panose="02010609060101010101" pitchFamily="49" charset="-122"/>
                          <a:ea typeface="楷体" panose="02010609060101010101" pitchFamily="49" charset="-122"/>
                          <a:cs typeface="楷体" panose="02010609060101010101" pitchFamily="49" charset="-122"/>
                        </a:rPr>
                        <a:t>，收利十倍。</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禁诸将不使侵暴后赵之民</a:t>
                      </a:r>
                      <a:r>
                        <a:rPr lang="en-US" sz="2000" b="1">
                          <a:latin typeface="楷体" panose="02010609060101010101" pitchFamily="49" charset="-122"/>
                          <a:ea typeface="楷体" panose="02010609060101010101" pitchFamily="49" charset="-122"/>
                          <a:cs typeface="楷体" panose="02010609060101010101" pitchFamily="49" charset="-122"/>
                        </a:rPr>
                        <a:t>。</a:t>
                      </a:r>
                      <a:r>
                        <a:rPr lang="en-US" sz="2000" b="1">
                          <a:solidFill>
                            <a:srgbClr val="FF0000"/>
                          </a:solidFill>
                          <a:latin typeface="楷体" panose="02010609060101010101" pitchFamily="49" charset="-122"/>
                          <a:ea typeface="楷体" panose="02010609060101010101" pitchFamily="49" charset="-122"/>
                          <a:cs typeface="楷体" panose="02010609060101010101" pitchFamily="49" charset="-122"/>
                        </a:rPr>
                        <a:t>边境之间，稍得休息</a:t>
                      </a:r>
                      <a:r>
                        <a:rPr lang="en-US" sz="2000" b="1">
                          <a:latin typeface="楷体" panose="02010609060101010101" pitchFamily="49" charset="-122"/>
                          <a:ea typeface="楷体" panose="02010609060101010101" pitchFamily="49" charset="-122"/>
                          <a:cs typeface="楷体" panose="02010609060101010101" pitchFamily="49" charset="-122"/>
                        </a:rPr>
                        <a:t>。</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分析</a:t>
                      </a:r>
                      <a:r>
                        <a:rPr lang="en-US" sz="2000" b="1">
                          <a:latin typeface="Calibri" panose="020F0502020204030204" charset="0"/>
                          <a:cs typeface="Calibri" panose="020F0502020204030204" charset="0"/>
                        </a:rPr>
                        <a:t>原因类</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03505" y="21590"/>
          <a:ext cx="11910060" cy="6597650"/>
        </p:xfrm>
        <a:graphic>
          <a:graphicData uri="http://schemas.openxmlformats.org/drawingml/2006/table">
            <a:tbl>
              <a:tblPr/>
              <a:tblGrid>
                <a:gridCol w="636905"/>
                <a:gridCol w="803910"/>
                <a:gridCol w="1541780"/>
                <a:gridCol w="8157845"/>
                <a:gridCol w="769620"/>
              </a:tblGrid>
              <a:tr h="637540">
                <a:tc>
                  <a:txBody>
                    <a:bodyPr/>
                    <a:p>
                      <a:pPr indent="0" algn="ctr">
                        <a:buNone/>
                      </a:pPr>
                      <a:r>
                        <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年份</a:t>
                      </a:r>
                      <a:endParaRPr lang="en-US" alt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1">
                          <a:solidFill>
                            <a:schemeClr val="tx1"/>
                          </a:solidFill>
                          <a:uFillTx/>
                          <a:latin typeface="Calibri" panose="020F0502020204030204" charset="0"/>
                          <a:cs typeface="Calibri" panose="020F0502020204030204" charset="0"/>
                        </a:rPr>
                        <a:t>卷别</a:t>
                      </a:r>
                      <a:endParaRPr lang="en-US" altLang="en-US" sz="2200" b="1">
                        <a:solidFill>
                          <a:schemeClr val="tx1"/>
                        </a:solidFill>
                        <a:uFillTx/>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选文特点</a:t>
                      </a:r>
                      <a:endParaRPr lang="en-US" alt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设问形式</a:t>
                      </a:r>
                      <a:endParaRPr lang="en-US" alt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考查类型</a:t>
                      </a:r>
                      <a:endParaRPr lang="en-US" alt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0">
                <a:tc rowSpan="2">
                  <a:txBody>
                    <a:bodyPr/>
                    <a:p>
                      <a:pPr indent="0">
                        <a:buNone/>
                      </a:pPr>
                      <a:r>
                        <a:rPr lang="en-US" sz="2200" b="1">
                          <a:uFillTx/>
                          <a:latin typeface="宋体" panose="02010600030101010101" pitchFamily="2" charset="-122"/>
                          <a:ea typeface="宋体" panose="02010600030101010101" pitchFamily="2" charset="-122"/>
                          <a:cs typeface="宋体" panose="02010600030101010101" pitchFamily="2" charset="-122"/>
                        </a:rPr>
                        <a:t>2022年</a:t>
                      </a:r>
                      <a:endParaRPr lang="en-US" sz="2200" b="1">
                        <a:uFillTx/>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1">
                          <a:latin typeface="宋体" panose="02010600030101010101" pitchFamily="2" charset="-122"/>
                        </a:rPr>
                        <a:t> </a:t>
                      </a:r>
                      <a:endParaRPr 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新高考Ⅰ卷</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《战国策·魏策三》</a:t>
                      </a:r>
                      <a:r>
                        <a:rPr 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国别体（按“国”分类记载）</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14．孟尝君</a:t>
                      </a:r>
                      <a:r>
                        <a:rPr lang="en-US" sz="2000" b="1">
                          <a:highlight>
                            <a:srgbClr val="FFFF00"/>
                          </a:highlight>
                          <a:latin typeface="宋体" panose="02010600030101010101" pitchFamily="2" charset="-122"/>
                          <a:ea typeface="宋体" panose="02010600030101010101" pitchFamily="2" charset="-122"/>
                          <a:cs typeface="宋体" panose="02010600030101010101" pitchFamily="2" charset="-122"/>
                        </a:rPr>
                        <a:t>前往赵国、燕国借兵</a:t>
                      </a:r>
                      <a:r>
                        <a:rPr lang="en-US" sz="2000" b="1">
                          <a:latin typeface="宋体" panose="02010600030101010101" pitchFamily="2" charset="-122"/>
                          <a:ea typeface="宋体" panose="02010600030101010101" pitchFamily="2" charset="-122"/>
                          <a:cs typeface="宋体" panose="02010600030101010101" pitchFamily="2" charset="-122"/>
                        </a:rPr>
                        <a:t>救魏，所采用的</a:t>
                      </a:r>
                      <a:r>
                        <a:rPr lang="en-US" sz="2000" b="1">
                          <a:highlight>
                            <a:srgbClr val="FFFF00"/>
                          </a:highlight>
                          <a:latin typeface="宋体" panose="02010600030101010101" pitchFamily="2" charset="-122"/>
                          <a:ea typeface="宋体" panose="02010600030101010101" pitchFamily="2" charset="-122"/>
                          <a:cs typeface="宋体" panose="02010600030101010101" pitchFamily="2" charset="-122"/>
                        </a:rPr>
                        <a:t>游说策略</a:t>
                      </a:r>
                      <a:r>
                        <a:rPr lang="en-US" sz="2000" b="1">
                          <a:latin typeface="宋体" panose="02010600030101010101" pitchFamily="2" charset="-122"/>
                          <a:ea typeface="宋体" panose="02010600030101010101" pitchFamily="2" charset="-122"/>
                          <a:cs typeface="宋体" panose="02010600030101010101" pitchFamily="2" charset="-122"/>
                        </a:rPr>
                        <a:t>有什么</a:t>
                      </a:r>
                      <a:r>
                        <a:rPr lang="en-US" sz="2000" b="1">
                          <a:highlight>
                            <a:srgbClr val="FFFF00"/>
                          </a:highlight>
                          <a:latin typeface="宋体" panose="02010600030101010101" pitchFamily="2" charset="-122"/>
                          <a:ea typeface="宋体" panose="02010600030101010101" pitchFamily="2" charset="-122"/>
                          <a:cs typeface="宋体" panose="02010600030101010101" pitchFamily="2" charset="-122"/>
                        </a:rPr>
                        <a:t>不同</a:t>
                      </a:r>
                      <a:r>
                        <a:rPr lang="en-US" sz="2000" b="1">
                          <a:latin typeface="宋体" panose="02010600030101010101" pitchFamily="2" charset="-122"/>
                          <a:ea typeface="宋体" panose="02010600030101010101" pitchFamily="2" charset="-122"/>
                          <a:cs typeface="宋体" panose="02010600030101010101" pitchFamily="2" charset="-122"/>
                        </a:rPr>
                        <a:t>？请简要概括。（3分）</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a:latin typeface="宋体" panose="02010600030101010101" pitchFamily="2" charset="-122"/>
                          <a:ea typeface="宋体" panose="02010600030101010101" pitchFamily="2" charset="-122"/>
                          <a:cs typeface="宋体" panose="02010600030101010101" pitchFamily="2" charset="-122"/>
                        </a:rPr>
                        <a:t>参考答案：①对待赵国：分析利弊；②对待燕国：威胁恐吓。</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a:latin typeface="宋体" panose="02010600030101010101" pitchFamily="2" charset="-122"/>
                          <a:ea typeface="宋体" panose="02010600030101010101" pitchFamily="2" charset="-122"/>
                          <a:cs typeface="宋体" panose="02010600030101010101" pitchFamily="2" charset="-122"/>
                        </a:rPr>
                        <a:t>原文：</a:t>
                      </a:r>
                      <a:r>
                        <a:rPr lang="en-US" sz="2000" b="1">
                          <a:latin typeface="楷体" panose="02010609060101010101" pitchFamily="49" charset="-122"/>
                          <a:ea typeface="楷体" panose="02010609060101010101" pitchFamily="49" charset="-122"/>
                          <a:cs typeface="楷体" panose="02010609060101010101" pitchFamily="49" charset="-122"/>
                        </a:rPr>
                        <a:t>孟尝君曰：“夫敢借兵者，以忠王也。”王曰：“可得闻乎？”孟尝君曰：“夫赵之兵非能强于魏之兵，魏之兵非能弱于赵也。然而赵之地不岁危而民不岁死，而</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魏</a:t>
                      </a:r>
                      <a:r>
                        <a:rPr lang="en-US" sz="2000" b="1">
                          <a:latin typeface="楷体" panose="02010609060101010101" pitchFamily="49" charset="-122"/>
                          <a:ea typeface="楷体" panose="02010609060101010101" pitchFamily="49" charset="-122"/>
                          <a:cs typeface="楷体" panose="02010609060101010101" pitchFamily="49" charset="-122"/>
                        </a:rPr>
                        <a:t>之地岁危而民岁死者，何也？</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以其西为赵蔽也</a:t>
                      </a:r>
                      <a:r>
                        <a:rPr lang="en-US" sz="2000" b="1">
                          <a:latin typeface="楷体" panose="02010609060101010101" pitchFamily="49" charset="-122"/>
                          <a:ea typeface="楷体" panose="02010609060101010101" pitchFamily="49" charset="-122"/>
                          <a:cs typeface="楷体" panose="02010609060101010101" pitchFamily="49" charset="-122"/>
                        </a:rPr>
                        <a:t>，今赵不救魏，魏歃盟于秦，是赵与强秦为界也，地亦且岁危，民亦且岁死矣。此文之所以忠于大王也。”（田文）曰：“燕不救魏，魏王折节割地，以国之半与秦，秦必去矣。秦已去魏，魏王悉韩、魏之兵，又西借秦兵，以因赵之众，</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以四国攻燕，王且何利？</a:t>
                      </a:r>
                      <a:r>
                        <a:rPr lang="en-US" sz="2000" b="1">
                          <a:latin typeface="楷体" panose="02010609060101010101" pitchFamily="49" charset="-122"/>
                          <a:ea typeface="楷体" panose="02010609060101010101" pitchFamily="49" charset="-122"/>
                          <a:cs typeface="楷体" panose="02010609060101010101" pitchFamily="49" charset="-122"/>
                        </a:rPr>
                        <a:t>利行数千里而助人乎？利出燕南门而望见军乎？则道里近而输又易矣，王何利？”</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比较概括类</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13330">
                <a:tc vMerge="1">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新高考Ⅱ卷</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《东观汉记》卷十</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纪传体（以“人”为中心）</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14.《后汉书·吴汉传》用孔子的“刚毅木讷近仁”一语来赞誉吴汉，请简要概述</a:t>
                      </a:r>
                      <a:r>
                        <a:rPr lang="en-US" sz="2000" b="1">
                          <a:highlight>
                            <a:srgbClr val="FFFF00"/>
                          </a:highlight>
                          <a:latin typeface="宋体" panose="02010600030101010101" pitchFamily="2" charset="-122"/>
                          <a:ea typeface="宋体" panose="02010600030101010101" pitchFamily="2" charset="-122"/>
                          <a:cs typeface="宋体" panose="02010600030101010101" pitchFamily="2" charset="-122"/>
                        </a:rPr>
                        <a:t>吴汉</a:t>
                      </a:r>
                      <a:r>
                        <a:rPr lang="en-US" sz="2000" b="1">
                          <a:latin typeface="宋体" panose="02010600030101010101" pitchFamily="2" charset="-122"/>
                          <a:ea typeface="宋体" panose="02010600030101010101" pitchFamily="2" charset="-122"/>
                          <a:cs typeface="宋体" panose="02010600030101010101" pitchFamily="2" charset="-122"/>
                        </a:rPr>
                        <a:t>的</a:t>
                      </a:r>
                      <a:r>
                        <a:rPr lang="en-US" sz="2000" b="1">
                          <a:highlight>
                            <a:srgbClr val="FFFF00"/>
                          </a:highlight>
                          <a:latin typeface="宋体" panose="02010600030101010101" pitchFamily="2" charset="-122"/>
                          <a:ea typeface="宋体" panose="02010600030101010101" pitchFamily="2" charset="-122"/>
                          <a:cs typeface="宋体" panose="02010600030101010101" pitchFamily="2" charset="-122"/>
                        </a:rPr>
                        <a:t>刚毅</a:t>
                      </a:r>
                      <a:r>
                        <a:rPr lang="en-US" sz="2000" b="1">
                          <a:latin typeface="宋体" panose="02010600030101010101" pitchFamily="2" charset="-122"/>
                          <a:ea typeface="宋体" panose="02010600030101010101" pitchFamily="2" charset="-122"/>
                          <a:cs typeface="宋体" panose="02010600030101010101" pitchFamily="2" charset="-122"/>
                        </a:rPr>
                        <a:t>与</a:t>
                      </a:r>
                      <a:r>
                        <a:rPr lang="en-US" sz="2000" b="1">
                          <a:highlight>
                            <a:srgbClr val="FFFF00"/>
                          </a:highlight>
                          <a:latin typeface="宋体" panose="02010600030101010101" pitchFamily="2" charset="-122"/>
                          <a:ea typeface="宋体" panose="02010600030101010101" pitchFamily="2" charset="-122"/>
                          <a:cs typeface="宋体" panose="02010600030101010101" pitchFamily="2" charset="-122"/>
                        </a:rPr>
                        <a:t>木讷</a:t>
                      </a:r>
                      <a:r>
                        <a:rPr lang="en-US" sz="2000" b="1">
                          <a:latin typeface="宋体" panose="02010600030101010101" pitchFamily="2" charset="-122"/>
                          <a:ea typeface="宋体" panose="02010600030101010101" pitchFamily="2" charset="-122"/>
                          <a:cs typeface="宋体" panose="02010600030101010101" pitchFamily="2" charset="-122"/>
                        </a:rPr>
                        <a:t>之处。（3分）</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a:latin typeface="宋体" panose="02010600030101010101" pitchFamily="2" charset="-122"/>
                          <a:ea typeface="宋体" panose="02010600030101010101" pitchFamily="2" charset="-122"/>
                          <a:cs typeface="宋体" panose="02010600030101010101" pitchFamily="2" charset="-122"/>
                        </a:rPr>
                        <a:t>参考答案：刚毅之处：①作战勇猛，连克强敌；②败而不馁，激扬士气。木讷之处：缺乏文采，不善言辞。</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a:latin typeface="宋体" panose="02010600030101010101" pitchFamily="2" charset="-122"/>
                          <a:ea typeface="宋体" panose="02010600030101010101" pitchFamily="2" charset="-122"/>
                          <a:cs typeface="宋体" panose="02010600030101010101" pitchFamily="2" charset="-122"/>
                        </a:rPr>
                        <a:t>原文：</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吴汉与苏茂、周建战，汉躬被甲持戟</a:t>
                      </a:r>
                      <a:r>
                        <a:rPr lang="en-US" sz="2000" b="1">
                          <a:latin typeface="楷体" panose="02010609060101010101" pitchFamily="49" charset="-122"/>
                          <a:ea typeface="楷体" panose="02010609060101010101" pitchFamily="49" charset="-122"/>
                          <a:cs typeface="楷体" panose="02010609060101010101" pitchFamily="49" charset="-122"/>
                        </a:rPr>
                        <a:t>，告令诸部将曰：“闻鼓声皆大呼俱进，后至者斩。”</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遂鼓而进，贼兵大破</a:t>
                      </a:r>
                      <a:r>
                        <a:rPr lang="en-US" sz="2000" b="1">
                          <a:latin typeface="楷体" panose="02010609060101010101" pitchFamily="49" charset="-122"/>
                          <a:ea typeface="楷体" panose="02010609060101010101" pitchFamily="49" charset="-122"/>
                          <a:cs typeface="楷体" panose="02010609060101010101" pitchFamily="49" charset="-122"/>
                        </a:rPr>
                        <a:t>。北击清河长垣及平原五里贼，皆平之。</a:t>
                      </a:r>
                      <a:r>
                        <a:rPr lang="en-US" sz="2000" b="1">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兵有不利</a:t>
                      </a:r>
                      <a:r>
                        <a:rPr lang="en-US" sz="2000" b="1">
                          <a:latin typeface="楷体" panose="02010609060101010101" pitchFamily="49" charset="-122"/>
                          <a:ea typeface="楷体" panose="02010609060101010101" pitchFamily="49" charset="-122"/>
                          <a:cs typeface="楷体" panose="02010609060101010101" pitchFamily="49" charset="-122"/>
                        </a:rPr>
                        <a:t>，军营不完，汉常独缮檠其弓戟，阅其兵马，</a:t>
                      </a:r>
                      <a:r>
                        <a:rPr lang="en-US" sz="2000" b="1">
                          <a:highlight>
                            <a:srgbClr val="FFFF00"/>
                          </a:highlight>
                          <a:latin typeface="楷体" panose="02010609060101010101" pitchFamily="49" charset="-122"/>
                          <a:ea typeface="楷体" panose="02010609060101010101" pitchFamily="49" charset="-122"/>
                          <a:cs typeface="楷体" panose="02010609060101010101" pitchFamily="49" charset="-122"/>
                        </a:rPr>
                        <a:t>激扬吏士</a:t>
                      </a:r>
                      <a:r>
                        <a:rPr lang="en-US" sz="2000" b="1">
                          <a:latin typeface="楷体" panose="02010609060101010101" pitchFamily="49" charset="-122"/>
                          <a:ea typeface="楷体" panose="02010609060101010101" pitchFamily="49" charset="-122"/>
                          <a:cs typeface="楷体" panose="02010609060101010101" pitchFamily="49" charset="-122"/>
                        </a:rPr>
                        <a:t>。</a:t>
                      </a:r>
                      <a:endParaRPr lang="en-US" sz="2000" b="1">
                        <a:latin typeface="楷体" panose="02010609060101010101" pitchFamily="49" charset="-122"/>
                        <a:ea typeface="楷体" panose="02010609060101010101" pitchFamily="49" charset="-122"/>
                        <a:cs typeface="楷体" panose="02010609060101010101" pitchFamily="49" charset="-122"/>
                      </a:endParaRPr>
                    </a:p>
                    <a:p>
                      <a:pPr indent="0">
                        <a:buNone/>
                      </a:pPr>
                      <a:r>
                        <a:rPr 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吴汉为人</a:t>
                      </a:r>
                      <a:r>
                        <a:rPr lang="en-US" sz="2000" b="1">
                          <a:solidFill>
                            <a:srgbClr val="000000"/>
                          </a:solidFill>
                          <a:highlight>
                            <a:srgbClr val="FFFF00"/>
                          </a:highlight>
                          <a:latin typeface="楷体" panose="02010609060101010101" pitchFamily="49" charset="-122"/>
                          <a:ea typeface="楷体" panose="02010609060101010101" pitchFamily="49" charset="-122"/>
                          <a:cs typeface="楷体" panose="02010609060101010101" pitchFamily="49" charset="-122"/>
                        </a:rPr>
                        <a:t>质厚少文</a:t>
                      </a:r>
                      <a:r>
                        <a:rPr 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en-US" sz="2000" b="1">
                          <a:solidFill>
                            <a:srgbClr val="000000"/>
                          </a:solidFill>
                          <a:highlight>
                            <a:srgbClr val="FFFF00"/>
                          </a:highlight>
                          <a:latin typeface="楷体" panose="02010609060101010101" pitchFamily="49" charset="-122"/>
                          <a:ea typeface="楷体" panose="02010609060101010101" pitchFamily="49" charset="-122"/>
                          <a:cs typeface="楷体" panose="02010609060101010101" pitchFamily="49" charset="-122"/>
                        </a:rPr>
                        <a:t>造次不能以辞语自达</a:t>
                      </a:r>
                      <a:r>
                        <a:rPr 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概括形象类</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03505" y="165100"/>
          <a:ext cx="11910060" cy="6357620"/>
        </p:xfrm>
        <a:graphic>
          <a:graphicData uri="http://schemas.openxmlformats.org/drawingml/2006/table">
            <a:tbl>
              <a:tblPr/>
              <a:tblGrid>
                <a:gridCol w="636905"/>
                <a:gridCol w="803910"/>
                <a:gridCol w="1705610"/>
                <a:gridCol w="7994015"/>
                <a:gridCol w="769620"/>
              </a:tblGrid>
              <a:tr h="637540">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年份</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Calibri" panose="020F0502020204030204" charset="0"/>
                          <a:cs typeface="Calibri" panose="020F0502020204030204" charset="0"/>
                        </a:rPr>
                        <a:t>卷别</a:t>
                      </a:r>
                      <a:endParaRPr lang="en-US" altLang="en-US" sz="2400" b="1">
                        <a:solidFill>
                          <a:schemeClr val="tx1"/>
                        </a:solidFill>
                        <a:uFillTx/>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选文特点</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设问形式</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考查类型</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65780">
                <a:tc rowSpan="2">
                  <a:txBody>
                    <a:bodyPr/>
                    <a:p>
                      <a:pPr indent="0">
                        <a:buNone/>
                      </a:pPr>
                      <a:r>
                        <a:rPr lang="en-US" sz="2400" b="1">
                          <a:uFillTx/>
                          <a:latin typeface="宋体" panose="02010600030101010101" pitchFamily="2" charset="-122"/>
                          <a:ea typeface="宋体" panose="02010600030101010101" pitchFamily="2" charset="-122"/>
                          <a:cs typeface="宋体" panose="02010600030101010101" pitchFamily="2" charset="-122"/>
                        </a:rPr>
                        <a:t>2023年</a:t>
                      </a:r>
                      <a:endParaRPr lang="en-US" sz="2400" b="1">
                        <a:uFillTx/>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1">
                          <a:latin typeface="宋体" panose="02010600030101010101" pitchFamily="2" charset="-122"/>
                        </a:rPr>
                        <a:t> </a:t>
                      </a:r>
                      <a:endParaRPr 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新课标Ⅰ卷</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多文本</a:t>
                      </a:r>
                      <a:endParaRPr 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《韩非子·难一》《孔丛子·答问》</a:t>
                      </a:r>
                      <a:r>
                        <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rPr>
                        <a:t>诸子文（百家争鸣）</a:t>
                      </a:r>
                      <a:endParaRPr lang="en-US" alt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14．子鲋用以</a:t>
                      </a: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批驳韩非的事实依据</a:t>
                      </a:r>
                      <a:r>
                        <a:rPr lang="en-US" sz="2400" b="1">
                          <a:latin typeface="宋体" panose="02010600030101010101" pitchFamily="2" charset="-122"/>
                          <a:ea typeface="宋体" panose="02010600030101010101" pitchFamily="2" charset="-122"/>
                          <a:cs typeface="宋体" panose="02010600030101010101" pitchFamily="2" charset="-122"/>
                        </a:rPr>
                        <a:t>是什么？（3分）</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参考答案：赵襄子奖赏群臣时，孔子已经去世许多年，不可能对此事表达意见。</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原文：</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然实诈也</a:t>
                      </a:r>
                      <a:r>
                        <a:rPr lang="en-US" sz="2400" b="1">
                          <a:latin typeface="楷体" panose="02010609060101010101" pitchFamily="49" charset="-122"/>
                          <a:ea typeface="楷体" panose="02010609060101010101" pitchFamily="49" charset="-122"/>
                          <a:cs typeface="楷体" panose="02010609060101010101" pitchFamily="49" charset="-122"/>
                        </a:rPr>
                        <a:t>。何以明其然?昔我先君以春秋哀公十六年四月己丑卒，至二十七年荀瑶与韩、赵、魏伐郑，遇陈恒而还，</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是时夫子卒已十一年矣</a:t>
                      </a:r>
                      <a:r>
                        <a:rPr lang="en-US" sz="2400" b="1">
                          <a:latin typeface="楷体" panose="02010609060101010101" pitchFamily="49" charset="-122"/>
                          <a:ea typeface="楷体" panose="02010609060101010101" pitchFamily="49" charset="-122"/>
                          <a:cs typeface="楷体" panose="02010609060101010101" pitchFamily="49" charset="-122"/>
                        </a:rPr>
                        <a:t>，而晋四卿皆在也。后悼公十四年，知氏乃亡。此先后甚远，而韩非公称之，曾无怍意。</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Calibri" panose="020F0502020204030204" charset="0"/>
                          <a:cs typeface="Calibri" panose="020F0502020204030204" charset="0"/>
                        </a:rPr>
                        <a:t>概括内容</a:t>
                      </a:r>
                      <a:r>
                        <a:rPr lang="en-US" sz="2400" b="1">
                          <a:latin typeface="宋体" panose="02010600030101010101" pitchFamily="2" charset="-122"/>
                          <a:ea typeface="宋体" panose="02010600030101010101" pitchFamily="2" charset="-122"/>
                          <a:cs typeface="宋体" panose="02010600030101010101" pitchFamily="2" charset="-122"/>
                        </a:rPr>
                        <a:t>类</a:t>
                      </a:r>
                      <a:endParaRPr lang="en-US" altLang="en-US" sz="24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13330">
                <a:tc vMerge="1">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新课标Ⅱ卷</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多文本</a:t>
                      </a:r>
                      <a:endParaRPr 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《百战奇略》《唐太宗李卫公问对》</a:t>
                      </a:r>
                      <a:r>
                        <a:rPr lang="en-US" sz="2400" b="1">
                          <a:latin typeface="楷体" panose="02010609060101010101" pitchFamily="49" charset="-122"/>
                          <a:ea typeface="楷体" panose="02010609060101010101" pitchFamily="49" charset="-122"/>
                          <a:cs typeface="楷体" panose="02010609060101010101" pitchFamily="49" charset="-122"/>
                        </a:rPr>
                        <a:t>兵书（军事思想）</a:t>
                      </a:r>
                      <a:endParaRPr lang="en-US" alt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Calibri" panose="020F0502020204030204" charset="0"/>
                          <a:cs typeface="Calibri" panose="020F0502020204030204" charset="0"/>
                        </a:rPr>
                        <a:t> </a:t>
                      </a:r>
                      <a:r>
                        <a:rPr lang="en-US" sz="2400" b="1">
                          <a:latin typeface="宋体" panose="02010600030101010101" pitchFamily="2" charset="-122"/>
                          <a:ea typeface="宋体" panose="02010600030101010101" pitchFamily="2" charset="-122"/>
                          <a:cs typeface="宋体" panose="02010600030101010101" pitchFamily="2" charset="-122"/>
                        </a:rPr>
                        <a:t>14．材料二中，李靖认为淝水之战苻坚</a:t>
                      </a: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失败</a:t>
                      </a:r>
                      <a:r>
                        <a:rPr lang="en-US" sz="2400" b="1">
                          <a:latin typeface="宋体" panose="02010600030101010101" pitchFamily="2" charset="-122"/>
                          <a:ea typeface="宋体" panose="02010600030101010101" pitchFamily="2" charset="-122"/>
                          <a:cs typeface="宋体" panose="02010600030101010101" pitchFamily="2" charset="-122"/>
                        </a:rPr>
                        <a:t>的</a:t>
                      </a: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原因</a:t>
                      </a:r>
                      <a:r>
                        <a:rPr lang="en-US" sz="2400" b="1">
                          <a:latin typeface="宋体" panose="02010600030101010101" pitchFamily="2" charset="-122"/>
                          <a:ea typeface="宋体" panose="02010600030101010101" pitchFamily="2" charset="-122"/>
                          <a:cs typeface="宋体" panose="02010600030101010101" pitchFamily="2" charset="-122"/>
                        </a:rPr>
                        <a:t>有哪些？（3分）</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参考答案：①为慕容垂所陷害；②用兵能合不能分。</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原文：</a:t>
                      </a:r>
                      <a:r>
                        <a:rPr lang="en-US" sz="2400" b="1">
                          <a:latin typeface="楷体" panose="02010609060101010101" pitchFamily="49" charset="-122"/>
                          <a:ea typeface="楷体" panose="02010609060101010101" pitchFamily="49" charset="-122"/>
                          <a:cs typeface="楷体" panose="02010609060101010101" pitchFamily="49" charset="-122"/>
                        </a:rPr>
                        <a:t>（李）靖曰：“……若谢玄之破苻坚，非谢玄之善也，盖苻坚之</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不善</a:t>
                      </a:r>
                      <a:r>
                        <a:rPr lang="en-US" sz="2400" b="1">
                          <a:latin typeface="楷体" panose="02010609060101010101" pitchFamily="49" charset="-122"/>
                          <a:ea typeface="楷体" panose="02010609060101010101" pitchFamily="49" charset="-122"/>
                          <a:cs typeface="楷体" panose="02010609060101010101" pitchFamily="49" charset="-122"/>
                        </a:rPr>
                        <a:t>也。”“慕容垂独全，盖</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坚为垂所陷</a:t>
                      </a:r>
                      <a:r>
                        <a:rPr lang="en-US" sz="2400" b="1">
                          <a:latin typeface="楷体" panose="02010609060101010101" pitchFamily="49" charset="-122"/>
                          <a:ea typeface="楷体" panose="02010609060101010101" pitchFamily="49" charset="-122"/>
                          <a:cs typeface="楷体" panose="02010609060101010101" pitchFamily="49" charset="-122"/>
                        </a:rPr>
                        <a:t>明矣。”……靖曰：“苻坚总百万之众而败于淝水，此</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兵能合不能分</a:t>
                      </a:r>
                      <a:r>
                        <a:rPr lang="en-US" sz="2400" b="1">
                          <a:latin typeface="楷体" panose="02010609060101010101" pitchFamily="49" charset="-122"/>
                          <a:ea typeface="楷体" panose="02010609060101010101" pitchFamily="49" charset="-122"/>
                          <a:cs typeface="楷体" panose="02010609060101010101" pitchFamily="49" charset="-122"/>
                        </a:rPr>
                        <a:t>之所致也。”</a:t>
                      </a:r>
                      <a:r>
                        <a:rPr lang="en-US" sz="2400" b="1">
                          <a:latin typeface="宋体" panose="02010600030101010101" pitchFamily="2" charset="-122"/>
                          <a:ea typeface="宋体" panose="02010600030101010101" pitchFamily="2" charset="-122"/>
                          <a:cs typeface="宋体" panose="02010600030101010101" pitchFamily="2" charset="-122"/>
                        </a:rPr>
                        <a:t> </a:t>
                      </a:r>
                      <a:endParaRPr lang="en-US" altLang="en-US" sz="24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分析</a:t>
                      </a:r>
                      <a:r>
                        <a:rPr lang="en-US" sz="2400" b="1">
                          <a:latin typeface="Calibri" panose="020F0502020204030204" charset="0"/>
                          <a:cs typeface="Calibri" panose="020F0502020204030204" charset="0"/>
                        </a:rPr>
                        <a:t>原因</a:t>
                      </a:r>
                      <a:r>
                        <a:rPr lang="en-US" sz="2400" b="1">
                          <a:latin typeface="宋体" panose="02010600030101010101" pitchFamily="2" charset="-122"/>
                          <a:ea typeface="宋体" panose="02010600030101010101" pitchFamily="2" charset="-122"/>
                          <a:cs typeface="宋体" panose="02010600030101010101" pitchFamily="2" charset="-122"/>
                        </a:rPr>
                        <a:t>类</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03505" y="21590"/>
          <a:ext cx="11910060" cy="6713855"/>
        </p:xfrm>
        <a:graphic>
          <a:graphicData uri="http://schemas.openxmlformats.org/drawingml/2006/table">
            <a:tbl>
              <a:tblPr/>
              <a:tblGrid>
                <a:gridCol w="636905"/>
                <a:gridCol w="803910"/>
                <a:gridCol w="1685925"/>
                <a:gridCol w="8013700"/>
                <a:gridCol w="769620"/>
              </a:tblGrid>
              <a:tr h="637540">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年份</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Calibri" panose="020F0502020204030204" charset="0"/>
                          <a:cs typeface="Calibri" panose="020F0502020204030204" charset="0"/>
                        </a:rPr>
                        <a:t>卷别</a:t>
                      </a:r>
                      <a:endParaRPr lang="en-US" altLang="en-US" sz="2400" b="1">
                        <a:solidFill>
                          <a:schemeClr val="tx1"/>
                        </a:solidFill>
                        <a:uFillTx/>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选文特点</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设问形式</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考查类型</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90495">
                <a:tc rowSpan="2">
                  <a:txBody>
                    <a:bodyPr/>
                    <a:p>
                      <a:pPr indent="0">
                        <a:buNone/>
                      </a:pPr>
                      <a:r>
                        <a:rPr lang="en-US" sz="2400" b="1">
                          <a:uFillTx/>
                          <a:latin typeface="宋体" panose="02010600030101010101" pitchFamily="2" charset="-122"/>
                          <a:ea typeface="宋体" panose="02010600030101010101" pitchFamily="2" charset="-122"/>
                          <a:cs typeface="宋体" panose="02010600030101010101" pitchFamily="2" charset="-122"/>
                        </a:rPr>
                        <a:t>2024年</a:t>
                      </a:r>
                      <a:endParaRPr lang="en-US" sz="2400" b="1">
                        <a:uFillTx/>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1">
                          <a:latin typeface="宋体" panose="02010600030101010101" pitchFamily="2" charset="-122"/>
                        </a:rPr>
                        <a:t> </a:t>
                      </a:r>
                      <a:endParaRPr 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九省联考卷</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多文本</a:t>
                      </a:r>
                      <a:endParaRPr 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《百战奇略》《唐太宗李卫公问对》</a:t>
                      </a:r>
                      <a:r>
                        <a:rPr lang="en-US" sz="2400" b="1">
                          <a:latin typeface="楷体" panose="02010609060101010101" pitchFamily="49" charset="-122"/>
                          <a:ea typeface="楷体" panose="02010609060101010101" pitchFamily="49" charset="-122"/>
                          <a:cs typeface="楷体" panose="02010609060101010101" pitchFamily="49" charset="-122"/>
                        </a:rPr>
                        <a:t>兵书（军事思想）</a:t>
                      </a:r>
                      <a:endParaRPr lang="en-US" alt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14. 李靖在与突厥的战争中不顾唐俭安全的</a:t>
                      </a: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原因</a:t>
                      </a:r>
                      <a:r>
                        <a:rPr lang="en-US" sz="2400" b="1">
                          <a:latin typeface="宋体" panose="02010600030101010101" pitchFamily="2" charset="-122"/>
                          <a:ea typeface="宋体" panose="02010600030101010101" pitchFamily="2" charset="-122"/>
                          <a:cs typeface="宋体" panose="02010600030101010101" pitchFamily="2" charset="-122"/>
                        </a:rPr>
                        <a:t>是什么? （3分）</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参考答案：①战争中机不可失；②认为唐俭无法使突厥归附；③为了消除国家大患顾不得个人小义。</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原文：</a:t>
                      </a:r>
                      <a:r>
                        <a:rPr lang="en-US" sz="2400" b="1">
                          <a:latin typeface="楷体" panose="02010609060101010101" pitchFamily="49" charset="-122"/>
                          <a:ea typeface="楷体" panose="02010609060101010101" pitchFamily="49" charset="-122"/>
                          <a:cs typeface="楷体" panose="02010609060101010101" pitchFamily="49" charset="-122"/>
                        </a:rPr>
                        <a:t>靖曰：“</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机不可失</a:t>
                      </a:r>
                      <a:r>
                        <a:rPr lang="en-US" sz="2400" b="1">
                          <a:latin typeface="楷体" panose="02010609060101010101" pitchFamily="49" charset="-122"/>
                          <a:ea typeface="楷体" panose="02010609060101010101" pitchFamily="49" charset="-122"/>
                          <a:cs typeface="楷体" panose="02010609060101010101" pitchFamily="49" charset="-122"/>
                        </a:rPr>
                        <a:t>，韩信所以破齐也。如唐俭辈何足惜哉!”靖再拜曰：“臣与俭比肩事主，</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料俭说必不能柔服</a:t>
                      </a:r>
                      <a:r>
                        <a:rPr lang="en-US" sz="2400" b="1">
                          <a:latin typeface="楷体" panose="02010609060101010101" pitchFamily="49" charset="-122"/>
                          <a:ea typeface="楷体" panose="02010609060101010101" pitchFamily="49" charset="-122"/>
                          <a:cs typeface="楷体" panose="02010609060101010101" pitchFamily="49" charset="-122"/>
                        </a:rPr>
                        <a:t>，故臣因纵兵击之，所以</a:t>
                      </a:r>
                      <a:r>
                        <a:rPr lang="en-US" sz="2400" b="1">
                          <a:highlight>
                            <a:srgbClr val="FFFF00"/>
                          </a:highlight>
                          <a:latin typeface="楷体" panose="02010609060101010101" pitchFamily="49" charset="-122"/>
                          <a:ea typeface="楷体" panose="02010609060101010101" pitchFamily="49" charset="-122"/>
                          <a:cs typeface="楷体" panose="02010609060101010101" pitchFamily="49" charset="-122"/>
                        </a:rPr>
                        <a:t>去大患不顾小义</a:t>
                      </a:r>
                      <a:r>
                        <a:rPr lang="en-US" sz="2400" b="1">
                          <a:latin typeface="楷体" panose="02010609060101010101" pitchFamily="49" charset="-122"/>
                          <a:ea typeface="楷体" panose="02010609060101010101" pitchFamily="49" charset="-122"/>
                          <a:cs typeface="楷体" panose="02010609060101010101" pitchFamily="49" charset="-122"/>
                        </a:rPr>
                        <a:t>也。”</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分析</a:t>
                      </a:r>
                      <a:r>
                        <a:rPr lang="en-US" sz="2400" b="1">
                          <a:latin typeface="Calibri" panose="020F0502020204030204" charset="0"/>
                          <a:cs typeface="Calibri" panose="020F0502020204030204" charset="0"/>
                        </a:rPr>
                        <a:t>原因</a:t>
                      </a:r>
                      <a:r>
                        <a:rPr lang="en-US" sz="2400" b="1">
                          <a:latin typeface="宋体" panose="02010600030101010101" pitchFamily="2" charset="-122"/>
                          <a:ea typeface="宋体" panose="02010600030101010101" pitchFamily="2" charset="-122"/>
                          <a:cs typeface="宋体" panose="02010600030101010101" pitchFamily="2" charset="-122"/>
                        </a:rPr>
                        <a:t>类</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13330">
                <a:tc vMerge="1">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1">
                          <a:latin typeface="宋体" panose="02010600030101010101" pitchFamily="2" charset="-122"/>
                          <a:ea typeface="宋体" panose="02010600030101010101" pitchFamily="2" charset="-122"/>
                          <a:cs typeface="宋体" panose="02010600030101010101" pitchFamily="2" charset="-122"/>
                        </a:rPr>
                        <a:t>郑州一测</a:t>
                      </a:r>
                      <a:endParaRPr lang="zh-CN"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多文本</a:t>
                      </a:r>
                      <a:endParaRPr 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2400" b="1">
                          <a:latin typeface="宋体" panose="02010600030101010101" pitchFamily="2" charset="-122"/>
                          <a:ea typeface="宋体" panose="02010600030101010101" pitchFamily="2" charset="-122"/>
                          <a:cs typeface="宋体" panose="02010600030101010101" pitchFamily="2" charset="-122"/>
                        </a:rPr>
                        <a:t>《新唐书</a:t>
                      </a:r>
                      <a:r>
                        <a:rPr lang="en-US" sz="2400" b="1">
                          <a:latin typeface="宋体" panose="02010600030101010101" pitchFamily="2" charset="-122"/>
                          <a:ea typeface="宋体" panose="02010600030101010101" pitchFamily="2" charset="-122"/>
                          <a:cs typeface="宋体" panose="02010600030101010101" pitchFamily="2" charset="-122"/>
                        </a:rPr>
                        <a:t>》</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纪传体</a:t>
                      </a:r>
                      <a:endPar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欧阳修《纵囚论》</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sz="2400" b="1">
                          <a:solidFill>
                            <a:srgbClr val="000000"/>
                          </a:solidFill>
                          <a:latin typeface="楷体" panose="02010609060101010101" pitchFamily="49" charset="-122"/>
                          <a:ea typeface="楷体" panose="02010609060101010101" pitchFamily="49" charset="-122"/>
                          <a:cs typeface="楷体" panose="02010609060101010101" pitchFamily="49" charset="-122"/>
                        </a:rPr>
                        <a:t>史论文</a:t>
                      </a:r>
                      <a:endParaRPr sz="2400" b="1">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14．对“太宗纵囚”一事，材料一和材料二的</a:t>
                      </a: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态度是否相同</a:t>
                      </a:r>
                      <a:r>
                        <a:rPr lang="en-US" sz="2400" b="1">
                          <a:latin typeface="宋体" panose="02010600030101010101" pitchFamily="2" charset="-122"/>
                          <a:ea typeface="宋体" panose="02010600030101010101" pitchFamily="2" charset="-122"/>
                          <a:cs typeface="宋体" panose="02010600030101010101" pitchFamily="2" charset="-122"/>
                        </a:rPr>
                        <a:t>？请简要说明。（3分）</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参考答案：</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楷体" panose="02010609060101010101" pitchFamily="49" charset="-122"/>
                          <a:ea typeface="楷体" panose="02010609060101010101" pitchFamily="49" charset="-122"/>
                          <a:cs typeface="楷体" panose="02010609060101010101" pitchFamily="49" charset="-122"/>
                        </a:rPr>
                        <a:t>不同。材料一持肯定态度，认为这是太宗宽仁治天下的典型事例。材料二持批判态度，认为这是太宗求取美名的手段，不合圣人常法。</a:t>
                      </a:r>
                      <a:endParaRPr lang="en-US" sz="2400" b="1">
                        <a:latin typeface="楷体" panose="02010609060101010101" pitchFamily="49" charset="-122"/>
                        <a:ea typeface="楷体" panose="02010609060101010101" pitchFamily="49" charset="-122"/>
                        <a:cs typeface="楷体" panose="02010609060101010101" pitchFamily="49"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sym typeface="+mn-ea"/>
                        </a:rPr>
                        <a:t>比较概括类</a:t>
                      </a:r>
                      <a:endParaRPr lang="en-US" altLang="en-US" sz="24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03505" y="21590"/>
          <a:ext cx="11910060" cy="6713855"/>
        </p:xfrm>
        <a:graphic>
          <a:graphicData uri="http://schemas.openxmlformats.org/drawingml/2006/table">
            <a:tbl>
              <a:tblPr/>
              <a:tblGrid>
                <a:gridCol w="636905"/>
                <a:gridCol w="803910"/>
                <a:gridCol w="1685925"/>
                <a:gridCol w="8013700"/>
                <a:gridCol w="769620"/>
              </a:tblGrid>
              <a:tr h="637540">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年份</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Calibri" panose="020F0502020204030204" charset="0"/>
                          <a:cs typeface="Calibri" panose="020F0502020204030204" charset="0"/>
                        </a:rPr>
                        <a:t>卷别</a:t>
                      </a:r>
                      <a:endParaRPr lang="en-US" altLang="en-US" sz="2400" b="1">
                        <a:solidFill>
                          <a:schemeClr val="tx1"/>
                        </a:solidFill>
                        <a:uFillTx/>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选文特点</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设问形式</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rPr>
                        <a:t>考查类型</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90495">
                <a:tc rowSpan="2">
                  <a:txBody>
                    <a:bodyPr/>
                    <a:p>
                      <a:pPr indent="0">
                        <a:buNone/>
                      </a:pPr>
                      <a:r>
                        <a:rPr lang="en-US" sz="2400" b="1">
                          <a:uFillTx/>
                          <a:latin typeface="宋体" panose="02010600030101010101" pitchFamily="2" charset="-122"/>
                          <a:ea typeface="宋体" panose="02010600030101010101" pitchFamily="2" charset="-122"/>
                          <a:cs typeface="宋体" panose="02010600030101010101" pitchFamily="2" charset="-122"/>
                        </a:rPr>
                        <a:t>2024年</a:t>
                      </a:r>
                      <a:endParaRPr lang="en-US" sz="2400" b="1">
                        <a:uFillTx/>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1">
                          <a:latin typeface="宋体" panose="02010600030101010101" pitchFamily="2" charset="-122"/>
                        </a:rPr>
                        <a:t> </a:t>
                      </a:r>
                      <a:endParaRPr 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1">
                          <a:latin typeface="宋体" panose="02010600030101010101" pitchFamily="2" charset="-122"/>
                          <a:ea typeface="宋体" panose="02010600030101010101" pitchFamily="2" charset="-122"/>
                          <a:cs typeface="宋体" panose="02010600030101010101" pitchFamily="2" charset="-122"/>
                        </a:rPr>
                        <a:t>郑州二测</a:t>
                      </a:r>
                      <a:endParaRPr lang="zh-CN"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多文本</a:t>
                      </a:r>
                      <a:endParaRPr 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史记</a:t>
                      </a:r>
                      <a:r>
                        <a:rPr lang="en-US" sz="2400" b="1">
                          <a:latin typeface="宋体" panose="02010600030101010101" pitchFamily="2" charset="-122"/>
                          <a:ea typeface="宋体" panose="02010600030101010101" pitchFamily="2" charset="-122"/>
                          <a:cs typeface="宋体" panose="02010600030101010101" pitchFamily="2" charset="-122"/>
                        </a:rPr>
                        <a:t>》</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纪传体</a:t>
                      </a:r>
                      <a:endPar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《容斋随笔》</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rPr>
                        <a:t>笔记作品</a:t>
                      </a:r>
                      <a:r>
                        <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rPr>
                        <a:t>（以史料和考据</a:t>
                      </a: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rPr>
                        <a:t>见长</a:t>
                      </a:r>
                      <a:r>
                        <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rPr>
                        <a:t>）</a:t>
                      </a:r>
                      <a:endParaRPr lang="en-US" alt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14．虞卿主张赵国“失之于齐而取偿于秦”，陈轸主张楚国“亡地于秦，取偿于齐”，二人的策略中</a:t>
                      </a: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对敌国与盟国各是什么态度</a:t>
                      </a:r>
                      <a:r>
                        <a:rPr lang="en-US" sz="2400" b="1">
                          <a:latin typeface="宋体" panose="02010600030101010101" pitchFamily="2" charset="-122"/>
                          <a:ea typeface="宋体" panose="02010600030101010101" pitchFamily="2" charset="-122"/>
                          <a:cs typeface="宋体" panose="02010600030101010101" pitchFamily="2" charset="-122"/>
                        </a:rPr>
                        <a:t>？（3分）</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参考答案：</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楷体" panose="02010609060101010101" pitchFamily="49" charset="-122"/>
                          <a:ea typeface="楷体" panose="02010609060101010101" pitchFamily="49" charset="-122"/>
                          <a:cs typeface="宋体" panose="02010600030101010101" pitchFamily="2" charset="-122"/>
                        </a:rPr>
                        <a:t>虞卿：对敌国决不屈服，通过抗击从敌国获取土地；对盟国给予土地，与之强化同盟关系，共同抗敌。</a:t>
                      </a:r>
                      <a:endParaRPr lang="en-US" sz="2400" b="1">
                        <a:latin typeface="楷体" panose="02010609060101010101" pitchFamily="49" charset="-122"/>
                        <a:ea typeface="楷体" panose="02010609060101010101" pitchFamily="49" charset="-122"/>
                        <a:cs typeface="宋体" panose="02010600030101010101" pitchFamily="2" charset="-122"/>
                      </a:endParaRPr>
                    </a:p>
                    <a:p>
                      <a:pPr indent="0">
                        <a:buNone/>
                      </a:pPr>
                      <a:r>
                        <a:rPr lang="en-US" sz="2400" b="1">
                          <a:latin typeface="楷体" panose="02010609060101010101" pitchFamily="49" charset="-122"/>
                          <a:ea typeface="楷体" panose="02010609060101010101" pitchFamily="49" charset="-122"/>
                          <a:cs typeface="宋体" panose="02010600030101010101" pitchFamily="2" charset="-122"/>
                        </a:rPr>
                        <a:t>陈轸：对敌国屈服，割让土地；对盟国背信弃义，掠夺其土地以弥补自己的损失。</a:t>
                      </a:r>
                      <a:endParaRPr lang="en-US" altLang="en-US" sz="2400" b="1">
                        <a:latin typeface="楷体" panose="02010609060101010101" pitchFamily="49" charset="-122"/>
                        <a:ea typeface="楷体" panose="02010609060101010101" pitchFamily="49"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sym typeface="+mn-ea"/>
                        </a:rPr>
                        <a:t>比较概括类</a:t>
                      </a:r>
                      <a:endParaRPr lang="en-US" altLang="en-US" sz="24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13330">
                <a:tc vMerge="1">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1">
                          <a:latin typeface="宋体" panose="02010600030101010101" pitchFamily="2" charset="-122"/>
                          <a:ea typeface="宋体" panose="02010600030101010101" pitchFamily="2" charset="-122"/>
                          <a:cs typeface="宋体" panose="02010600030101010101" pitchFamily="2" charset="-122"/>
                        </a:rPr>
                        <a:t>郑州三测</a:t>
                      </a:r>
                      <a:endParaRPr lang="zh-CN" altLang="en-US" sz="2400" b="1">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多文本</a:t>
                      </a:r>
                      <a:endParaRPr 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buNone/>
                      </a:pPr>
                      <a:r>
                        <a:rPr sz="2400" b="1">
                          <a:latin typeface="宋体" panose="02010600030101010101" pitchFamily="2" charset="-122"/>
                          <a:ea typeface="宋体" panose="02010600030101010101" pitchFamily="2" charset="-122"/>
                          <a:cs typeface="宋体" panose="02010600030101010101" pitchFamily="2" charset="-122"/>
                        </a:rPr>
                        <a:t>《宋史》</a:t>
                      </a:r>
                      <a:endParaRPr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纪传体</a:t>
                      </a:r>
                      <a:endPar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《宋史纪事本末》</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纪事本末体</a:t>
                      </a:r>
                      <a:endParaRPr lang="en-US" altLang="en-US" sz="2400" b="1">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14．材料二提到宋太祖告诫曹彬出师南唐“切勿暴掠生民，务广威信，使自归顺”，曹彬是</a:t>
                      </a:r>
                      <a:r>
                        <a:rPr 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如何落实宋太祖的告诫</a:t>
                      </a:r>
                      <a:r>
                        <a:rPr lang="en-US" sz="2400" b="1">
                          <a:latin typeface="宋体" panose="02010600030101010101" pitchFamily="2" charset="-122"/>
                          <a:ea typeface="宋体" panose="02010600030101010101" pitchFamily="2" charset="-122"/>
                          <a:cs typeface="宋体" panose="02010600030101010101" pitchFamily="2" charset="-122"/>
                        </a:rPr>
                        <a:t>的？请结合材料一简要概括。（3分）</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宋体" panose="02010600030101010101" pitchFamily="2" charset="-122"/>
                          <a:ea typeface="宋体" panose="02010600030101010101" pitchFamily="2" charset="-122"/>
                          <a:cs typeface="宋体" panose="02010600030101010101" pitchFamily="2" charset="-122"/>
                        </a:rPr>
                        <a:t>参考答案：</a:t>
                      </a:r>
                      <a:endParaRPr lang="en-US" sz="2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a:latin typeface="楷体" panose="02010609060101010101" pitchFamily="49" charset="-122"/>
                          <a:ea typeface="楷体" panose="02010609060101010101" pitchFamily="49" charset="-122"/>
                          <a:cs typeface="楷体" panose="02010609060101010101" pitchFamily="49" charset="-122"/>
                        </a:rPr>
                        <a:t>①在围困南唐的过程中，曹彬经常延迟进攻，希望李煜降服。②将要攻克城池时，曹彬突然称病，并在诸将士探望时告诫他们不要乱杀一人。③在李煜请罪时，曹彬以礼相待，并让他收拾行装。</a:t>
                      </a:r>
                      <a:endParaRPr lang="en-US" sz="2400" b="1">
                        <a:latin typeface="楷体" panose="02010609060101010101" pitchFamily="49" charset="-122"/>
                        <a:ea typeface="楷体" panose="02010609060101010101" pitchFamily="49" charset="-122"/>
                        <a:cs typeface="楷体" panose="02010609060101010101" pitchFamily="49" charset="-122"/>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1">
                          <a:latin typeface="Calibri" panose="020F0502020204030204" charset="0"/>
                          <a:cs typeface="Calibri" panose="020F0502020204030204" charset="0"/>
                          <a:sym typeface="+mn-ea"/>
                        </a:rPr>
                        <a:t>概括内容</a:t>
                      </a:r>
                      <a:r>
                        <a:rPr lang="en-US" sz="2400" b="1">
                          <a:latin typeface="宋体" panose="02010600030101010101" pitchFamily="2" charset="-122"/>
                          <a:ea typeface="宋体" panose="02010600030101010101" pitchFamily="2" charset="-122"/>
                          <a:cs typeface="宋体" panose="02010600030101010101" pitchFamily="2" charset="-122"/>
                          <a:sym typeface="+mn-ea"/>
                        </a:rPr>
                        <a:t>类</a:t>
                      </a:r>
                      <a:endParaRPr lang="en-US" altLang="en-US" sz="2400" b="1">
                        <a:latin typeface="Calibri" panose="020F0502020204030204" charset="0"/>
                        <a:ea typeface="Calibri" panose="020F0502020204030204" charset="0"/>
                        <a:cs typeface="Calibri" panose="020F0502020204030204" charset="0"/>
                      </a:endParaRPr>
                    </a:p>
                  </a:txBody>
                  <a:tcPr marL="5714" marR="5714"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99"/>
          <p:cNvSpPr txBox="1"/>
          <p:nvPr/>
        </p:nvSpPr>
        <p:spPr>
          <a:xfrm>
            <a:off x="358775" y="765175"/>
            <a:ext cx="11574780" cy="2566670"/>
          </a:xfrm>
          <a:prstGeom prst="rect">
            <a:avLst/>
          </a:prstGeom>
          <a:noFill/>
          <a:ln w="9525">
            <a:noFill/>
          </a:ln>
        </p:spPr>
        <p:txBody>
          <a:bodyPr anchor="t" anchorCtr="0"/>
          <a:p>
            <a:pPr>
              <a:lnSpc>
                <a:spcPct val="120000"/>
              </a:lnSpc>
              <a:spcBef>
                <a:spcPts val="0"/>
              </a:spcBef>
              <a:spcAft>
                <a:spcPts val="0"/>
              </a:spcAft>
            </a:pPr>
            <a:r>
              <a:rPr lang="en-US" sz="3200" b="1">
                <a:latin typeface="宋体" panose="02010600030101010101" pitchFamily="2" charset="-122"/>
                <a:ea typeface="宋体" panose="02010600030101010101" pitchFamily="2" charset="-122"/>
              </a:rPr>
              <a:t>  </a:t>
            </a:r>
            <a:r>
              <a:rPr sz="3200" b="1">
                <a:solidFill>
                  <a:srgbClr val="FF0000"/>
                </a:solidFill>
                <a:latin typeface="宋体" panose="02010600030101010101" pitchFamily="2" charset="-122"/>
                <a:ea typeface="宋体" panose="02010600030101010101" pitchFamily="2" charset="-122"/>
              </a:rPr>
              <a:t>1.选文多样：</a:t>
            </a:r>
            <a:r>
              <a:rPr sz="3200" b="1">
                <a:latin typeface="宋体" panose="02010600030101010101" pitchFamily="2" charset="-122"/>
                <a:ea typeface="宋体" panose="02010600030101010101" pitchFamily="2" charset="-122"/>
              </a:rPr>
              <a:t>记叙→议论，单文本→多文本。</a:t>
            </a:r>
            <a:endParaRPr sz="3200" b="1">
              <a:latin typeface="宋体" panose="02010600030101010101" pitchFamily="2" charset="-122"/>
              <a:ea typeface="宋体" panose="02010600030101010101" pitchFamily="2" charset="-122"/>
            </a:endParaRPr>
          </a:p>
          <a:p>
            <a:pPr>
              <a:lnSpc>
                <a:spcPct val="120000"/>
              </a:lnSpc>
              <a:spcBef>
                <a:spcPts val="0"/>
              </a:spcBef>
              <a:spcAft>
                <a:spcPts val="0"/>
              </a:spcAft>
            </a:pPr>
            <a:r>
              <a:rPr lang="en-US" sz="3200" b="1">
                <a:latin typeface="宋体" panose="02010600030101010101" pitchFamily="2" charset="-122"/>
                <a:ea typeface="宋体" panose="02010600030101010101" pitchFamily="2" charset="-122"/>
              </a:rPr>
              <a:t>  </a:t>
            </a:r>
            <a:r>
              <a:rPr sz="3200" b="1">
                <a:solidFill>
                  <a:srgbClr val="FF0000"/>
                </a:solidFill>
                <a:latin typeface="宋体" panose="02010600030101010101" pitchFamily="2" charset="-122"/>
                <a:ea typeface="宋体" panose="02010600030101010101" pitchFamily="2" charset="-122"/>
              </a:rPr>
              <a:t>2.考查类型：</a:t>
            </a:r>
            <a:r>
              <a:rPr sz="3200" b="1">
                <a:latin typeface="宋体" panose="02010600030101010101" pitchFamily="2" charset="-122"/>
                <a:ea typeface="宋体" panose="02010600030101010101" pitchFamily="2" charset="-122"/>
              </a:rPr>
              <a:t>理解观点类，概括形象类，概括内容类，分析原因类，比较概括类等。</a:t>
            </a:r>
            <a:endParaRPr sz="3200" b="1">
              <a:latin typeface="宋体" panose="02010600030101010101" pitchFamily="2" charset="-122"/>
              <a:ea typeface="宋体" panose="02010600030101010101" pitchFamily="2" charset="-122"/>
            </a:endParaRPr>
          </a:p>
          <a:p>
            <a:pPr>
              <a:lnSpc>
                <a:spcPct val="120000"/>
              </a:lnSpc>
              <a:spcBef>
                <a:spcPts val="0"/>
              </a:spcBef>
              <a:spcAft>
                <a:spcPts val="0"/>
              </a:spcAft>
            </a:pPr>
            <a:r>
              <a:rPr lang="en-US" sz="3200" b="1">
                <a:latin typeface="宋体" panose="02010600030101010101" pitchFamily="2" charset="-122"/>
                <a:ea typeface="宋体" panose="02010600030101010101" pitchFamily="2" charset="-122"/>
              </a:rPr>
              <a:t>  </a:t>
            </a:r>
            <a:r>
              <a:rPr sz="3200" b="1">
                <a:solidFill>
                  <a:srgbClr val="FF0000"/>
                </a:solidFill>
                <a:latin typeface="宋体" panose="02010600030101010101" pitchFamily="2" charset="-122"/>
                <a:ea typeface="宋体" panose="02010600030101010101" pitchFamily="2" charset="-122"/>
              </a:rPr>
              <a:t>3.考查能力：</a:t>
            </a:r>
            <a:r>
              <a:rPr sz="3200" b="1">
                <a:latin typeface="宋体" panose="02010600030101010101" pitchFamily="2" charset="-122"/>
                <a:ea typeface="宋体" panose="02010600030101010101" pitchFamily="2" charset="-122"/>
              </a:rPr>
              <a:t>理解概括→分析综合</a:t>
            </a:r>
            <a:r>
              <a:rPr lang="zh-CN" sz="3200" b="1">
                <a:solidFill>
                  <a:srgbClr val="00B050"/>
                </a:solidFill>
                <a:latin typeface="宋体" panose="02010600030101010101" pitchFamily="2" charset="-122"/>
                <a:ea typeface="宋体" panose="02010600030101010101" pitchFamily="2" charset="-122"/>
              </a:rPr>
              <a:t>（</a:t>
            </a:r>
            <a:r>
              <a:rPr sz="3200" b="1">
                <a:solidFill>
                  <a:srgbClr val="00B050"/>
                </a:solidFill>
                <a:latin typeface="宋体" panose="02010600030101010101" pitchFamily="2" charset="-122"/>
                <a:ea typeface="宋体" panose="02010600030101010101" pitchFamily="2" charset="-122"/>
                <a:sym typeface="+mn-ea"/>
              </a:rPr>
              <a:t>→</a:t>
            </a:r>
            <a:r>
              <a:rPr lang="zh-CN" sz="3200" b="1">
                <a:solidFill>
                  <a:srgbClr val="00B050"/>
                </a:solidFill>
                <a:latin typeface="宋体" panose="02010600030101010101" pitchFamily="2" charset="-122"/>
                <a:ea typeface="宋体" panose="02010600030101010101" pitchFamily="2" charset="-122"/>
                <a:sym typeface="+mn-ea"/>
              </a:rPr>
              <a:t>鉴赏评价</a:t>
            </a:r>
            <a:r>
              <a:rPr lang="zh-CN" sz="3200" b="1">
                <a:solidFill>
                  <a:srgbClr val="00B050"/>
                </a:solidFill>
                <a:latin typeface="宋体" panose="02010600030101010101" pitchFamily="2" charset="-122"/>
                <a:ea typeface="宋体" panose="02010600030101010101" pitchFamily="2" charset="-122"/>
              </a:rPr>
              <a:t>）</a:t>
            </a:r>
            <a:r>
              <a:rPr sz="3200" b="1">
                <a:latin typeface="宋体" panose="02010600030101010101" pitchFamily="2" charset="-122"/>
                <a:ea typeface="宋体" panose="02010600030101010101" pitchFamily="2" charset="-122"/>
              </a:rPr>
              <a:t>。</a:t>
            </a:r>
            <a:endParaRPr sz="3200" b="1">
              <a:latin typeface="宋体" panose="02010600030101010101" pitchFamily="2" charset="-122"/>
              <a:ea typeface="宋体" panose="02010600030101010101" pitchFamily="2" charset="-122"/>
            </a:endParaRPr>
          </a:p>
        </p:txBody>
      </p:sp>
      <p:sp>
        <p:nvSpPr>
          <p:cNvPr id="2" name="文本框 1"/>
          <p:cNvSpPr txBox="1"/>
          <p:nvPr/>
        </p:nvSpPr>
        <p:spPr>
          <a:xfrm>
            <a:off x="552450" y="97790"/>
            <a:ext cx="2730500" cy="645160"/>
          </a:xfrm>
          <a:prstGeom prst="rect">
            <a:avLst/>
          </a:prstGeom>
          <a:noFill/>
        </p:spPr>
        <p:txBody>
          <a:bodyPr wrap="square" rtlCol="0" anchor="t">
            <a:spAutoFit/>
          </a:bodyPr>
          <a:p>
            <a:r>
              <a:rPr lang="zh-CN" sz="3600" b="1" kern="0" dirty="0">
                <a:solidFill>
                  <a:srgbClr val="FF0000"/>
                </a:solidFill>
                <a:uFillTx/>
                <a:latin typeface="+mn-ea"/>
                <a:ea typeface="宋体" panose="02010600030101010101" pitchFamily="2" charset="-122"/>
                <a:cs typeface="+mn-ea"/>
                <a:sym typeface="+mn-ea"/>
              </a:rPr>
              <a:t>命题特点</a:t>
            </a:r>
            <a:r>
              <a:rPr lang="en-US" altLang="zh-CN" sz="3600" b="1" kern="0" dirty="0">
                <a:solidFill>
                  <a:srgbClr val="FF0000"/>
                </a:solidFill>
                <a:latin typeface="+mn-ea"/>
                <a:sym typeface="+mn-ea"/>
              </a:rPr>
              <a:t>:</a:t>
            </a:r>
            <a:endParaRPr lang="en-US" altLang="zh-CN" sz="3600" b="1" kern="0" dirty="0">
              <a:solidFill>
                <a:srgbClr val="FF0000"/>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99"/>
          <p:cNvSpPr txBox="1"/>
          <p:nvPr/>
        </p:nvSpPr>
        <p:spPr>
          <a:xfrm>
            <a:off x="358775" y="629285"/>
            <a:ext cx="11574780" cy="3008630"/>
          </a:xfrm>
          <a:prstGeom prst="rect">
            <a:avLst/>
          </a:prstGeom>
          <a:noFill/>
          <a:ln w="9525">
            <a:noFill/>
          </a:ln>
        </p:spPr>
        <p:txBody>
          <a:bodyPr anchor="t" anchorCtr="0"/>
          <a:p>
            <a:pPr>
              <a:lnSpc>
                <a:spcPct val="115000"/>
              </a:lnSpc>
              <a:spcBef>
                <a:spcPts val="0"/>
              </a:spcBef>
              <a:spcAft>
                <a:spcPts val="0"/>
              </a:spcAft>
            </a:pPr>
            <a:r>
              <a:rPr lang="en-US" sz="3200" b="1">
                <a:latin typeface="宋体" panose="02010600030101010101" pitchFamily="2" charset="-122"/>
                <a:ea typeface="宋体" panose="02010600030101010101" pitchFamily="2" charset="-122"/>
              </a:rPr>
              <a:t>  </a:t>
            </a:r>
            <a:r>
              <a:rPr sz="3200" b="1">
                <a:solidFill>
                  <a:srgbClr val="FF0000"/>
                </a:solidFill>
                <a:latin typeface="宋体" panose="02010600030101010101" pitchFamily="2" charset="-122"/>
                <a:ea typeface="宋体" panose="02010600030101010101" pitchFamily="2" charset="-122"/>
              </a:rPr>
              <a:t>1.回归教材，回归高考真题。</a:t>
            </a:r>
            <a:r>
              <a:rPr sz="3200" b="1">
                <a:latin typeface="宋体" panose="02010600030101010101" pitchFamily="2" charset="-122"/>
                <a:ea typeface="宋体" panose="02010600030101010101" pitchFamily="2" charset="-122"/>
              </a:rPr>
              <a:t>重视积累（梳理积累重要实词、虚词、句式和古代文化常识），夯实基础。</a:t>
            </a:r>
            <a:endParaRPr sz="3200" b="1">
              <a:latin typeface="宋体" panose="02010600030101010101" pitchFamily="2" charset="-122"/>
              <a:ea typeface="宋体" panose="02010600030101010101" pitchFamily="2" charset="-122"/>
            </a:endParaRPr>
          </a:p>
          <a:p>
            <a:pPr>
              <a:lnSpc>
                <a:spcPct val="115000"/>
              </a:lnSpc>
              <a:spcBef>
                <a:spcPts val="0"/>
              </a:spcBef>
              <a:spcAft>
                <a:spcPts val="0"/>
              </a:spcAft>
            </a:pPr>
            <a:r>
              <a:rPr sz="3200" b="1">
                <a:latin typeface="宋体" panose="02010600030101010101" pitchFamily="2" charset="-122"/>
                <a:ea typeface="宋体" panose="02010600030101010101" pitchFamily="2" charset="-122"/>
              </a:rPr>
              <a:t>如</a:t>
            </a:r>
            <a:r>
              <a:rPr sz="3200" b="1">
                <a:latin typeface="楷体" panose="02010609060101010101" pitchFamily="49" charset="-122"/>
                <a:ea typeface="楷体" panose="02010609060101010101" pitchFamily="49" charset="-122"/>
                <a:cs typeface="楷体" panose="02010609060101010101" pitchFamily="49" charset="-122"/>
              </a:rPr>
              <a:t>“是知君者表也，臣者</a:t>
            </a:r>
            <a:r>
              <a:rPr sz="3200" b="1">
                <a:highlight>
                  <a:srgbClr val="FFFF00"/>
                </a:highlight>
                <a:latin typeface="楷体" panose="02010609060101010101" pitchFamily="49" charset="-122"/>
                <a:ea typeface="楷体" panose="02010609060101010101" pitchFamily="49" charset="-122"/>
                <a:cs typeface="楷体" panose="02010609060101010101" pitchFamily="49" charset="-122"/>
              </a:rPr>
              <a:t>景</a:t>
            </a:r>
            <a:r>
              <a:rPr sz="3200" b="1">
                <a:latin typeface="楷体" panose="02010609060101010101" pitchFamily="49" charset="-122"/>
                <a:ea typeface="楷体" panose="02010609060101010101" pitchFamily="49" charset="-122"/>
                <a:cs typeface="楷体" panose="02010609060101010101" pitchFamily="49" charset="-122"/>
              </a:rPr>
              <a:t>也，表动则</a:t>
            </a:r>
            <a:r>
              <a:rPr sz="3200" b="1">
                <a:highlight>
                  <a:srgbClr val="FFFF00"/>
                </a:highlight>
                <a:latin typeface="楷体" panose="02010609060101010101" pitchFamily="49" charset="-122"/>
                <a:ea typeface="楷体" panose="02010609060101010101" pitchFamily="49" charset="-122"/>
                <a:cs typeface="楷体" panose="02010609060101010101" pitchFamily="49" charset="-122"/>
              </a:rPr>
              <a:t>景</a:t>
            </a:r>
            <a:r>
              <a:rPr sz="3200" b="1">
                <a:latin typeface="楷体" panose="02010609060101010101" pitchFamily="49" charset="-122"/>
                <a:ea typeface="楷体" panose="02010609060101010101" pitchFamily="49" charset="-122"/>
                <a:cs typeface="楷体" panose="02010609060101010101" pitchFamily="49" charset="-122"/>
              </a:rPr>
              <a:t>随矣。”</a:t>
            </a:r>
            <a:r>
              <a:rPr sz="3200" b="1">
                <a:latin typeface="宋体" panose="02010600030101010101" pitchFamily="2" charset="-122"/>
                <a:ea typeface="宋体" panose="02010600030101010101" pitchFamily="2" charset="-122"/>
              </a:rPr>
              <a:t>（2021年新高考Ⅰ卷）</a:t>
            </a:r>
            <a:endParaRPr sz="3200" b="1">
              <a:latin typeface="宋体" panose="02010600030101010101" pitchFamily="2" charset="-122"/>
              <a:ea typeface="宋体" panose="02010600030101010101" pitchFamily="2" charset="-122"/>
            </a:endParaRPr>
          </a:p>
          <a:p>
            <a:pPr>
              <a:lnSpc>
                <a:spcPct val="115000"/>
              </a:lnSpc>
              <a:spcBef>
                <a:spcPts val="0"/>
              </a:spcBef>
              <a:spcAft>
                <a:spcPts val="0"/>
              </a:spcAft>
            </a:pPr>
            <a:r>
              <a:rPr sz="3200" b="1">
                <a:latin typeface="楷体" panose="02010609060101010101" pitchFamily="49" charset="-122"/>
                <a:ea typeface="楷体" panose="02010609060101010101" pitchFamily="49" charset="-122"/>
                <a:cs typeface="楷体" panose="02010609060101010101" pitchFamily="49" charset="-122"/>
              </a:rPr>
              <a:t>“天下云集响应，赢粮而</a:t>
            </a:r>
            <a:r>
              <a:rPr sz="3200" b="1">
                <a:highlight>
                  <a:srgbClr val="FFFF00"/>
                </a:highlight>
                <a:latin typeface="楷体" panose="02010609060101010101" pitchFamily="49" charset="-122"/>
                <a:ea typeface="楷体" panose="02010609060101010101" pitchFamily="49" charset="-122"/>
                <a:cs typeface="楷体" panose="02010609060101010101" pitchFamily="49" charset="-122"/>
              </a:rPr>
              <a:t>景</a:t>
            </a:r>
            <a:r>
              <a:rPr sz="3200" b="1">
                <a:latin typeface="楷体" panose="02010609060101010101" pitchFamily="49" charset="-122"/>
                <a:ea typeface="楷体" panose="02010609060101010101" pitchFamily="49" charset="-122"/>
                <a:cs typeface="楷体" panose="02010609060101010101" pitchFamily="49" charset="-122"/>
              </a:rPr>
              <a:t>从。”</a:t>
            </a:r>
            <a:r>
              <a:rPr sz="3200" b="1">
                <a:latin typeface="宋体" panose="02010600030101010101" pitchFamily="2" charset="-122"/>
                <a:ea typeface="宋体" panose="02010600030101010101" pitchFamily="2" charset="-122"/>
              </a:rPr>
              <a:t>（</a:t>
            </a:r>
            <a:r>
              <a:rPr lang="zh-CN" sz="3200" b="1">
                <a:latin typeface="宋体" panose="02010600030101010101" pitchFamily="2" charset="-122"/>
                <a:ea typeface="宋体" panose="02010600030101010101" pitchFamily="2" charset="-122"/>
              </a:rPr>
              <a:t>选必中</a:t>
            </a:r>
            <a:r>
              <a:rPr sz="3200" b="1">
                <a:latin typeface="宋体" panose="02010600030101010101" pitchFamily="2" charset="-122"/>
                <a:ea typeface="宋体" panose="02010600030101010101" pitchFamily="2" charset="-122"/>
              </a:rPr>
              <a:t>贾谊《过秦论》）</a:t>
            </a:r>
            <a:endParaRPr sz="3200" b="1">
              <a:latin typeface="宋体" panose="02010600030101010101" pitchFamily="2" charset="-122"/>
              <a:ea typeface="宋体" panose="02010600030101010101" pitchFamily="2" charset="-122"/>
            </a:endParaRPr>
          </a:p>
        </p:txBody>
      </p:sp>
      <p:sp>
        <p:nvSpPr>
          <p:cNvPr id="2" name="文本框 1"/>
          <p:cNvSpPr txBox="1"/>
          <p:nvPr/>
        </p:nvSpPr>
        <p:spPr>
          <a:xfrm>
            <a:off x="552450" y="26035"/>
            <a:ext cx="2730500" cy="623570"/>
          </a:xfrm>
          <a:prstGeom prst="rect">
            <a:avLst/>
          </a:prstGeom>
          <a:noFill/>
        </p:spPr>
        <p:txBody>
          <a:bodyPr wrap="square" rtlCol="0" anchor="t">
            <a:noAutofit/>
          </a:bodyPr>
          <a:p>
            <a:r>
              <a:rPr lang="zh-CN" sz="3600" b="1" kern="0" dirty="0">
                <a:solidFill>
                  <a:srgbClr val="FF0000"/>
                </a:solidFill>
                <a:uFillTx/>
                <a:latin typeface="+mn-ea"/>
                <a:ea typeface="宋体" panose="02010600030101010101" pitchFamily="2" charset="-122"/>
                <a:cs typeface="+mn-ea"/>
                <a:sym typeface="+mn-ea"/>
              </a:rPr>
              <a:t>备考建议</a:t>
            </a:r>
            <a:r>
              <a:rPr lang="en-US" altLang="zh-CN" sz="3600" b="1" kern="0" dirty="0">
                <a:solidFill>
                  <a:srgbClr val="FF0000"/>
                </a:solidFill>
                <a:latin typeface="+mn-ea"/>
                <a:sym typeface="+mn-ea"/>
              </a:rPr>
              <a:t>:</a:t>
            </a:r>
            <a:endParaRPr lang="en-US" altLang="zh-CN" sz="3600" b="1" kern="0" dirty="0">
              <a:solidFill>
                <a:srgbClr val="FF0000"/>
              </a:solidFill>
              <a:latin typeface="+mn-ea"/>
              <a:sym typeface="+mn-ea"/>
            </a:endParaRPr>
          </a:p>
        </p:txBody>
      </p:sp>
      <p:sp>
        <p:nvSpPr>
          <p:cNvPr id="3" name="文本框 99"/>
          <p:cNvSpPr txBox="1"/>
          <p:nvPr/>
        </p:nvSpPr>
        <p:spPr>
          <a:xfrm>
            <a:off x="358775" y="3850640"/>
            <a:ext cx="11574780" cy="2393950"/>
          </a:xfrm>
          <a:prstGeom prst="rect">
            <a:avLst/>
          </a:prstGeom>
          <a:noFill/>
          <a:ln w="9525">
            <a:noFill/>
          </a:ln>
        </p:spPr>
        <p:txBody>
          <a:bodyPr anchor="t" anchorCtr="0"/>
          <a:p>
            <a:pPr>
              <a:lnSpc>
                <a:spcPct val="115000"/>
              </a:lnSpc>
              <a:spcBef>
                <a:spcPts val="0"/>
              </a:spcBef>
              <a:spcAft>
                <a:spcPts val="0"/>
              </a:spcAft>
            </a:pPr>
            <a:r>
              <a:rPr lang="en-US" sz="3200" b="1">
                <a:latin typeface="宋体" panose="02010600030101010101" pitchFamily="2" charset="-122"/>
                <a:ea typeface="宋体" panose="02010600030101010101" pitchFamily="2" charset="-122"/>
              </a:rPr>
              <a:t>  </a:t>
            </a:r>
            <a:r>
              <a:rPr lang="en-US" sz="3200" b="1">
                <a:solidFill>
                  <a:srgbClr val="FF0000"/>
                </a:solidFill>
                <a:latin typeface="宋体" panose="02010600030101010101" pitchFamily="2" charset="-122"/>
                <a:ea typeface="宋体" panose="02010600030101010101" pitchFamily="2" charset="-122"/>
              </a:rPr>
              <a:t>2</a:t>
            </a:r>
            <a:r>
              <a:rPr sz="3200" b="1">
                <a:solidFill>
                  <a:srgbClr val="FF0000"/>
                </a:solidFill>
                <a:latin typeface="宋体" panose="02010600030101010101" pitchFamily="2" charset="-122"/>
                <a:ea typeface="宋体" panose="02010600030101010101" pitchFamily="2" charset="-122"/>
              </a:rPr>
              <a:t>.精准审题，明确考查方向。</a:t>
            </a:r>
            <a:r>
              <a:rPr sz="3200" b="1">
                <a:latin typeface="宋体" panose="02010600030101010101" pitchFamily="2" charset="-122"/>
                <a:ea typeface="宋体" panose="02010600030101010101" pitchFamily="2" charset="-122"/>
              </a:rPr>
              <a:t>审读题干时，要抓住设问的关键词，明确条件限定和设问指向。</a:t>
            </a:r>
            <a:endParaRPr sz="3200" b="1">
              <a:latin typeface="宋体" panose="02010600030101010101" pitchFamily="2" charset="-122"/>
              <a:ea typeface="宋体" panose="02010600030101010101" pitchFamily="2" charset="-122"/>
            </a:endParaRPr>
          </a:p>
          <a:p>
            <a:pPr>
              <a:lnSpc>
                <a:spcPct val="115000"/>
              </a:lnSpc>
              <a:spcBef>
                <a:spcPts val="0"/>
              </a:spcBef>
              <a:spcAft>
                <a:spcPts val="0"/>
              </a:spcAft>
            </a:pPr>
            <a:r>
              <a:rPr sz="3200" b="1">
                <a:latin typeface="宋体" panose="02010600030101010101" pitchFamily="2" charset="-122"/>
                <a:ea typeface="宋体" panose="02010600030101010101" pitchFamily="2" charset="-122"/>
              </a:rPr>
              <a:t>如省适应性测试卷</a:t>
            </a:r>
            <a:r>
              <a:rPr sz="3200" b="1">
                <a:latin typeface="楷体" panose="02010609060101010101" pitchFamily="49" charset="-122"/>
                <a:ea typeface="楷体" panose="02010609060101010101" pitchFamily="49" charset="-122"/>
                <a:cs typeface="楷体" panose="02010609060101010101" pitchFamily="49" charset="-122"/>
              </a:rPr>
              <a:t>“14. 为成就霸业，</a:t>
            </a:r>
            <a:r>
              <a:rPr sz="3200" b="1">
                <a:solidFill>
                  <a:srgbClr val="FF0000"/>
                </a:solidFill>
                <a:latin typeface="楷体" panose="02010609060101010101" pitchFamily="49" charset="-122"/>
                <a:ea typeface="楷体" panose="02010609060101010101" pitchFamily="49" charset="-122"/>
                <a:cs typeface="楷体" panose="02010609060101010101" pitchFamily="49" charset="-122"/>
              </a:rPr>
              <a:t>齐桓公</a:t>
            </a:r>
            <a:r>
              <a:rPr sz="3200" b="1">
                <a:highlight>
                  <a:srgbClr val="FFFF00"/>
                </a:highlight>
                <a:latin typeface="楷体" panose="02010609060101010101" pitchFamily="49" charset="-122"/>
                <a:ea typeface="楷体" panose="02010609060101010101" pitchFamily="49" charset="-122"/>
                <a:cs typeface="楷体" panose="02010609060101010101" pitchFamily="49" charset="-122"/>
              </a:rPr>
              <a:t>对内</a:t>
            </a:r>
            <a:r>
              <a:rPr sz="3200" b="1">
                <a:latin typeface="楷体" panose="02010609060101010101" pitchFamily="49" charset="-122"/>
                <a:ea typeface="楷体" panose="02010609060101010101" pitchFamily="49" charset="-122"/>
                <a:cs typeface="楷体" panose="02010609060101010101" pitchFamily="49" charset="-122"/>
              </a:rPr>
              <a:t>、</a:t>
            </a:r>
            <a:r>
              <a:rPr sz="3200" b="1">
                <a:highlight>
                  <a:srgbClr val="FFFF00"/>
                </a:highlight>
                <a:latin typeface="楷体" panose="02010609060101010101" pitchFamily="49" charset="-122"/>
                <a:ea typeface="楷体" panose="02010609060101010101" pitchFamily="49" charset="-122"/>
                <a:cs typeface="楷体" panose="02010609060101010101" pitchFamily="49" charset="-122"/>
              </a:rPr>
              <a:t>对外</a:t>
            </a:r>
            <a:r>
              <a:rPr sz="3200" b="1">
                <a:latin typeface="楷体" panose="02010609060101010101" pitchFamily="49" charset="-122"/>
                <a:ea typeface="楷体" panose="02010609060101010101" pitchFamily="49" charset="-122"/>
                <a:cs typeface="楷体" panose="02010609060101010101" pitchFamily="49" charset="-122"/>
              </a:rPr>
              <a:t>采取了哪些措施？</a:t>
            </a:r>
            <a:r>
              <a:rPr sz="3200" b="1">
                <a:latin typeface="宋体" panose="02010600030101010101" pitchFamily="2" charset="-122"/>
                <a:ea typeface="宋体" panose="02010600030101010101" pitchFamily="2" charset="-122"/>
              </a:rPr>
              <a:t>（3分）</a:t>
            </a:r>
            <a:endParaRPr sz="32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0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0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99"/>
          <p:cNvSpPr txBox="1"/>
          <p:nvPr/>
        </p:nvSpPr>
        <p:spPr>
          <a:xfrm>
            <a:off x="358775" y="-24130"/>
            <a:ext cx="11574780" cy="5657850"/>
          </a:xfrm>
          <a:prstGeom prst="rect">
            <a:avLst/>
          </a:prstGeom>
          <a:noFill/>
          <a:ln w="9525">
            <a:noFill/>
          </a:ln>
        </p:spPr>
        <p:txBody>
          <a:bodyPr anchor="t" anchorCtr="0"/>
          <a:p>
            <a:pPr>
              <a:lnSpc>
                <a:spcPct val="100000"/>
              </a:lnSpc>
              <a:spcBef>
                <a:spcPts val="0"/>
              </a:spcBef>
              <a:spcAft>
                <a:spcPts val="0"/>
              </a:spcAft>
            </a:pPr>
            <a:r>
              <a:rPr lang="en-US" sz="3200" b="1">
                <a:latin typeface="宋体" panose="02010600030101010101" pitchFamily="2" charset="-122"/>
                <a:ea typeface="宋体" panose="02010600030101010101" pitchFamily="2" charset="-122"/>
              </a:rPr>
              <a:t>  </a:t>
            </a:r>
            <a:r>
              <a:rPr lang="en-US" sz="2800" b="1">
                <a:solidFill>
                  <a:srgbClr val="FF0000"/>
                </a:solidFill>
                <a:latin typeface="宋体" panose="02010600030101010101" pitchFamily="2" charset="-122"/>
                <a:ea typeface="宋体" panose="02010600030101010101" pitchFamily="2" charset="-122"/>
              </a:rPr>
              <a:t>3</a:t>
            </a:r>
            <a:r>
              <a:rPr sz="2800" b="1">
                <a:solidFill>
                  <a:srgbClr val="FF0000"/>
                </a:solidFill>
                <a:latin typeface="宋体" panose="02010600030101010101" pitchFamily="2" charset="-122"/>
                <a:ea typeface="宋体" panose="02010600030101010101" pitchFamily="2" charset="-122"/>
              </a:rPr>
              <a:t>.细读文本，确定考查区间。</a:t>
            </a:r>
            <a:r>
              <a:rPr sz="2800" b="1">
                <a:latin typeface="宋体" panose="02010600030101010101" pitchFamily="2" charset="-122"/>
                <a:ea typeface="宋体" panose="02010600030101010101" pitchFamily="2" charset="-122"/>
              </a:rPr>
              <a:t>根据题干指示，细读文本，确定解答问题的文本区间。</a:t>
            </a:r>
            <a:endParaRPr sz="2800" b="1">
              <a:latin typeface="宋体" panose="02010600030101010101" pitchFamily="2" charset="-122"/>
              <a:ea typeface="宋体" panose="02010600030101010101" pitchFamily="2" charset="-122"/>
            </a:endParaRPr>
          </a:p>
          <a:p>
            <a:pPr indent="0" fontAlgn="auto">
              <a:lnSpc>
                <a:spcPct val="100000"/>
              </a:lnSpc>
              <a:spcBef>
                <a:spcPts val="0"/>
              </a:spcBef>
              <a:spcAft>
                <a:spcPts val="0"/>
              </a:spcAft>
            </a:pPr>
            <a:r>
              <a:rPr sz="2600" b="1">
                <a:latin typeface="宋体" panose="02010600030101010101" pitchFamily="2" charset="-122"/>
                <a:ea typeface="宋体" panose="02010600030101010101" pitchFamily="2" charset="-122"/>
              </a:rPr>
              <a:t>如2021年新高考Ⅱ卷：14.文中说到</a:t>
            </a:r>
            <a:r>
              <a:rPr sz="2600" b="1">
                <a:highlight>
                  <a:srgbClr val="FFFF00"/>
                </a:highlight>
                <a:latin typeface="宋体" panose="02010600030101010101" pitchFamily="2" charset="-122"/>
                <a:ea typeface="宋体" panose="02010600030101010101" pitchFamily="2" charset="-122"/>
              </a:rPr>
              <a:t>“边境之间，稍得休息”</a:t>
            </a:r>
            <a:r>
              <a:rPr sz="2600" b="1">
                <a:latin typeface="宋体" panose="02010600030101010101" pitchFamily="2" charset="-122"/>
                <a:ea typeface="宋体" panose="02010600030101010101" pitchFamily="2" charset="-122"/>
              </a:rPr>
              <a:t>，具体</a:t>
            </a:r>
            <a:r>
              <a:rPr sz="2600" b="1">
                <a:highlight>
                  <a:srgbClr val="FFFF00"/>
                </a:highlight>
                <a:latin typeface="宋体" panose="02010600030101010101" pitchFamily="2" charset="-122"/>
                <a:ea typeface="宋体" panose="02010600030101010101" pitchFamily="2" charset="-122"/>
              </a:rPr>
              <a:t>原因</a:t>
            </a:r>
            <a:r>
              <a:rPr sz="2600" b="1">
                <a:latin typeface="宋体" panose="02010600030101010101" pitchFamily="2" charset="-122"/>
                <a:ea typeface="宋体" panose="02010600030101010101" pitchFamily="2" charset="-122"/>
              </a:rPr>
              <a:t>是什么？请简要说明。</a:t>
            </a:r>
            <a:endParaRPr sz="2600" b="1">
              <a:latin typeface="宋体" panose="02010600030101010101" pitchFamily="2" charset="-122"/>
              <a:ea typeface="宋体" panose="02010600030101010101" pitchFamily="2" charset="-122"/>
            </a:endParaRPr>
          </a:p>
          <a:p>
            <a:pPr indent="0" fontAlgn="auto">
              <a:lnSpc>
                <a:spcPct val="100000"/>
              </a:lnSpc>
              <a:spcBef>
                <a:spcPts val="0"/>
              </a:spcBef>
              <a:spcAft>
                <a:spcPts val="0"/>
              </a:spcAft>
            </a:pPr>
            <a:r>
              <a:rPr lang="en-US" sz="2600" b="1">
                <a:latin typeface="宋体" panose="02010600030101010101" pitchFamily="2" charset="-122"/>
                <a:ea typeface="宋体" panose="02010600030101010101" pitchFamily="2" charset="-122"/>
              </a:rPr>
              <a:t>    </a:t>
            </a:r>
            <a:r>
              <a:rPr sz="2600" b="1">
                <a:latin typeface="楷体" panose="02010609060101010101" pitchFamily="49" charset="-122"/>
                <a:ea typeface="楷体" panose="02010609060101010101" pitchFamily="49" charset="-122"/>
                <a:cs typeface="楷体" panose="02010609060101010101" pitchFamily="49" charset="-122"/>
              </a:rPr>
              <a:t>初范阳祖逖，少有大志。……逖既入谯城，石勒遣石虎围谯，桓宣救之，虎解去。晋王传檄天下，称:“石虎敢帅犬羊，渡河纵毒，今遣九军，锐卒三万，水陆四道，径造贼场，受祖逖节度。”</a:t>
            </a:r>
            <a:r>
              <a:rPr sz="2600" b="1">
                <a:solidFill>
                  <a:srgbClr val="00B050"/>
                </a:solidFill>
                <a:latin typeface="楷体" panose="02010609060101010101" pitchFamily="49" charset="-122"/>
                <a:ea typeface="楷体" panose="02010609060101010101" pitchFamily="49" charset="-122"/>
                <a:cs typeface="楷体" panose="02010609060101010101" pitchFamily="49" charset="-122"/>
              </a:rPr>
              <a:t>大兴三年，</a:t>
            </a:r>
            <a:r>
              <a:rPr sz="2600" b="1">
                <a:solidFill>
                  <a:srgbClr val="00B050"/>
                </a:solidFill>
                <a:highlight>
                  <a:srgbClr val="FFFF00"/>
                </a:highlight>
                <a:latin typeface="楷体" panose="02010609060101010101" pitchFamily="49" charset="-122"/>
                <a:ea typeface="楷体" panose="02010609060101010101" pitchFamily="49" charset="-122"/>
                <a:cs typeface="楷体" panose="02010609060101010101" pitchFamily="49" charset="-122"/>
              </a:rPr>
              <a:t>逖镇雍丘，数遣兵邀击后赵兵</a:t>
            </a:r>
            <a:r>
              <a:rPr sz="2600" b="1">
                <a:solidFill>
                  <a:srgbClr val="00B050"/>
                </a:solidFill>
                <a:latin typeface="楷体" panose="02010609060101010101" pitchFamily="49" charset="-122"/>
                <a:ea typeface="楷体" panose="02010609060101010101" pitchFamily="49" charset="-122"/>
                <a:cs typeface="楷体" panose="02010609060101010101" pitchFamily="49" charset="-122"/>
              </a:rPr>
              <a:t>，</a:t>
            </a:r>
            <a:r>
              <a:rPr sz="2600" b="1">
                <a:solidFill>
                  <a:srgbClr val="00B050"/>
                </a:solidFill>
                <a:highlight>
                  <a:srgbClr val="FFFF00"/>
                </a:highlight>
                <a:latin typeface="楷体" panose="02010609060101010101" pitchFamily="49" charset="-122"/>
                <a:ea typeface="楷体" panose="02010609060101010101" pitchFamily="49" charset="-122"/>
                <a:cs typeface="楷体" panose="02010609060101010101" pitchFamily="49" charset="-122"/>
              </a:rPr>
              <a:t>后赵镇戍归逖者甚多，境渐蹙</a:t>
            </a:r>
            <a:r>
              <a:rPr sz="2600" b="1">
                <a:solidFill>
                  <a:srgbClr val="00B050"/>
                </a:solidFill>
                <a:latin typeface="楷体" panose="02010609060101010101" pitchFamily="49" charset="-122"/>
                <a:ea typeface="楷体" panose="02010609060101010101" pitchFamily="49" charset="-122"/>
                <a:cs typeface="楷体" panose="02010609060101010101" pitchFamily="49" charset="-122"/>
              </a:rPr>
              <a:t>。秋七月，诏加逖镇西将军。逖在军，与将士同甘苦，约己务施，劝课农桑，抚纳附，虽疏贱者皆结以恩礼。逖练兵积谷，为取河北之计。</a:t>
            </a:r>
            <a:r>
              <a:rPr sz="2600" b="1">
                <a:solidFill>
                  <a:srgbClr val="00B050"/>
                </a:solidFill>
                <a:highlight>
                  <a:srgbClr val="FFFF00"/>
                </a:highlight>
                <a:latin typeface="楷体" panose="02010609060101010101" pitchFamily="49" charset="-122"/>
                <a:ea typeface="楷体" panose="02010609060101010101" pitchFamily="49" charset="-122"/>
                <a:cs typeface="楷体" panose="02010609060101010101" pitchFamily="49" charset="-122"/>
              </a:rPr>
              <a:t>后赵王勒患之</a:t>
            </a:r>
            <a:r>
              <a:rPr sz="2600" b="1">
                <a:solidFill>
                  <a:srgbClr val="00B050"/>
                </a:solidFill>
                <a:latin typeface="楷体" panose="02010609060101010101" pitchFamily="49" charset="-122"/>
                <a:ea typeface="楷体" panose="02010609060101010101" pitchFamily="49" charset="-122"/>
                <a:cs typeface="楷体" panose="02010609060101010101" pitchFamily="49" charset="-122"/>
              </a:rPr>
              <a:t>，乃下幽州为逖修祖、父墓，置守冢二家，因与逖书，</a:t>
            </a:r>
            <a:r>
              <a:rPr sz="2600" b="1">
                <a:solidFill>
                  <a:srgbClr val="00B050"/>
                </a:solidFill>
                <a:highlight>
                  <a:srgbClr val="FFFF00"/>
                </a:highlight>
                <a:latin typeface="楷体" panose="02010609060101010101" pitchFamily="49" charset="-122"/>
                <a:ea typeface="楷体" panose="02010609060101010101" pitchFamily="49" charset="-122"/>
                <a:cs typeface="楷体" panose="02010609060101010101" pitchFamily="49" charset="-122"/>
              </a:rPr>
              <a:t>求通使及互市</a:t>
            </a:r>
            <a:r>
              <a:rPr sz="2600" b="1">
                <a:solidFill>
                  <a:srgbClr val="00B050"/>
                </a:solidFill>
                <a:latin typeface="楷体" panose="02010609060101010101" pitchFamily="49" charset="-122"/>
                <a:ea typeface="楷体" panose="02010609060101010101" pitchFamily="49" charset="-122"/>
                <a:cs typeface="楷体" panose="02010609060101010101" pitchFamily="49" charset="-122"/>
              </a:rPr>
              <a:t>。</a:t>
            </a:r>
            <a:r>
              <a:rPr sz="2600" b="1">
                <a:solidFill>
                  <a:srgbClr val="00B050"/>
                </a:solidFill>
                <a:highlight>
                  <a:srgbClr val="FFFF00"/>
                </a:highlight>
                <a:latin typeface="楷体" panose="02010609060101010101" pitchFamily="49" charset="-122"/>
                <a:ea typeface="楷体" panose="02010609060101010101" pitchFamily="49" charset="-122"/>
                <a:cs typeface="楷体" panose="02010609060101010101" pitchFamily="49" charset="-122"/>
              </a:rPr>
              <a:t>逖</a:t>
            </a:r>
            <a:r>
              <a:rPr sz="2600" b="1">
                <a:solidFill>
                  <a:srgbClr val="00B050"/>
                </a:solidFill>
                <a:latin typeface="楷体" panose="02010609060101010101" pitchFamily="49" charset="-122"/>
                <a:ea typeface="楷体" panose="02010609060101010101" pitchFamily="49" charset="-122"/>
                <a:cs typeface="楷体" panose="02010609060101010101" pitchFamily="49" charset="-122"/>
              </a:rPr>
              <a:t>不报书，而</a:t>
            </a:r>
            <a:r>
              <a:rPr sz="2600" b="1">
                <a:solidFill>
                  <a:srgbClr val="00B050"/>
                </a:solidFill>
                <a:highlight>
                  <a:srgbClr val="FFFF00"/>
                </a:highlight>
                <a:latin typeface="楷体" panose="02010609060101010101" pitchFamily="49" charset="-122"/>
                <a:ea typeface="楷体" panose="02010609060101010101" pitchFamily="49" charset="-122"/>
                <a:cs typeface="楷体" panose="02010609060101010101" pitchFamily="49" charset="-122"/>
              </a:rPr>
              <a:t>听其互市</a:t>
            </a:r>
            <a:r>
              <a:rPr sz="2600" b="1">
                <a:solidFill>
                  <a:srgbClr val="00B050"/>
                </a:solidFill>
                <a:latin typeface="楷体" panose="02010609060101010101" pitchFamily="49" charset="-122"/>
                <a:ea typeface="楷体" panose="02010609060101010101" pitchFamily="49" charset="-122"/>
                <a:cs typeface="楷体" panose="02010609060101010101" pitchFamily="49" charset="-122"/>
              </a:rPr>
              <a:t>，收利十倍。</a:t>
            </a:r>
            <a:r>
              <a:rPr sz="2600" b="1">
                <a:solidFill>
                  <a:srgbClr val="00B050"/>
                </a:solidFill>
                <a:highlight>
                  <a:srgbClr val="FFFF00"/>
                </a:highlight>
                <a:latin typeface="楷体" panose="02010609060101010101" pitchFamily="49" charset="-122"/>
                <a:ea typeface="楷体" panose="02010609060101010101" pitchFamily="49" charset="-122"/>
                <a:cs typeface="楷体" panose="02010609060101010101" pitchFamily="49" charset="-122"/>
              </a:rPr>
              <a:t>禁诸将不使侵暴后赵之民</a:t>
            </a:r>
            <a:r>
              <a:rPr sz="2600" b="1">
                <a:solidFill>
                  <a:srgbClr val="00B050"/>
                </a:solidFill>
                <a:latin typeface="楷体" panose="02010609060101010101" pitchFamily="49" charset="-122"/>
                <a:ea typeface="楷体" panose="02010609060101010101" pitchFamily="49" charset="-122"/>
                <a:cs typeface="楷体" panose="02010609060101010101" pitchFamily="49" charset="-122"/>
              </a:rPr>
              <a:t>。</a:t>
            </a:r>
            <a:r>
              <a:rPr sz="2600" b="1">
                <a:highlight>
                  <a:srgbClr val="FFFF00"/>
                </a:highlight>
                <a:latin typeface="楷体" panose="02010609060101010101" pitchFamily="49" charset="-122"/>
                <a:ea typeface="楷体" panose="02010609060101010101" pitchFamily="49" charset="-122"/>
                <a:cs typeface="楷体" panose="02010609060101010101" pitchFamily="49" charset="-122"/>
              </a:rPr>
              <a:t>边境之间，稍得休息</a:t>
            </a:r>
            <a:r>
              <a:rPr sz="2600" b="1">
                <a:latin typeface="楷体" panose="02010609060101010101" pitchFamily="49" charset="-122"/>
                <a:ea typeface="楷体" panose="02010609060101010101" pitchFamily="49" charset="-122"/>
                <a:cs typeface="楷体" panose="02010609060101010101" pitchFamily="49" charset="-122"/>
              </a:rPr>
              <a:t>。四年秋七月，以尚书仆射戴渊为西将军，镇合肥，逖以已翦荆棘收河南地，而渊一旦来统之，意甚怏怏，又闻王敦与刘刁构隙，将有内难。……</a:t>
            </a:r>
            <a:endParaRPr sz="2600" b="1">
              <a:latin typeface="楷体" panose="02010609060101010101" pitchFamily="49" charset="-122"/>
              <a:ea typeface="楷体" panose="02010609060101010101" pitchFamily="49" charset="-122"/>
              <a:cs typeface="楷体" panose="02010609060101010101" pitchFamily="49" charset="-122"/>
            </a:endParaRPr>
          </a:p>
        </p:txBody>
      </p:sp>
      <p:sp>
        <p:nvSpPr>
          <p:cNvPr id="100" name="文本框 99"/>
          <p:cNvSpPr txBox="1"/>
          <p:nvPr/>
        </p:nvSpPr>
        <p:spPr>
          <a:xfrm>
            <a:off x="359410" y="5633085"/>
            <a:ext cx="11527155" cy="1198880"/>
          </a:xfrm>
          <a:prstGeom prst="rect">
            <a:avLst/>
          </a:prstGeom>
          <a:noFill/>
          <a:ln w="9525">
            <a:noFill/>
          </a:ln>
        </p:spPr>
        <p:txBody>
          <a:bodyPr wrap="square">
            <a:spAutoFit/>
          </a:bodyPr>
          <a:p>
            <a:pPr indent="266700"/>
            <a:r>
              <a:rPr lang="en-US" altLang="zh-CN" sz="2400" b="1">
                <a:ea typeface="宋体" panose="02010600030101010101" pitchFamily="2" charset="-122"/>
              </a:rPr>
              <a:t> </a:t>
            </a:r>
            <a:r>
              <a:rPr lang="zh-CN" sz="2400" b="1">
                <a:ea typeface="宋体" panose="02010600030101010101" pitchFamily="2" charset="-122"/>
              </a:rPr>
              <a:t>参考答案：（1）祖逖多次拦击后赵军队取胜，使得后赵疆土缩小，后赵王石勒不得不向祖逖示好，要求通使及互市；（2）祖逖没有阻止民间互相贸易，并约束士兵不要侵犯后赵百姓，使得两国边境稍微得到了休养生息。</a:t>
            </a:r>
            <a:endParaRPr lang="zh-CN" altLang="en-US" sz="2400" b="1">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0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0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99"/>
          <p:cNvSpPr txBox="1"/>
          <p:nvPr/>
        </p:nvSpPr>
        <p:spPr>
          <a:xfrm>
            <a:off x="358775" y="-24130"/>
            <a:ext cx="11574780" cy="2618740"/>
          </a:xfrm>
          <a:prstGeom prst="rect">
            <a:avLst/>
          </a:prstGeom>
          <a:noFill/>
          <a:ln w="9525">
            <a:noFill/>
          </a:ln>
        </p:spPr>
        <p:txBody>
          <a:bodyPr anchor="t" anchorCtr="0"/>
          <a:p>
            <a:pPr>
              <a:lnSpc>
                <a:spcPct val="120000"/>
              </a:lnSpc>
              <a:spcBef>
                <a:spcPts val="0"/>
              </a:spcBef>
              <a:spcAft>
                <a:spcPts val="0"/>
              </a:spcAft>
            </a:pPr>
            <a:r>
              <a:rPr lang="en-US" sz="3200" b="1">
                <a:latin typeface="宋体" panose="02010600030101010101" pitchFamily="2" charset="-122"/>
                <a:ea typeface="宋体" panose="02010600030101010101" pitchFamily="2" charset="-122"/>
              </a:rPr>
              <a:t>  </a:t>
            </a:r>
            <a:r>
              <a:rPr lang="en-US" sz="3200" b="1">
                <a:solidFill>
                  <a:srgbClr val="FF0000"/>
                </a:solidFill>
                <a:latin typeface="宋体" panose="02010600030101010101" pitchFamily="2" charset="-122"/>
                <a:ea typeface="宋体" panose="02010600030101010101" pitchFamily="2" charset="-122"/>
              </a:rPr>
              <a:t>4</a:t>
            </a:r>
            <a:r>
              <a:rPr sz="3200" b="1">
                <a:solidFill>
                  <a:srgbClr val="FF0000"/>
                </a:solidFill>
                <a:latin typeface="宋体" panose="02010600030101010101" pitchFamily="2" charset="-122"/>
                <a:ea typeface="宋体" panose="02010600030101010101" pitchFamily="2" charset="-122"/>
              </a:rPr>
              <a:t>.筛选整合，组</a:t>
            </a:r>
            <a:r>
              <a:rPr lang="zh-CN" sz="3200" b="1">
                <a:solidFill>
                  <a:srgbClr val="FF0000"/>
                </a:solidFill>
                <a:latin typeface="宋体" panose="02010600030101010101" pitchFamily="2" charset="-122"/>
                <a:ea typeface="宋体" panose="02010600030101010101" pitchFamily="2" charset="-122"/>
              </a:rPr>
              <a:t>织</a:t>
            </a:r>
            <a:r>
              <a:rPr sz="3200" b="1">
                <a:solidFill>
                  <a:srgbClr val="FF0000"/>
                </a:solidFill>
                <a:latin typeface="宋体" panose="02010600030101010101" pitchFamily="2" charset="-122"/>
                <a:ea typeface="宋体" panose="02010600030101010101" pitchFamily="2" charset="-122"/>
              </a:rPr>
              <a:t>作答语言。</a:t>
            </a:r>
            <a:r>
              <a:rPr sz="3200" b="1">
                <a:latin typeface="宋体" panose="02010600030101010101" pitchFamily="2" charset="-122"/>
                <a:ea typeface="宋体" panose="02010600030101010101" pitchFamily="2" charset="-122"/>
              </a:rPr>
              <a:t>筛选整合相关信息，相似的内容、互补的内容合并处理。组织语言作答时，要注意避免照抄原文、重复交叉等失误，可采取筛选摘录法、句意提取法和内涵发掘法</a:t>
            </a:r>
            <a:r>
              <a:rPr lang="zh-CN" sz="3200" b="1">
                <a:latin typeface="宋体" panose="02010600030101010101" pitchFamily="2" charset="-122"/>
                <a:ea typeface="宋体" panose="02010600030101010101" pitchFamily="2" charset="-122"/>
              </a:rPr>
              <a:t>、梳理概括法</a:t>
            </a:r>
            <a:r>
              <a:rPr sz="3200" b="1">
                <a:latin typeface="宋体" panose="02010600030101010101" pitchFamily="2" charset="-122"/>
                <a:ea typeface="宋体" panose="02010600030101010101" pitchFamily="2" charset="-122"/>
              </a:rPr>
              <a:t>作答。</a:t>
            </a:r>
            <a:endParaRPr sz="3200" b="1">
              <a:latin typeface="宋体" panose="02010600030101010101" pitchFamily="2" charset="-122"/>
              <a:ea typeface="宋体" panose="02010600030101010101" pitchFamily="2" charset="-122"/>
            </a:endParaRPr>
          </a:p>
          <a:p>
            <a:pPr>
              <a:lnSpc>
                <a:spcPct val="120000"/>
              </a:lnSpc>
              <a:spcBef>
                <a:spcPts val="0"/>
              </a:spcBef>
              <a:spcAft>
                <a:spcPts val="0"/>
              </a:spcAft>
            </a:pPr>
            <a:endParaRPr sz="3000" b="1">
              <a:solidFill>
                <a:schemeClr val="tx1"/>
              </a:solidFill>
              <a:uFillTx/>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框 3"/>
          <p:cNvSpPr txBox="1"/>
          <p:nvPr/>
        </p:nvSpPr>
        <p:spPr>
          <a:xfrm>
            <a:off x="525463" y="731520"/>
            <a:ext cx="11171237" cy="1000125"/>
          </a:xfrm>
          <a:prstGeom prst="rect">
            <a:avLst/>
          </a:prstGeom>
          <a:noFill/>
          <a:ln w="9525">
            <a:noFill/>
          </a:ln>
        </p:spPr>
        <p:txBody>
          <a:bodyPr anchor="t" anchorCtr="0"/>
          <a:p>
            <a:pPr indent="266700">
              <a:lnSpc>
                <a:spcPct val="110000"/>
              </a:lnSpc>
            </a:pPr>
            <a:r>
              <a:rPr lang="en-US" altLang="zh-CN" sz="2800" b="1">
                <a:solidFill>
                  <a:srgbClr val="FF0000"/>
                </a:solidFill>
                <a:latin typeface="宋体" panose="02010600030101010101" pitchFamily="2" charset="-122"/>
                <a:ea typeface="宋体" panose="02010600030101010101" pitchFamily="2" charset="-122"/>
              </a:rPr>
              <a:t>10.</a:t>
            </a:r>
            <a:r>
              <a:rPr lang="zh-CN" altLang="zh-CN" sz="2600" b="1">
                <a:latin typeface="Arial" panose="020B0604020202020204" pitchFamily="34" charset="0"/>
                <a:ea typeface="宋体" panose="02010600030101010101" pitchFamily="2" charset="-122"/>
              </a:rPr>
              <a:t>材料一中画波浪线的部分有三处需要断句，请用铅笔将答题卡上相应位置的答案标号涂黑，每涂对一处给1分，涂黑超过三处不给分。（3分）</a:t>
            </a:r>
            <a:endParaRPr lang="zh-CN" altLang="en-US" sz="2600" b="1">
              <a:latin typeface="Arial" panose="020B0604020202020204" pitchFamily="34" charset="0"/>
              <a:ea typeface="宋体" panose="02010600030101010101" pitchFamily="2" charset="-122"/>
            </a:endParaRPr>
          </a:p>
        </p:txBody>
      </p:sp>
      <p:sp>
        <p:nvSpPr>
          <p:cNvPr id="38915" name="文本框 6"/>
          <p:cNvSpPr txBox="1"/>
          <p:nvPr/>
        </p:nvSpPr>
        <p:spPr>
          <a:xfrm>
            <a:off x="685800" y="2458720"/>
            <a:ext cx="10793413" cy="1565275"/>
          </a:xfrm>
          <a:prstGeom prst="rect">
            <a:avLst/>
          </a:prstGeom>
          <a:noFill/>
          <a:ln w="9525">
            <a:noFill/>
          </a:ln>
        </p:spPr>
        <p:txBody>
          <a:bodyPr anchor="t" anchorCtr="0"/>
          <a:p>
            <a:pPr indent="266700"/>
            <a:r>
              <a:rPr lang="en-US" altLang="zh-CN" sz="2800" b="1">
                <a:solidFill>
                  <a:srgbClr val="FF0000"/>
                </a:solidFill>
                <a:latin typeface="宋体" panose="02010600030101010101" pitchFamily="2" charset="-122"/>
                <a:ea typeface="宋体" panose="02010600030101010101" pitchFamily="2" charset="-122"/>
              </a:rPr>
              <a:t>10.</a:t>
            </a:r>
            <a:r>
              <a:rPr lang="zh-CN" altLang="zh-CN" sz="2800" b="1">
                <a:latin typeface="Arial" panose="020B0604020202020204" pitchFamily="34" charset="0"/>
                <a:ea typeface="宋体" panose="02010600030101010101" pitchFamily="2" charset="-122"/>
              </a:rPr>
              <a:t>（3分）考查</a:t>
            </a:r>
            <a:r>
              <a:rPr lang="en-US" altLang="zh-CN" sz="2800" b="1">
                <a:latin typeface="宋体" panose="02010600030101010101" pitchFamily="2" charset="-122"/>
                <a:ea typeface="宋体" panose="02010600030101010101" pitchFamily="2" charset="-122"/>
              </a:rPr>
              <a:t>“</a:t>
            </a:r>
            <a:r>
              <a:rPr lang="zh-CN" altLang="zh-CN" sz="2800" b="1">
                <a:latin typeface="Arial" panose="020B0604020202020204" pitchFamily="34" charset="0"/>
                <a:ea typeface="楷体" panose="02010609060101010101" pitchFamily="49" charset="-122"/>
              </a:rPr>
              <a:t>理解文中句子（正确断句）</a:t>
            </a:r>
            <a:r>
              <a:rPr lang="en-US" altLang="zh-CN" sz="2800" b="1">
                <a:latin typeface="宋体" panose="02010600030101010101" pitchFamily="2" charset="-122"/>
                <a:ea typeface="宋体" panose="02010600030101010101" pitchFamily="2" charset="-122"/>
              </a:rPr>
              <a:t>”</a:t>
            </a:r>
            <a:r>
              <a:rPr lang="zh-CN" altLang="zh-CN" sz="2800" b="1">
                <a:latin typeface="Arial" panose="020B0604020202020204" pitchFamily="34" charset="0"/>
                <a:ea typeface="宋体" panose="02010600030101010101" pitchFamily="2" charset="-122"/>
              </a:rPr>
              <a:t>能力，能力层级</a:t>
            </a:r>
            <a:r>
              <a:rPr lang="en-US" altLang="zh-CN" sz="2800" b="1">
                <a:latin typeface="宋体" panose="02010600030101010101" pitchFamily="2" charset="-122"/>
                <a:ea typeface="宋体" panose="02010600030101010101" pitchFamily="2" charset="-122"/>
              </a:rPr>
              <a:t>B</a:t>
            </a:r>
            <a:r>
              <a:rPr lang="zh-CN" altLang="zh-CN" sz="2800" b="1">
                <a:latin typeface="Arial" panose="020B0604020202020204" pitchFamily="34" charset="0"/>
                <a:ea typeface="宋体" panose="02010600030101010101" pitchFamily="2" charset="-122"/>
              </a:rPr>
              <a:t>级。答案为</a:t>
            </a:r>
            <a:r>
              <a:rPr lang="en-US" altLang="zh-CN" sz="2800" b="1">
                <a:solidFill>
                  <a:srgbClr val="FF0000"/>
                </a:solidFill>
                <a:latin typeface="宋体" panose="02010600030101010101" pitchFamily="2" charset="-122"/>
                <a:ea typeface="宋体" panose="02010600030101010101" pitchFamily="2" charset="-122"/>
              </a:rPr>
              <a:t>CEG</a:t>
            </a:r>
            <a:r>
              <a:rPr lang="zh-CN" altLang="zh-CN" sz="2800" b="1">
                <a:solidFill>
                  <a:srgbClr val="00B050"/>
                </a:solidFill>
                <a:latin typeface="Arial" panose="020B0604020202020204" pitchFamily="34" charset="0"/>
                <a:ea typeface="宋体" panose="02010600030101010101" pitchFamily="2" charset="-122"/>
              </a:rPr>
              <a:t>（原句标点：</a:t>
            </a:r>
            <a:r>
              <a:rPr lang="zh-CN" altLang="zh-CN" sz="2800" b="1">
                <a:solidFill>
                  <a:srgbClr val="00B050"/>
                </a:solidFill>
                <a:latin typeface="Arial" panose="020B0604020202020204" pitchFamily="34" charset="0"/>
                <a:ea typeface="楷体" panose="02010609060101010101" pitchFamily="49" charset="-122"/>
              </a:rPr>
              <a:t>督兵疾进，行至阴山，遇其斥候千余，皆俘以随军。 </a:t>
            </a:r>
            <a:r>
              <a:rPr lang="zh-CN" altLang="zh-CN" sz="2800" b="1">
                <a:solidFill>
                  <a:srgbClr val="00B050"/>
                </a:solidFill>
                <a:latin typeface="Arial" panose="020B0604020202020204" pitchFamily="34" charset="0"/>
                <a:ea typeface="宋体" panose="02010600030101010101" pitchFamily="2" charset="-122"/>
              </a:rPr>
              <a:t>）。</a:t>
            </a:r>
            <a:r>
              <a:rPr lang="zh-CN" altLang="zh-CN" sz="2800" b="1">
                <a:solidFill>
                  <a:srgbClr val="FF0000"/>
                </a:solidFill>
                <a:latin typeface="Arial" panose="020B0604020202020204" pitchFamily="34" charset="0"/>
                <a:ea typeface="宋体" panose="02010600030101010101" pitchFamily="2" charset="-122"/>
              </a:rPr>
              <a:t>——培养语感，注意规律。</a:t>
            </a:r>
            <a:endParaRPr lang="zh-CN" altLang="en-US" sz="2800" b="1">
              <a:solidFill>
                <a:srgbClr val="FF0000"/>
              </a:solidFill>
              <a:latin typeface="Arial" panose="020B0604020202020204" pitchFamily="34" charset="0"/>
              <a:ea typeface="宋体" panose="02010600030101010101" pitchFamily="2" charset="-122"/>
            </a:endParaRPr>
          </a:p>
        </p:txBody>
      </p:sp>
      <p:sp>
        <p:nvSpPr>
          <p:cNvPr id="2" name="文本框 1"/>
          <p:cNvSpPr txBox="1"/>
          <p:nvPr/>
        </p:nvSpPr>
        <p:spPr>
          <a:xfrm>
            <a:off x="624205" y="169545"/>
            <a:ext cx="2730500" cy="521970"/>
          </a:xfrm>
          <a:prstGeom prst="rect">
            <a:avLst/>
          </a:prstGeom>
          <a:noFill/>
        </p:spPr>
        <p:txBody>
          <a:bodyPr wrap="square" rtlCol="0" anchor="t">
            <a:spAutoFit/>
          </a:bodyPr>
          <a:p>
            <a:r>
              <a:rPr lang="zh-CN" sz="2800" b="1" kern="0" dirty="0">
                <a:solidFill>
                  <a:srgbClr val="FF0000"/>
                </a:solidFill>
                <a:latin typeface="+mn-ea"/>
                <a:sym typeface="+mn-ea"/>
              </a:rPr>
              <a:t>九省联考卷</a:t>
            </a:r>
            <a:r>
              <a:rPr lang="en-US" altLang="zh-CN" sz="2800" b="1" kern="0" dirty="0">
                <a:solidFill>
                  <a:srgbClr val="FF0000"/>
                </a:solidFill>
                <a:latin typeface="+mn-ea"/>
                <a:sym typeface="+mn-ea"/>
              </a:rPr>
              <a:t>:</a:t>
            </a:r>
            <a:endParaRPr lang="en-US" altLang="zh-CN" sz="2800" b="1" kern="0" dirty="0">
              <a:solidFill>
                <a:srgbClr val="FF0000"/>
              </a:solidFill>
              <a:latin typeface="+mn-ea"/>
              <a:sym typeface="+mn-ea"/>
            </a:endParaRPr>
          </a:p>
        </p:txBody>
      </p:sp>
      <p:pic>
        <p:nvPicPr>
          <p:cNvPr id="9" name="图片 8"/>
          <p:cNvPicPr>
            <a:picLocks noChangeAspect="1"/>
          </p:cNvPicPr>
          <p:nvPr/>
        </p:nvPicPr>
        <p:blipFill>
          <a:blip r:embed="rId1"/>
          <a:stretch>
            <a:fillRect/>
          </a:stretch>
        </p:blipFill>
        <p:spPr>
          <a:xfrm>
            <a:off x="955675" y="1581785"/>
            <a:ext cx="12473305" cy="965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395" y="-27940"/>
            <a:ext cx="11694160" cy="5177790"/>
          </a:xfrm>
        </p:spPr>
        <p:txBody>
          <a:bodyPr>
            <a:noAutofit/>
          </a:bodyPr>
          <a:lstStyle/>
          <a:p>
            <a:pPr algn="l">
              <a:lnSpc>
                <a:spcPct val="120000"/>
              </a:lnSpc>
              <a:spcBef>
                <a:spcPts val="0"/>
              </a:spcBef>
              <a:spcAft>
                <a:spcPts val="0"/>
              </a:spcAft>
            </a:pPr>
            <a:r>
              <a:rPr lang="en-US" altLang="zh-CN" sz="3465" b="1" dirty="0">
                <a:solidFill>
                  <a:srgbClr val="FF0000"/>
                </a:solidFill>
                <a:latin typeface="+mn-ea"/>
                <a:ea typeface="+mn-ea"/>
              </a:rPr>
              <a:t> </a:t>
            </a:r>
            <a:r>
              <a:rPr lang="en-US" altLang="zh-CN" sz="2600" b="1" kern="0" dirty="0">
                <a:solidFill>
                  <a:srgbClr val="FF0000"/>
                </a:solidFill>
                <a:latin typeface="+mn-ea"/>
                <a:ea typeface="+mn-ea"/>
              </a:rPr>
              <a:t> </a:t>
            </a:r>
            <a:r>
              <a:rPr lang="en-US" altLang="zh-CN" sz="30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2019</a:t>
            </a:r>
            <a:r>
              <a:rPr lang="zh-CN" altLang="en-US" sz="30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年</a:t>
            </a:r>
            <a:r>
              <a:rPr lang="en-US" altLang="zh-CN" sz="30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:10.</a:t>
            </a:r>
            <a:r>
              <a:rPr lang="zh-CN" altLang="zh-CN" sz="3000" b="1" kern="0" dirty="0">
                <a:latin typeface="宋体" panose="02010600030101010101" pitchFamily="2" charset="-122"/>
                <a:ea typeface="宋体" panose="02010600030101010101" pitchFamily="2" charset="-122"/>
                <a:cs typeface="宋体" panose="02010600030101010101" pitchFamily="2" charset="-122"/>
              </a:rPr>
              <a:t>下列对文中画波浪线部分的断句，正确的一项是（</a:t>
            </a:r>
            <a:r>
              <a:rPr lang="en-US" altLang="zh-CN" sz="3000" b="1" kern="0" dirty="0">
                <a:latin typeface="宋体" panose="02010600030101010101" pitchFamily="2" charset="-122"/>
                <a:ea typeface="宋体" panose="02010600030101010101" pitchFamily="2" charset="-122"/>
                <a:cs typeface="宋体" panose="02010600030101010101" pitchFamily="2" charset="-122"/>
              </a:rPr>
              <a:t>3</a:t>
            </a:r>
            <a:r>
              <a:rPr lang="zh-CN" altLang="zh-CN" sz="3000" b="1" kern="0" dirty="0">
                <a:latin typeface="宋体" panose="02010600030101010101" pitchFamily="2" charset="-122"/>
                <a:ea typeface="宋体" panose="02010600030101010101" pitchFamily="2" charset="-122"/>
                <a:cs typeface="宋体" panose="02010600030101010101" pitchFamily="2" charset="-122"/>
              </a:rPr>
              <a:t>分）</a:t>
            </a:r>
            <a:br>
              <a:rPr lang="zh-CN" altLang="zh-CN" sz="3000" b="1" kern="0" dirty="0">
                <a:latin typeface="宋体" panose="02010600030101010101" pitchFamily="2" charset="-122"/>
                <a:ea typeface="宋体" panose="02010600030101010101" pitchFamily="2" charset="-122"/>
                <a:cs typeface="宋体" panose="02010600030101010101" pitchFamily="2" charset="-122"/>
              </a:rPr>
            </a:br>
            <a:r>
              <a:rPr lang="en-US" altLang="zh-CN" sz="3000" b="1" kern="0" dirty="0">
                <a:latin typeface="宋体" panose="02010600030101010101" pitchFamily="2" charset="-122"/>
                <a:ea typeface="宋体" panose="02010600030101010101" pitchFamily="2" charset="-122"/>
                <a:cs typeface="宋体" panose="02010600030101010101" pitchFamily="2" charset="-122"/>
              </a:rPr>
              <a:t>  </a:t>
            </a:r>
            <a:r>
              <a:rPr lang="zh-CN" altLang="zh-CN" sz="3000" b="1" kern="0" dirty="0">
                <a:latin typeface="宋体" panose="02010600030101010101" pitchFamily="2" charset="-122"/>
                <a:ea typeface="宋体" panose="02010600030101010101" pitchFamily="2" charset="-122"/>
                <a:cs typeface="宋体" panose="02010600030101010101" pitchFamily="2" charset="-122"/>
              </a:rPr>
              <a:t>A.贾生名谊 / 洛阳人也 / 年十八 / 以能诵诗属书闻于郡中吴廷尉 / 为河南守 / 闻其秀才 / 召置门下 / 甚幸爱 /</a:t>
            </a:r>
            <a:br>
              <a:rPr lang="zh-CN" altLang="zh-CN" sz="3000" b="1" kern="0" dirty="0">
                <a:latin typeface="宋体" panose="02010600030101010101" pitchFamily="2" charset="-122"/>
                <a:ea typeface="宋体" panose="02010600030101010101" pitchFamily="2" charset="-122"/>
                <a:cs typeface="宋体" panose="02010600030101010101" pitchFamily="2" charset="-122"/>
              </a:rPr>
            </a:br>
            <a:r>
              <a:rPr lang="zh-CN" altLang="zh-CN" sz="3000" b="1" kern="0" dirty="0">
                <a:latin typeface="宋体" panose="02010600030101010101" pitchFamily="2" charset="-122"/>
                <a:ea typeface="宋体" panose="02010600030101010101" pitchFamily="2" charset="-122"/>
                <a:cs typeface="宋体" panose="02010600030101010101" pitchFamily="2" charset="-122"/>
              </a:rPr>
              <a:t>  B.贾生名谊 / 洛阳人也 / 年十八 / 以能诵诗属书闻于郡中 / 吴廷尉为河南守 / 闻其秀才 / 召置 / 门下甚幸爱 /</a:t>
            </a:r>
            <a:br>
              <a:rPr lang="zh-CN" altLang="zh-CN" sz="3000" b="1" kern="0" dirty="0">
                <a:latin typeface="宋体" panose="02010600030101010101" pitchFamily="2" charset="-122"/>
                <a:ea typeface="宋体" panose="02010600030101010101" pitchFamily="2" charset="-122"/>
                <a:cs typeface="宋体" panose="02010600030101010101" pitchFamily="2" charset="-122"/>
              </a:rPr>
            </a:br>
            <a:r>
              <a:rPr lang="zh-CN" altLang="zh-CN" sz="3000" b="1" kern="0" dirty="0">
                <a:latin typeface="宋体" panose="02010600030101010101" pitchFamily="2" charset="-122"/>
                <a:ea typeface="宋体" panose="02010600030101010101" pitchFamily="2" charset="-122"/>
                <a:cs typeface="宋体" panose="02010600030101010101" pitchFamily="2" charset="-122"/>
              </a:rPr>
              <a:t>  C.贾生名谊 / 洛阳人也 / 年十八 / 以能诵诗属书闻于郡中 / 吴廷尉为河南守 / 闻其秀才 / 召置门下 / 甚幸爱 / </a:t>
            </a:r>
            <a:br>
              <a:rPr lang="zh-CN" altLang="zh-CN" sz="3000" b="1" kern="0" dirty="0">
                <a:latin typeface="宋体" panose="02010600030101010101" pitchFamily="2" charset="-122"/>
                <a:ea typeface="宋体" panose="02010600030101010101" pitchFamily="2" charset="-122"/>
                <a:cs typeface="宋体" panose="02010600030101010101" pitchFamily="2" charset="-122"/>
              </a:rPr>
            </a:br>
            <a:r>
              <a:rPr lang="zh-CN" altLang="zh-CN" sz="3000" b="1" kern="0" dirty="0">
                <a:latin typeface="宋体" panose="02010600030101010101" pitchFamily="2" charset="-122"/>
                <a:ea typeface="宋体" panose="02010600030101010101" pitchFamily="2" charset="-122"/>
                <a:cs typeface="宋体" panose="02010600030101010101" pitchFamily="2" charset="-122"/>
              </a:rPr>
              <a:t>  D.贾生名谊 / 洛阳人也 / 年十八 / 以能诵诗属书闻 /于郡中吴廷尉为河南守 / 闻其秀才 / 召置门下 / 甚幸爱 /</a:t>
            </a:r>
            <a:endParaRPr lang="zh-CN" altLang="zh-CN" sz="3000" b="1" kern="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395" y="-27940"/>
            <a:ext cx="11694160" cy="3637915"/>
          </a:xfrm>
        </p:spPr>
        <p:txBody>
          <a:bodyPr>
            <a:noAutofit/>
          </a:bodyPr>
          <a:lstStyle/>
          <a:p>
            <a:pPr algn="l">
              <a:lnSpc>
                <a:spcPct val="90000"/>
              </a:lnSpc>
              <a:spcBef>
                <a:spcPts val="0"/>
              </a:spcBef>
              <a:spcAft>
                <a:spcPts val="0"/>
              </a:spcAft>
            </a:pPr>
            <a:r>
              <a:rPr lang="en-US" altLang="zh-CN" sz="3465" b="1" dirty="0">
                <a:solidFill>
                  <a:srgbClr val="FF0000"/>
                </a:solidFill>
                <a:latin typeface="+mn-ea"/>
                <a:ea typeface="+mn-ea"/>
              </a:rPr>
              <a:t> </a:t>
            </a:r>
            <a:r>
              <a:rPr lang="en-US" altLang="zh-CN" sz="2600" b="1" kern="0" dirty="0">
                <a:solidFill>
                  <a:srgbClr val="FF0000"/>
                </a:solidFill>
                <a:latin typeface="+mn-ea"/>
                <a:ea typeface="+mn-ea"/>
              </a:rPr>
              <a:t> 2019</a:t>
            </a:r>
            <a:r>
              <a:rPr lang="zh-CN" altLang="en-US" sz="2600" b="1" kern="0" dirty="0">
                <a:solidFill>
                  <a:srgbClr val="FF0000"/>
                </a:solidFill>
                <a:latin typeface="+mn-ea"/>
                <a:ea typeface="+mn-ea"/>
              </a:rPr>
              <a:t>年</a:t>
            </a:r>
            <a:r>
              <a:rPr lang="en-US" altLang="zh-CN" sz="2600" b="1" kern="0" dirty="0">
                <a:solidFill>
                  <a:srgbClr val="FF0000"/>
                </a:solidFill>
                <a:latin typeface="+mn-ea"/>
                <a:ea typeface="+mn-ea"/>
              </a:rPr>
              <a:t>:</a:t>
            </a:r>
            <a:r>
              <a:rPr lang="en-US" altLang="zh-CN" sz="2600" b="1" kern="0" dirty="0">
                <a:solidFill>
                  <a:srgbClr val="FF0000"/>
                </a:solidFill>
                <a:latin typeface="+mn-ea"/>
                <a:ea typeface="+mn-ea"/>
                <a:cs typeface="宋体" panose="02010600030101010101" pitchFamily="2" charset="-122"/>
              </a:rPr>
              <a:t>10.</a:t>
            </a:r>
            <a:r>
              <a:rPr lang="zh-CN" altLang="zh-CN" sz="2600" b="1" kern="0" dirty="0">
                <a:latin typeface="+mn-ea"/>
                <a:ea typeface="+mn-ea"/>
                <a:cs typeface="宋体" panose="02010600030101010101" pitchFamily="2" charset="-122"/>
              </a:rPr>
              <a:t>下列对文中画波浪线部分的断句，正确的一项是（</a:t>
            </a:r>
            <a:r>
              <a:rPr lang="en-US" altLang="zh-CN" sz="2600" b="1" kern="0" dirty="0">
                <a:latin typeface="+mn-ea"/>
                <a:ea typeface="+mn-ea"/>
                <a:cs typeface="宋体" panose="02010600030101010101" pitchFamily="2" charset="-122"/>
              </a:rPr>
              <a:t>3</a:t>
            </a:r>
            <a:r>
              <a:rPr lang="zh-CN" altLang="zh-CN" sz="2600" b="1" kern="0" dirty="0">
                <a:latin typeface="+mn-ea"/>
                <a:ea typeface="+mn-ea"/>
                <a:cs typeface="宋体" panose="02010600030101010101" pitchFamily="2" charset="-122"/>
              </a:rPr>
              <a:t>分）</a:t>
            </a:r>
            <a:br>
              <a:rPr lang="zh-CN" altLang="zh-CN" sz="2600" b="1" kern="0" dirty="0">
                <a:latin typeface="+mn-ea"/>
                <a:ea typeface="+mn-ea"/>
                <a:cs typeface="Times New Roman" panose="02020603050405020304" pitchFamily="18" charset="0"/>
              </a:rPr>
            </a:br>
            <a:r>
              <a:rPr lang="en-US" altLang="zh-CN" sz="2600" b="1" kern="0" dirty="0">
                <a:latin typeface="+mn-ea"/>
                <a:ea typeface="+mn-ea"/>
                <a:cs typeface="Times New Roman" panose="02020603050405020304" pitchFamily="18" charset="0"/>
              </a:rPr>
              <a:t>  </a:t>
            </a:r>
            <a:r>
              <a:rPr lang="en-US" altLang="zh-CN" sz="2600" b="1" kern="0" dirty="0">
                <a:latin typeface="+mn-ea"/>
                <a:ea typeface="+mn-ea"/>
                <a:cs typeface="宋体" panose="02010600030101010101" pitchFamily="2" charset="-122"/>
              </a:rPr>
              <a:t>A.</a:t>
            </a:r>
            <a:r>
              <a:rPr lang="zh-CN" altLang="zh-CN" sz="2600" b="1" kern="0" dirty="0">
                <a:latin typeface="+mn-ea"/>
                <a:ea typeface="+mn-ea"/>
                <a:cs typeface="宋体" panose="02010600030101010101" pitchFamily="2" charset="-122"/>
              </a:rPr>
              <a:t>贾生名谊</a:t>
            </a:r>
            <a:r>
              <a:rPr lang="en-US" altLang="zh-CN" sz="2600" b="1" kern="0" dirty="0">
                <a:latin typeface="+mn-ea"/>
                <a:ea typeface="+mn-ea"/>
                <a:cs typeface="宋体" panose="02010600030101010101" pitchFamily="2" charset="-122"/>
              </a:rPr>
              <a:t> / </a:t>
            </a:r>
            <a:r>
              <a:rPr lang="zh-CN" altLang="zh-CN" sz="2600" b="1" kern="0" dirty="0">
                <a:latin typeface="+mn-ea"/>
                <a:ea typeface="+mn-ea"/>
                <a:cs typeface="宋体" panose="02010600030101010101" pitchFamily="2" charset="-122"/>
              </a:rPr>
              <a:t>洛阳人也</a:t>
            </a:r>
            <a:r>
              <a:rPr lang="en-US" altLang="zh-CN" sz="2600" b="1" kern="0" dirty="0">
                <a:latin typeface="+mn-ea"/>
                <a:ea typeface="+mn-ea"/>
                <a:cs typeface="宋体" panose="02010600030101010101" pitchFamily="2" charset="-122"/>
              </a:rPr>
              <a:t> / </a:t>
            </a:r>
            <a:r>
              <a:rPr lang="zh-CN" altLang="zh-CN" sz="2600" b="1" kern="0" dirty="0">
                <a:latin typeface="+mn-ea"/>
                <a:ea typeface="+mn-ea"/>
                <a:cs typeface="宋体" panose="02010600030101010101" pitchFamily="2" charset="-122"/>
              </a:rPr>
              <a:t>年十八</a:t>
            </a:r>
            <a:r>
              <a:rPr lang="en-US" altLang="zh-CN" sz="2600" b="1" kern="0" dirty="0">
                <a:latin typeface="+mn-ea"/>
                <a:ea typeface="+mn-ea"/>
                <a:cs typeface="宋体" panose="02010600030101010101" pitchFamily="2" charset="-122"/>
              </a:rPr>
              <a:t> / </a:t>
            </a:r>
            <a:r>
              <a:rPr lang="zh-CN" altLang="zh-CN" sz="2600" b="1" kern="0" dirty="0">
                <a:gradFill>
                  <a:gsLst>
                    <a:gs pos="0">
                      <a:srgbClr val="7B32B2"/>
                    </a:gs>
                    <a:gs pos="100000">
                      <a:srgbClr val="401A5D"/>
                    </a:gs>
                  </a:gsLst>
                  <a:lin scaled="0"/>
                </a:gradFill>
                <a:latin typeface="+mn-ea"/>
                <a:ea typeface="+mn-ea"/>
                <a:cs typeface="宋体" panose="02010600030101010101" pitchFamily="2" charset="-122"/>
              </a:rPr>
              <a:t>以能诵诗属书闻于郡中</a:t>
            </a:r>
            <a:br>
              <a:rPr lang="en-US" altLang="zh-CN" sz="2600" b="1" kern="0" dirty="0">
                <a:gradFill>
                  <a:gsLst>
                    <a:gs pos="0">
                      <a:srgbClr val="7B32B2"/>
                    </a:gs>
                    <a:gs pos="100000">
                      <a:srgbClr val="401A5D"/>
                    </a:gs>
                  </a:gsLst>
                  <a:lin scaled="0"/>
                </a:gradFill>
                <a:latin typeface="+mn-ea"/>
                <a:ea typeface="+mn-ea"/>
                <a:cs typeface="宋体" panose="02010600030101010101" pitchFamily="2" charset="-122"/>
              </a:rPr>
            </a:br>
            <a:r>
              <a:rPr lang="zh-CN" altLang="zh-CN" sz="2600" b="1" kern="0" dirty="0">
                <a:solidFill>
                  <a:schemeClr val="accent5"/>
                </a:solidFill>
                <a:latin typeface="+mn-ea"/>
                <a:ea typeface="+mn-ea"/>
                <a:cs typeface="宋体" panose="02010600030101010101" pitchFamily="2" charset="-122"/>
              </a:rPr>
              <a:t>吴廷尉</a:t>
            </a:r>
            <a:r>
              <a:rPr lang="en-US" altLang="zh-CN" sz="2600" b="1" kern="0" dirty="0">
                <a:solidFill>
                  <a:schemeClr val="accent5"/>
                </a:solidFill>
                <a:latin typeface="+mn-ea"/>
                <a:ea typeface="+mn-ea"/>
                <a:cs typeface="宋体" panose="02010600030101010101" pitchFamily="2" charset="-122"/>
              </a:rPr>
              <a:t> / </a:t>
            </a:r>
            <a:r>
              <a:rPr lang="zh-CN" altLang="zh-CN" sz="2600" b="1" kern="0" dirty="0">
                <a:solidFill>
                  <a:schemeClr val="accent5"/>
                </a:solidFill>
                <a:latin typeface="+mn-ea"/>
                <a:ea typeface="+mn-ea"/>
                <a:cs typeface="宋体" panose="02010600030101010101" pitchFamily="2" charset="-122"/>
              </a:rPr>
              <a:t>为河南守</a:t>
            </a:r>
            <a:r>
              <a:rPr lang="en-US" altLang="zh-CN" sz="2600" b="1" kern="0" dirty="0">
                <a:solidFill>
                  <a:schemeClr val="accent5"/>
                </a:solidFill>
                <a:latin typeface="+mn-ea"/>
                <a:ea typeface="+mn-ea"/>
                <a:cs typeface="宋体" panose="02010600030101010101" pitchFamily="2" charset="-122"/>
              </a:rPr>
              <a:t> </a:t>
            </a:r>
            <a:r>
              <a:rPr lang="en-US" altLang="zh-CN" sz="2600" b="1" kern="0" dirty="0">
                <a:latin typeface="+mn-ea"/>
                <a:ea typeface="+mn-ea"/>
                <a:cs typeface="宋体" panose="02010600030101010101" pitchFamily="2" charset="-122"/>
              </a:rPr>
              <a:t>/ </a:t>
            </a:r>
            <a:r>
              <a:rPr lang="zh-CN" altLang="zh-CN" sz="2600" b="1" kern="0" dirty="0">
                <a:latin typeface="+mn-ea"/>
                <a:ea typeface="+mn-ea"/>
                <a:cs typeface="宋体" panose="02010600030101010101" pitchFamily="2" charset="-122"/>
              </a:rPr>
              <a:t>闻其秀才</a:t>
            </a:r>
            <a:r>
              <a:rPr lang="en-US" altLang="zh-CN" sz="2600" b="1" kern="0" dirty="0">
                <a:latin typeface="+mn-ea"/>
                <a:ea typeface="+mn-ea"/>
                <a:cs typeface="宋体" panose="02010600030101010101" pitchFamily="2" charset="-122"/>
              </a:rPr>
              <a:t> / </a:t>
            </a:r>
            <a:r>
              <a:rPr lang="zh-CN" altLang="zh-CN" sz="2600" b="1" kern="0" dirty="0">
                <a:solidFill>
                  <a:srgbClr val="00B050"/>
                </a:solidFill>
                <a:latin typeface="+mn-ea"/>
                <a:ea typeface="+mn-ea"/>
                <a:cs typeface="宋体" panose="02010600030101010101" pitchFamily="2" charset="-122"/>
              </a:rPr>
              <a:t>召置门下</a:t>
            </a:r>
            <a:r>
              <a:rPr lang="en-US" altLang="zh-CN" sz="2600" b="1" kern="0" dirty="0">
                <a:solidFill>
                  <a:srgbClr val="00B050"/>
                </a:solidFill>
                <a:latin typeface="+mn-ea"/>
                <a:ea typeface="+mn-ea"/>
                <a:cs typeface="宋体" panose="02010600030101010101" pitchFamily="2" charset="-122"/>
              </a:rPr>
              <a:t> </a:t>
            </a:r>
            <a:r>
              <a:rPr lang="en-US" altLang="zh-CN" sz="2600" b="1" kern="0" dirty="0">
                <a:latin typeface="+mn-ea"/>
                <a:ea typeface="+mn-ea"/>
                <a:cs typeface="宋体" panose="02010600030101010101" pitchFamily="2" charset="-122"/>
              </a:rPr>
              <a:t>/ </a:t>
            </a:r>
            <a:r>
              <a:rPr lang="zh-CN" altLang="zh-CN" sz="2600" b="1" kern="0" dirty="0">
                <a:latin typeface="+mn-ea"/>
                <a:ea typeface="+mn-ea"/>
                <a:cs typeface="宋体" panose="02010600030101010101" pitchFamily="2" charset="-122"/>
              </a:rPr>
              <a:t>甚幸爱</a:t>
            </a:r>
            <a:r>
              <a:rPr lang="en-US" altLang="zh-CN" sz="2600" b="1" kern="0" dirty="0">
                <a:latin typeface="+mn-ea"/>
                <a:ea typeface="+mn-ea"/>
                <a:cs typeface="宋体" panose="02010600030101010101" pitchFamily="2" charset="-122"/>
              </a:rPr>
              <a:t> /</a:t>
            </a:r>
            <a:br>
              <a:rPr lang="zh-CN" altLang="zh-CN" sz="2600" b="1" kern="0" dirty="0">
                <a:latin typeface="+mn-ea"/>
                <a:ea typeface="+mn-ea"/>
                <a:cs typeface="Times New Roman" panose="02020603050405020304" pitchFamily="18" charset="0"/>
              </a:rPr>
            </a:br>
            <a:r>
              <a:rPr lang="en-US" altLang="zh-CN" sz="2600" b="1" kern="0" dirty="0">
                <a:latin typeface="+mn-ea"/>
                <a:ea typeface="+mn-ea"/>
                <a:cs typeface="Times New Roman" panose="02020603050405020304" pitchFamily="18" charset="0"/>
              </a:rPr>
              <a:t>  </a:t>
            </a:r>
            <a:r>
              <a:rPr lang="en-US" altLang="zh-CN" sz="2600" b="1" kern="0" dirty="0">
                <a:latin typeface="+mn-ea"/>
                <a:ea typeface="+mn-ea"/>
                <a:cs typeface="宋体" panose="02010600030101010101" pitchFamily="2" charset="-122"/>
              </a:rPr>
              <a:t>B.</a:t>
            </a:r>
            <a:r>
              <a:rPr lang="zh-CN" altLang="zh-CN" sz="2600" b="1" kern="0" dirty="0">
                <a:latin typeface="+mn-ea"/>
                <a:ea typeface="+mn-ea"/>
                <a:cs typeface="宋体" panose="02010600030101010101" pitchFamily="2" charset="-122"/>
              </a:rPr>
              <a:t>贾生名谊</a:t>
            </a:r>
            <a:r>
              <a:rPr lang="en-US" altLang="zh-CN" sz="2600" b="1" kern="0" dirty="0">
                <a:latin typeface="+mn-ea"/>
                <a:ea typeface="+mn-ea"/>
                <a:cs typeface="宋体" panose="02010600030101010101" pitchFamily="2" charset="-122"/>
              </a:rPr>
              <a:t> / </a:t>
            </a:r>
            <a:r>
              <a:rPr lang="zh-CN" altLang="zh-CN" sz="2600" b="1" kern="0" dirty="0">
                <a:latin typeface="+mn-ea"/>
                <a:ea typeface="+mn-ea"/>
                <a:cs typeface="宋体" panose="02010600030101010101" pitchFamily="2" charset="-122"/>
              </a:rPr>
              <a:t>洛阳人也</a:t>
            </a:r>
            <a:r>
              <a:rPr lang="en-US" altLang="zh-CN" sz="2600" b="1" kern="0" dirty="0">
                <a:latin typeface="+mn-ea"/>
                <a:ea typeface="+mn-ea"/>
                <a:cs typeface="宋体" panose="02010600030101010101" pitchFamily="2" charset="-122"/>
              </a:rPr>
              <a:t> / </a:t>
            </a:r>
            <a:r>
              <a:rPr lang="zh-CN" altLang="zh-CN" sz="2600" b="1" kern="0" dirty="0">
                <a:latin typeface="+mn-ea"/>
                <a:ea typeface="+mn-ea"/>
                <a:cs typeface="宋体" panose="02010600030101010101" pitchFamily="2" charset="-122"/>
              </a:rPr>
              <a:t>年十八</a:t>
            </a:r>
            <a:r>
              <a:rPr lang="en-US" altLang="zh-CN" sz="2600" b="1" kern="0" dirty="0">
                <a:latin typeface="+mn-ea"/>
                <a:ea typeface="+mn-ea"/>
                <a:cs typeface="宋体" panose="02010600030101010101" pitchFamily="2" charset="-122"/>
              </a:rPr>
              <a:t> / </a:t>
            </a:r>
            <a:r>
              <a:rPr lang="zh-CN" altLang="zh-CN" sz="2600" b="1" kern="0" dirty="0">
                <a:solidFill>
                  <a:srgbClr val="7030A0"/>
                </a:solidFill>
                <a:latin typeface="+mn-ea"/>
                <a:ea typeface="+mn-ea"/>
                <a:cs typeface="宋体" panose="02010600030101010101" pitchFamily="2" charset="-122"/>
              </a:rPr>
              <a:t>以能诵诗属书闻于郡中</a:t>
            </a:r>
            <a:r>
              <a:rPr lang="en-US" altLang="zh-CN" sz="2600" b="1" kern="0" dirty="0">
                <a:latin typeface="+mn-ea"/>
                <a:ea typeface="+mn-ea"/>
                <a:cs typeface="宋体" panose="02010600030101010101" pitchFamily="2" charset="-122"/>
              </a:rPr>
              <a:t> / </a:t>
            </a:r>
            <a:r>
              <a:rPr lang="zh-CN" altLang="zh-CN" sz="2600" b="1" kern="0" dirty="0">
                <a:solidFill>
                  <a:schemeClr val="accent5"/>
                </a:solidFill>
                <a:latin typeface="+mn-ea"/>
                <a:ea typeface="+mn-ea"/>
                <a:cs typeface="宋体" panose="02010600030101010101" pitchFamily="2" charset="-122"/>
              </a:rPr>
              <a:t>吴廷尉为河南守</a:t>
            </a:r>
            <a:r>
              <a:rPr lang="en-US" altLang="zh-CN" sz="2600" b="1" kern="0" dirty="0">
                <a:solidFill>
                  <a:schemeClr val="accent5"/>
                </a:solidFill>
                <a:latin typeface="+mn-ea"/>
                <a:ea typeface="+mn-ea"/>
                <a:cs typeface="宋体" panose="02010600030101010101" pitchFamily="2" charset="-122"/>
              </a:rPr>
              <a:t> </a:t>
            </a:r>
            <a:r>
              <a:rPr lang="en-US" altLang="zh-CN" sz="2600" b="1" kern="0" dirty="0">
                <a:latin typeface="+mn-ea"/>
                <a:ea typeface="+mn-ea"/>
                <a:cs typeface="宋体" panose="02010600030101010101" pitchFamily="2" charset="-122"/>
              </a:rPr>
              <a:t>/ </a:t>
            </a:r>
            <a:r>
              <a:rPr lang="zh-CN" altLang="zh-CN" sz="2600" b="1" kern="0" dirty="0">
                <a:latin typeface="+mn-ea"/>
                <a:ea typeface="+mn-ea"/>
                <a:cs typeface="宋体" panose="02010600030101010101" pitchFamily="2" charset="-122"/>
              </a:rPr>
              <a:t>闻其秀才 </a:t>
            </a:r>
            <a:r>
              <a:rPr lang="en-US" altLang="zh-CN" sz="2600" b="1" kern="0" dirty="0">
                <a:latin typeface="+mn-ea"/>
                <a:ea typeface="+mn-ea"/>
                <a:cs typeface="宋体" panose="02010600030101010101" pitchFamily="2" charset="-122"/>
              </a:rPr>
              <a:t>/ </a:t>
            </a:r>
            <a:r>
              <a:rPr lang="zh-CN" altLang="zh-CN" sz="2600" b="1" kern="0" dirty="0">
                <a:solidFill>
                  <a:srgbClr val="00B050"/>
                </a:solidFill>
                <a:latin typeface="+mn-ea"/>
                <a:ea typeface="+mn-ea"/>
                <a:cs typeface="宋体" panose="02010600030101010101" pitchFamily="2" charset="-122"/>
              </a:rPr>
              <a:t>召置</a:t>
            </a:r>
            <a:r>
              <a:rPr lang="en-US" altLang="zh-CN" sz="2600" b="1" kern="0" dirty="0">
                <a:solidFill>
                  <a:srgbClr val="FF0000"/>
                </a:solidFill>
                <a:latin typeface="+mn-ea"/>
                <a:ea typeface="+mn-ea"/>
                <a:cs typeface="宋体" panose="02010600030101010101" pitchFamily="2" charset="-122"/>
              </a:rPr>
              <a:t> </a:t>
            </a:r>
            <a:r>
              <a:rPr lang="en-US" altLang="zh-CN" sz="2600" b="1" kern="0" dirty="0">
                <a:gradFill>
                  <a:gsLst>
                    <a:gs pos="0">
                      <a:srgbClr val="7B32B2"/>
                    </a:gs>
                    <a:gs pos="100000">
                      <a:srgbClr val="401A5D"/>
                    </a:gs>
                  </a:gsLst>
                  <a:lin scaled="0"/>
                </a:gradFill>
                <a:latin typeface="+mn-ea"/>
                <a:ea typeface="+mn-ea"/>
                <a:cs typeface="宋体" panose="02010600030101010101" pitchFamily="2" charset="-122"/>
              </a:rPr>
              <a:t>/ </a:t>
            </a:r>
            <a:r>
              <a:rPr lang="zh-CN" altLang="zh-CN" sz="2600" b="1" kern="0" dirty="0">
                <a:gradFill>
                  <a:gsLst>
                    <a:gs pos="0">
                      <a:srgbClr val="7B32B2"/>
                    </a:gs>
                    <a:gs pos="100000">
                      <a:srgbClr val="401A5D"/>
                    </a:gs>
                  </a:gsLst>
                  <a:lin scaled="0"/>
                </a:gradFill>
                <a:latin typeface="+mn-ea"/>
                <a:ea typeface="+mn-ea"/>
                <a:cs typeface="宋体" panose="02010600030101010101" pitchFamily="2" charset="-122"/>
              </a:rPr>
              <a:t>门下甚幸爱</a:t>
            </a:r>
            <a:r>
              <a:rPr lang="en-US" altLang="zh-CN" sz="2600" b="1" kern="0" dirty="0">
                <a:latin typeface="+mn-ea"/>
                <a:ea typeface="+mn-ea"/>
                <a:cs typeface="宋体" panose="02010600030101010101" pitchFamily="2" charset="-122"/>
              </a:rPr>
              <a:t> /</a:t>
            </a:r>
            <a:br>
              <a:rPr lang="zh-CN" altLang="zh-CN" sz="2600" b="1" kern="0" dirty="0">
                <a:latin typeface="+mn-ea"/>
                <a:ea typeface="+mn-ea"/>
                <a:cs typeface="Times New Roman" panose="02020603050405020304" pitchFamily="18" charset="0"/>
              </a:rPr>
            </a:br>
            <a:r>
              <a:rPr lang="en-US" altLang="zh-CN" sz="2600" b="1" kern="0" dirty="0">
                <a:latin typeface="+mn-ea"/>
                <a:ea typeface="+mn-ea"/>
                <a:cs typeface="Times New Roman" panose="02020603050405020304" pitchFamily="18" charset="0"/>
              </a:rPr>
              <a:t>  </a:t>
            </a:r>
            <a:r>
              <a:rPr lang="en-US" altLang="zh-CN" sz="2600" b="1" kern="0" dirty="0">
                <a:latin typeface="+mn-ea"/>
                <a:ea typeface="+mn-ea"/>
                <a:cs typeface="宋体" panose="02010600030101010101" pitchFamily="2" charset="-122"/>
              </a:rPr>
              <a:t>C.</a:t>
            </a:r>
            <a:r>
              <a:rPr lang="zh-CN" altLang="zh-CN" sz="2600" b="1" kern="0" dirty="0">
                <a:latin typeface="+mn-ea"/>
                <a:ea typeface="+mn-ea"/>
                <a:cs typeface="宋体" panose="02010600030101010101" pitchFamily="2" charset="-122"/>
              </a:rPr>
              <a:t>贾生名谊</a:t>
            </a:r>
            <a:r>
              <a:rPr lang="en-US" altLang="zh-CN" sz="2600" b="1" kern="0" dirty="0">
                <a:latin typeface="+mn-ea"/>
                <a:ea typeface="+mn-ea"/>
                <a:cs typeface="宋体" panose="02010600030101010101" pitchFamily="2" charset="-122"/>
              </a:rPr>
              <a:t> / </a:t>
            </a:r>
            <a:r>
              <a:rPr lang="zh-CN" altLang="zh-CN" sz="2600" b="1" kern="0" dirty="0">
                <a:latin typeface="+mn-ea"/>
                <a:ea typeface="+mn-ea"/>
                <a:cs typeface="宋体" panose="02010600030101010101" pitchFamily="2" charset="-122"/>
              </a:rPr>
              <a:t>洛阳人也</a:t>
            </a:r>
            <a:r>
              <a:rPr lang="en-US" altLang="zh-CN" sz="2600" b="1" kern="0" dirty="0">
                <a:latin typeface="+mn-ea"/>
                <a:ea typeface="+mn-ea"/>
                <a:cs typeface="宋体" panose="02010600030101010101" pitchFamily="2" charset="-122"/>
              </a:rPr>
              <a:t> / </a:t>
            </a:r>
            <a:r>
              <a:rPr lang="zh-CN" altLang="zh-CN" sz="2600" b="1" kern="0" dirty="0">
                <a:latin typeface="+mn-ea"/>
                <a:ea typeface="+mn-ea"/>
                <a:cs typeface="宋体" panose="02010600030101010101" pitchFamily="2" charset="-122"/>
              </a:rPr>
              <a:t>年十八</a:t>
            </a:r>
            <a:r>
              <a:rPr lang="en-US" altLang="zh-CN" sz="2600" b="1" kern="0" dirty="0">
                <a:latin typeface="+mn-ea"/>
                <a:ea typeface="+mn-ea"/>
                <a:cs typeface="宋体" panose="02010600030101010101" pitchFamily="2" charset="-122"/>
              </a:rPr>
              <a:t> / </a:t>
            </a:r>
            <a:r>
              <a:rPr lang="zh-CN" altLang="zh-CN" sz="2600" b="1" kern="0" dirty="0">
                <a:solidFill>
                  <a:srgbClr val="7030A0"/>
                </a:solidFill>
                <a:latin typeface="+mn-ea"/>
                <a:ea typeface="+mn-ea"/>
                <a:cs typeface="宋体" panose="02010600030101010101" pitchFamily="2" charset="-122"/>
              </a:rPr>
              <a:t>以能诵诗属书闻于郡中</a:t>
            </a:r>
            <a:r>
              <a:rPr lang="en-US" altLang="zh-CN" sz="2600" b="1" kern="0" dirty="0">
                <a:latin typeface="+mn-ea"/>
                <a:ea typeface="+mn-ea"/>
                <a:cs typeface="宋体" panose="02010600030101010101" pitchFamily="2" charset="-122"/>
              </a:rPr>
              <a:t> / </a:t>
            </a:r>
            <a:r>
              <a:rPr lang="zh-CN" altLang="zh-CN" sz="2600" b="1" kern="0" dirty="0">
                <a:solidFill>
                  <a:schemeClr val="accent5"/>
                </a:solidFill>
                <a:latin typeface="+mn-ea"/>
                <a:ea typeface="+mn-ea"/>
                <a:cs typeface="宋体" panose="02010600030101010101" pitchFamily="2" charset="-122"/>
              </a:rPr>
              <a:t>吴廷尉为河南守</a:t>
            </a:r>
            <a:r>
              <a:rPr lang="en-US" altLang="zh-CN" sz="2600" b="1" kern="0" dirty="0">
                <a:solidFill>
                  <a:schemeClr val="accent5"/>
                </a:solidFill>
                <a:latin typeface="+mn-ea"/>
                <a:ea typeface="+mn-ea"/>
                <a:cs typeface="宋体" panose="02010600030101010101" pitchFamily="2" charset="-122"/>
              </a:rPr>
              <a:t> </a:t>
            </a:r>
            <a:r>
              <a:rPr lang="en-US" altLang="zh-CN" sz="2600" b="1" kern="0" dirty="0">
                <a:latin typeface="+mn-ea"/>
                <a:ea typeface="+mn-ea"/>
                <a:cs typeface="宋体" panose="02010600030101010101" pitchFamily="2" charset="-122"/>
              </a:rPr>
              <a:t>/ </a:t>
            </a:r>
            <a:r>
              <a:rPr lang="zh-CN" altLang="zh-CN" sz="2600" b="1" kern="0" dirty="0">
                <a:latin typeface="+mn-ea"/>
                <a:ea typeface="+mn-ea"/>
                <a:cs typeface="宋体" panose="02010600030101010101" pitchFamily="2" charset="-122"/>
              </a:rPr>
              <a:t>闻其秀才</a:t>
            </a:r>
            <a:r>
              <a:rPr lang="en-US" altLang="zh-CN" sz="2600" b="1" kern="0" dirty="0">
                <a:latin typeface="+mn-ea"/>
                <a:ea typeface="+mn-ea"/>
                <a:cs typeface="宋体" panose="02010600030101010101" pitchFamily="2" charset="-122"/>
              </a:rPr>
              <a:t> / </a:t>
            </a:r>
            <a:r>
              <a:rPr lang="zh-CN" altLang="zh-CN" sz="2600" b="1" kern="0" dirty="0">
                <a:solidFill>
                  <a:srgbClr val="00B050"/>
                </a:solidFill>
                <a:latin typeface="+mn-ea"/>
                <a:ea typeface="+mn-ea"/>
                <a:cs typeface="宋体" panose="02010600030101010101" pitchFamily="2" charset="-122"/>
              </a:rPr>
              <a:t>召置门下</a:t>
            </a:r>
            <a:r>
              <a:rPr lang="en-US" altLang="zh-CN" sz="2600" b="1" kern="0" dirty="0">
                <a:solidFill>
                  <a:srgbClr val="00B050"/>
                </a:solidFill>
                <a:latin typeface="+mn-ea"/>
                <a:ea typeface="+mn-ea"/>
                <a:cs typeface="宋体" panose="02010600030101010101" pitchFamily="2" charset="-122"/>
              </a:rPr>
              <a:t> </a:t>
            </a:r>
            <a:r>
              <a:rPr lang="en-US" altLang="zh-CN" sz="2600" b="1" kern="0" dirty="0">
                <a:latin typeface="+mn-ea"/>
                <a:ea typeface="+mn-ea"/>
                <a:cs typeface="宋体" panose="02010600030101010101" pitchFamily="2" charset="-122"/>
              </a:rPr>
              <a:t>/ </a:t>
            </a:r>
            <a:r>
              <a:rPr lang="zh-CN" altLang="zh-CN" sz="2600" b="1" kern="0" dirty="0">
                <a:latin typeface="+mn-ea"/>
                <a:ea typeface="+mn-ea"/>
                <a:cs typeface="宋体" panose="02010600030101010101" pitchFamily="2" charset="-122"/>
              </a:rPr>
              <a:t>甚幸爱</a:t>
            </a:r>
            <a:r>
              <a:rPr lang="en-US" altLang="zh-CN" sz="2600" b="1" kern="0" dirty="0">
                <a:latin typeface="+mn-ea"/>
                <a:ea typeface="+mn-ea"/>
                <a:cs typeface="宋体" panose="02010600030101010101" pitchFamily="2" charset="-122"/>
              </a:rPr>
              <a:t> /</a:t>
            </a:r>
            <a:br>
              <a:rPr lang="zh-CN" altLang="zh-CN" sz="2600" b="1" kern="0" dirty="0">
                <a:latin typeface="+mn-ea"/>
                <a:ea typeface="+mn-ea"/>
                <a:cs typeface="Times New Roman" panose="02020603050405020304" pitchFamily="18" charset="0"/>
              </a:rPr>
            </a:br>
            <a:r>
              <a:rPr lang="en-US" altLang="zh-CN" sz="2600" b="1" kern="0" dirty="0">
                <a:latin typeface="+mn-ea"/>
                <a:ea typeface="+mn-ea"/>
                <a:cs typeface="Times New Roman" panose="02020603050405020304" pitchFamily="18" charset="0"/>
              </a:rPr>
              <a:t>  </a:t>
            </a:r>
            <a:r>
              <a:rPr lang="en-US" altLang="zh-CN" sz="2600" b="1" kern="0" dirty="0">
                <a:latin typeface="+mn-ea"/>
                <a:ea typeface="+mn-ea"/>
                <a:cs typeface="宋体" panose="02010600030101010101" pitchFamily="2" charset="-122"/>
              </a:rPr>
              <a:t>D.</a:t>
            </a:r>
            <a:r>
              <a:rPr lang="zh-CN" altLang="zh-CN" sz="2600" b="1" kern="0" dirty="0">
                <a:latin typeface="+mn-ea"/>
                <a:ea typeface="+mn-ea"/>
                <a:cs typeface="宋体" panose="02010600030101010101" pitchFamily="2" charset="-122"/>
              </a:rPr>
              <a:t>贾生名谊</a:t>
            </a:r>
            <a:r>
              <a:rPr lang="en-US" altLang="zh-CN" sz="2600" b="1" kern="0" dirty="0">
                <a:latin typeface="+mn-ea"/>
                <a:ea typeface="+mn-ea"/>
                <a:cs typeface="宋体" panose="02010600030101010101" pitchFamily="2" charset="-122"/>
              </a:rPr>
              <a:t> / </a:t>
            </a:r>
            <a:r>
              <a:rPr lang="zh-CN" altLang="zh-CN" sz="2600" b="1" kern="0" dirty="0">
                <a:latin typeface="+mn-ea"/>
                <a:ea typeface="+mn-ea"/>
                <a:cs typeface="宋体" panose="02010600030101010101" pitchFamily="2" charset="-122"/>
              </a:rPr>
              <a:t>洛阳人也</a:t>
            </a:r>
            <a:r>
              <a:rPr lang="en-US" altLang="zh-CN" sz="2600" b="1" kern="0" dirty="0">
                <a:latin typeface="+mn-ea"/>
                <a:ea typeface="+mn-ea"/>
                <a:cs typeface="宋体" panose="02010600030101010101" pitchFamily="2" charset="-122"/>
              </a:rPr>
              <a:t> / </a:t>
            </a:r>
            <a:r>
              <a:rPr lang="zh-CN" altLang="zh-CN" sz="2600" b="1" kern="0" dirty="0">
                <a:latin typeface="+mn-ea"/>
                <a:ea typeface="+mn-ea"/>
                <a:cs typeface="宋体" panose="02010600030101010101" pitchFamily="2" charset="-122"/>
              </a:rPr>
              <a:t>年十八</a:t>
            </a:r>
            <a:r>
              <a:rPr lang="en-US" altLang="zh-CN" sz="2600" b="1" kern="0" dirty="0">
                <a:latin typeface="+mn-ea"/>
                <a:ea typeface="+mn-ea"/>
                <a:cs typeface="宋体" panose="02010600030101010101" pitchFamily="2" charset="-122"/>
              </a:rPr>
              <a:t> / </a:t>
            </a:r>
            <a:r>
              <a:rPr lang="zh-CN" altLang="zh-CN" sz="2600" b="1" kern="0" dirty="0">
                <a:solidFill>
                  <a:srgbClr val="7030A0"/>
                </a:solidFill>
                <a:latin typeface="+mn-ea"/>
                <a:ea typeface="+mn-ea"/>
                <a:cs typeface="宋体" panose="02010600030101010101" pitchFamily="2" charset="-122"/>
              </a:rPr>
              <a:t>以能诵诗属书闻</a:t>
            </a:r>
            <a:r>
              <a:rPr lang="en-US" altLang="zh-CN" sz="2600" b="1" kern="0" dirty="0">
                <a:solidFill>
                  <a:srgbClr val="7030A0"/>
                </a:solidFill>
                <a:latin typeface="+mn-ea"/>
                <a:ea typeface="+mn-ea"/>
                <a:cs typeface="宋体" panose="02010600030101010101" pitchFamily="2" charset="-122"/>
              </a:rPr>
              <a:t> /</a:t>
            </a:r>
            <a:r>
              <a:rPr lang="zh-CN" altLang="zh-CN" sz="2600" b="1" kern="0" dirty="0">
                <a:solidFill>
                  <a:srgbClr val="7030A0"/>
                </a:solidFill>
                <a:latin typeface="+mn-ea"/>
                <a:ea typeface="+mn-ea"/>
                <a:cs typeface="宋体" panose="02010600030101010101" pitchFamily="2" charset="-122"/>
              </a:rPr>
              <a:t>于郡中</a:t>
            </a:r>
            <a:r>
              <a:rPr lang="zh-CN" altLang="zh-CN" sz="2600" b="1" kern="0" dirty="0">
                <a:solidFill>
                  <a:schemeClr val="accent5"/>
                </a:solidFill>
                <a:latin typeface="+mn-ea"/>
                <a:ea typeface="+mn-ea"/>
                <a:cs typeface="宋体" panose="02010600030101010101" pitchFamily="2" charset="-122"/>
              </a:rPr>
              <a:t>吴廷尉为河南守</a:t>
            </a:r>
            <a:r>
              <a:rPr lang="en-US" altLang="zh-CN" sz="2600" b="1" kern="0" dirty="0">
                <a:solidFill>
                  <a:schemeClr val="accent5"/>
                </a:solidFill>
                <a:latin typeface="+mn-ea"/>
                <a:ea typeface="+mn-ea"/>
                <a:cs typeface="宋体" panose="02010600030101010101" pitchFamily="2" charset="-122"/>
              </a:rPr>
              <a:t> </a:t>
            </a:r>
            <a:r>
              <a:rPr lang="en-US" altLang="zh-CN" sz="2600" b="1" kern="0" dirty="0">
                <a:latin typeface="+mn-ea"/>
                <a:ea typeface="+mn-ea"/>
                <a:cs typeface="宋体" panose="02010600030101010101" pitchFamily="2" charset="-122"/>
              </a:rPr>
              <a:t>/ </a:t>
            </a:r>
            <a:r>
              <a:rPr lang="zh-CN" altLang="zh-CN" sz="2600" b="1" kern="0" dirty="0">
                <a:latin typeface="+mn-ea"/>
                <a:ea typeface="+mn-ea"/>
                <a:cs typeface="宋体" panose="02010600030101010101" pitchFamily="2" charset="-122"/>
              </a:rPr>
              <a:t>闻其秀才</a:t>
            </a:r>
            <a:r>
              <a:rPr lang="en-US" altLang="zh-CN" sz="2600" b="1" kern="0" dirty="0">
                <a:latin typeface="+mn-ea"/>
                <a:ea typeface="+mn-ea"/>
                <a:cs typeface="宋体" panose="02010600030101010101" pitchFamily="2" charset="-122"/>
              </a:rPr>
              <a:t> / </a:t>
            </a:r>
            <a:r>
              <a:rPr lang="zh-CN" altLang="zh-CN" sz="2600" b="1" kern="0" dirty="0">
                <a:solidFill>
                  <a:srgbClr val="00B050"/>
                </a:solidFill>
                <a:latin typeface="+mn-ea"/>
                <a:ea typeface="+mn-ea"/>
                <a:cs typeface="宋体" panose="02010600030101010101" pitchFamily="2" charset="-122"/>
              </a:rPr>
              <a:t>召置门下</a:t>
            </a:r>
            <a:r>
              <a:rPr lang="en-US" altLang="zh-CN" sz="2600" b="1" kern="0" dirty="0">
                <a:solidFill>
                  <a:srgbClr val="00B050"/>
                </a:solidFill>
                <a:latin typeface="+mn-ea"/>
                <a:ea typeface="+mn-ea"/>
                <a:cs typeface="宋体" panose="02010600030101010101" pitchFamily="2" charset="-122"/>
              </a:rPr>
              <a:t> </a:t>
            </a:r>
            <a:r>
              <a:rPr lang="en-US" altLang="zh-CN" sz="2600" b="1" kern="0" dirty="0">
                <a:latin typeface="+mn-ea"/>
                <a:ea typeface="+mn-ea"/>
                <a:cs typeface="宋体" panose="02010600030101010101" pitchFamily="2" charset="-122"/>
              </a:rPr>
              <a:t>/ </a:t>
            </a:r>
            <a:r>
              <a:rPr lang="zh-CN" altLang="zh-CN" sz="2600" b="1" kern="0" dirty="0">
                <a:latin typeface="+mn-ea"/>
                <a:ea typeface="+mn-ea"/>
                <a:cs typeface="宋体" panose="02010600030101010101" pitchFamily="2" charset="-122"/>
              </a:rPr>
              <a:t>甚幸爱</a:t>
            </a:r>
            <a:r>
              <a:rPr lang="en-US" altLang="zh-CN" sz="2600" b="1" kern="0" dirty="0">
                <a:latin typeface="+mn-ea"/>
                <a:ea typeface="+mn-ea"/>
                <a:cs typeface="宋体" panose="02010600030101010101" pitchFamily="2" charset="-122"/>
              </a:rPr>
              <a:t> /</a:t>
            </a:r>
            <a:endParaRPr lang="zh-CN" altLang="zh-CN" sz="2600" b="1" kern="0" dirty="0">
              <a:latin typeface="+mn-ea"/>
              <a:ea typeface="+mn-ea"/>
            </a:endParaRPr>
          </a:p>
        </p:txBody>
      </p:sp>
      <p:sp>
        <p:nvSpPr>
          <p:cNvPr id="3" name="内容占位符 2"/>
          <p:cNvSpPr>
            <a:spLocks noGrp="1"/>
          </p:cNvSpPr>
          <p:nvPr>
            <p:ph idx="1"/>
          </p:nvPr>
        </p:nvSpPr>
        <p:spPr>
          <a:xfrm>
            <a:off x="238760" y="3556635"/>
            <a:ext cx="11606530" cy="3190875"/>
          </a:xfrm>
        </p:spPr>
        <p:txBody>
          <a:bodyPr>
            <a:noAutofit/>
          </a:bodyPr>
          <a:lstStyle/>
          <a:p>
            <a:pPr marL="0" indent="0" algn="just">
              <a:lnSpc>
                <a:spcPct val="90000"/>
              </a:lnSpc>
              <a:spcBef>
                <a:spcPts val="20"/>
              </a:spcBef>
              <a:spcAft>
                <a:spcPts val="0"/>
              </a:spcAft>
              <a:buNone/>
            </a:pPr>
            <a:r>
              <a:rPr lang="en-US" altLang="zh-CN" b="1" dirty="0">
                <a:latin typeface="楷体" panose="02010609060101010101" pitchFamily="49" charset="-122"/>
                <a:ea typeface="楷体" panose="02010609060101010101" pitchFamily="49" charset="-122"/>
              </a:rPr>
              <a:t>  </a:t>
            </a:r>
            <a:r>
              <a:rPr lang="zh-CN" altLang="zh-CN" sz="2400" b="1" dirty="0">
                <a:latin typeface="楷体" panose="02010609060101010101" pitchFamily="49" charset="-122"/>
                <a:ea typeface="楷体" panose="02010609060101010101" pitchFamily="49" charset="-122"/>
              </a:rPr>
              <a:t>参考答案：</a:t>
            </a:r>
            <a:r>
              <a:rPr lang="en-US" altLang="zh-CN" sz="2400" b="1" dirty="0">
                <a:solidFill>
                  <a:srgbClr val="FF0000"/>
                </a:solidFill>
                <a:latin typeface="楷体" panose="02010609060101010101" pitchFamily="49" charset="-122"/>
                <a:ea typeface="楷体" panose="02010609060101010101" pitchFamily="49" charset="-122"/>
              </a:rPr>
              <a:t>C</a:t>
            </a:r>
            <a:r>
              <a:rPr lang="zh-CN" altLang="zh-CN" sz="2400" b="1" dirty="0">
                <a:latin typeface="楷体" panose="02010609060101010101" pitchFamily="49" charset="-122"/>
                <a:ea typeface="楷体" panose="02010609060101010101" pitchFamily="49" charset="-122"/>
              </a:rPr>
              <a:t>（画线句子是对贾生姓名、籍贯、年龄、才华及受吴廷尉赏识情况的介绍，陈述对象是贾谊和吴廷尉两人，大意是：“贾生名为贾谊，是洛阳人。在十八岁时，便以能赋诗作文而在郡中闻名。吴廷尉担任河南郡守时，听说贾谊才学优异，就把他招来安置在自己门庭之下，非常器重他。”句中</a:t>
            </a:r>
            <a:r>
              <a:rPr lang="zh-CN" altLang="zh-CN" sz="2400" b="1" dirty="0">
                <a:solidFill>
                  <a:srgbClr val="7030A0"/>
                </a:solidFill>
                <a:latin typeface="楷体" panose="02010609060101010101" pitchFamily="49" charset="-122"/>
                <a:ea typeface="楷体" panose="02010609060101010101" pitchFamily="49" charset="-122"/>
              </a:rPr>
              <a:t>“以能诵诗属书闻于郡中”是介词短语后置句</a:t>
            </a:r>
            <a:r>
              <a:rPr lang="zh-CN" altLang="zh-CN" sz="2400" b="1" dirty="0">
                <a:latin typeface="楷体" panose="02010609060101010101" pitchFamily="49" charset="-122"/>
                <a:ea typeface="楷体" panose="02010609060101010101" pitchFamily="49" charset="-122"/>
              </a:rPr>
              <a:t>，“于郡中”是介词结构，前面有谓语动词“闻”，</a:t>
            </a:r>
            <a:r>
              <a:rPr lang="zh-CN" altLang="zh-CN" sz="2400" b="1" dirty="0">
                <a:solidFill>
                  <a:srgbClr val="7030A0"/>
                </a:solidFill>
                <a:latin typeface="楷体" panose="02010609060101010101" pitchFamily="49" charset="-122"/>
                <a:ea typeface="楷体" panose="02010609060101010101" pitchFamily="49" charset="-122"/>
              </a:rPr>
              <a:t>中间不可断开</a:t>
            </a:r>
            <a:r>
              <a:rPr lang="zh-CN" altLang="zh-CN" sz="2400" b="1" dirty="0">
                <a:latin typeface="楷体" panose="02010609060101010101" pitchFamily="49" charset="-122"/>
                <a:ea typeface="楷体" panose="02010609060101010101" pitchFamily="49" charset="-122"/>
              </a:rPr>
              <a:t>，据此排除</a:t>
            </a:r>
            <a:r>
              <a:rPr lang="en-US" altLang="zh-CN" sz="2400" b="1" dirty="0">
                <a:latin typeface="楷体" panose="02010609060101010101" pitchFamily="49" charset="-122"/>
                <a:ea typeface="楷体" panose="02010609060101010101" pitchFamily="49" charset="-122"/>
              </a:rPr>
              <a:t>D</a:t>
            </a:r>
            <a:r>
              <a:rPr lang="zh-CN" altLang="zh-CN" sz="2400" b="1" dirty="0">
                <a:latin typeface="楷体" panose="02010609060101010101" pitchFamily="49" charset="-122"/>
                <a:ea typeface="楷体" panose="02010609060101010101" pitchFamily="49" charset="-122"/>
              </a:rPr>
              <a:t>项；“以能诵诗属书闻于郡中”和“吴廷尉为河南守”是两件事，“吴廷尉”是“为河南守”的主语，中间不能断开，据此排除</a:t>
            </a:r>
            <a:r>
              <a:rPr lang="en-US" altLang="zh-CN" sz="2400" b="1" dirty="0">
                <a:latin typeface="楷体" panose="02010609060101010101" pitchFamily="49" charset="-122"/>
                <a:ea typeface="楷体" panose="02010609060101010101" pitchFamily="49" charset="-122"/>
              </a:rPr>
              <a:t>A</a:t>
            </a:r>
            <a:r>
              <a:rPr lang="zh-CN" altLang="zh-CN" sz="2400" b="1" dirty="0">
                <a:latin typeface="楷体" panose="02010609060101010101" pitchFamily="49" charset="-122"/>
                <a:ea typeface="楷体" panose="02010609060101010101" pitchFamily="49" charset="-122"/>
              </a:rPr>
              <a:t>项；</a:t>
            </a:r>
            <a:r>
              <a:rPr lang="zh-CN" altLang="zh-CN" sz="2400" b="1" dirty="0">
                <a:solidFill>
                  <a:srgbClr val="7030A0"/>
                </a:solidFill>
                <a:latin typeface="楷体" panose="02010609060101010101" pitchFamily="49" charset="-122"/>
                <a:ea typeface="楷体" panose="02010609060101010101" pitchFamily="49" charset="-122"/>
              </a:rPr>
              <a:t>“召置门下”是省略句，应是“召（之）置（于）门下”，吴廷尉因“闻其秀才”而“召置门下”并且“甚幸爱”，三句主语都应是“吴廷尉”</a:t>
            </a:r>
            <a:r>
              <a:rPr lang="zh-CN" altLang="zh-CN" sz="2400" b="1" dirty="0">
                <a:latin typeface="楷体" panose="02010609060101010101" pitchFamily="49" charset="-122"/>
                <a:ea typeface="楷体" panose="02010609060101010101" pitchFamily="49" charset="-122"/>
              </a:rPr>
              <a:t>，据此排除</a:t>
            </a:r>
            <a:r>
              <a:rPr lang="en-US" altLang="zh-CN" sz="2400" b="1" dirty="0">
                <a:latin typeface="楷体" panose="02010609060101010101" pitchFamily="49" charset="-122"/>
                <a:ea typeface="楷体" panose="02010609060101010101" pitchFamily="49" charset="-122"/>
              </a:rPr>
              <a:t>B</a:t>
            </a:r>
            <a:r>
              <a:rPr lang="zh-CN" altLang="zh-CN" sz="2400" b="1" dirty="0">
                <a:latin typeface="楷体" panose="02010609060101010101" pitchFamily="49" charset="-122"/>
                <a:ea typeface="楷体" panose="02010609060101010101" pitchFamily="49" charset="-122"/>
              </a:rPr>
              <a:t>项。）</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7170" y="-27940"/>
            <a:ext cx="11741150" cy="5259070"/>
          </a:xfrm>
        </p:spPr>
        <p:txBody>
          <a:bodyPr>
            <a:noAutofit/>
          </a:bodyPr>
          <a:lstStyle/>
          <a:p>
            <a:pPr algn="l">
              <a:lnSpc>
                <a:spcPct val="120000"/>
              </a:lnSpc>
              <a:spcBef>
                <a:spcPts val="0"/>
              </a:spcBef>
              <a:spcAft>
                <a:spcPts val="0"/>
              </a:spcAft>
            </a:pPr>
            <a:r>
              <a:rPr lang="en-US" altLang="zh-CN" sz="2600" b="1" dirty="0">
                <a:latin typeface="+mn-ea"/>
                <a:ea typeface="+mn-ea"/>
              </a:rPr>
              <a:t>  </a:t>
            </a:r>
            <a:r>
              <a:rPr lang="en-US" altLang="zh-CN" sz="2800" b="1" kern="0" dirty="0">
                <a:solidFill>
                  <a:srgbClr val="FF0000"/>
                </a:solidFill>
                <a:latin typeface="+mn-ea"/>
                <a:ea typeface="+mn-ea"/>
                <a:sym typeface="+mn-ea"/>
              </a:rPr>
              <a:t>2</a:t>
            </a:r>
            <a:r>
              <a:rPr lang="en-US" altLang="zh-CN" sz="3000" b="1" kern="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016</a:t>
            </a:r>
            <a:r>
              <a:rPr lang="zh-CN" altLang="en-US" sz="3000" b="1" kern="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sz="3000" b="1" kern="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000" b="1" kern="0" dirty="0">
                <a:solidFill>
                  <a:srgbClr val="FF0000"/>
                </a:solidFill>
                <a:latin typeface="宋体" panose="02010600030101010101" pitchFamily="2" charset="-122"/>
                <a:ea typeface="宋体" panose="02010600030101010101" pitchFamily="2" charset="-122"/>
                <a:cs typeface="宋体" panose="02010600030101010101" pitchFamily="2" charset="-122"/>
              </a:rPr>
              <a:t>4.</a:t>
            </a:r>
            <a:r>
              <a:rPr lang="zh-CN" altLang="zh-CN" sz="3000" b="1" kern="0" dirty="0">
                <a:latin typeface="宋体" panose="02010600030101010101" pitchFamily="2" charset="-122"/>
                <a:ea typeface="宋体" panose="02010600030101010101" pitchFamily="2" charset="-122"/>
                <a:cs typeface="宋体" panose="02010600030101010101" pitchFamily="2" charset="-122"/>
              </a:rPr>
              <a:t>下列对文中画波浪线部分的断句，正确的一项是（</a:t>
            </a:r>
            <a:r>
              <a:rPr lang="en-US" altLang="zh-CN" sz="3000" b="1" kern="0" dirty="0">
                <a:latin typeface="宋体" panose="02010600030101010101" pitchFamily="2" charset="-122"/>
                <a:ea typeface="宋体" panose="02010600030101010101" pitchFamily="2" charset="-122"/>
                <a:cs typeface="宋体" panose="02010600030101010101" pitchFamily="2" charset="-122"/>
              </a:rPr>
              <a:t>3</a:t>
            </a:r>
            <a:r>
              <a:rPr lang="zh-CN" altLang="zh-CN" sz="3000" b="1" kern="0" dirty="0">
                <a:latin typeface="宋体" panose="02010600030101010101" pitchFamily="2" charset="-122"/>
                <a:ea typeface="宋体" panose="02010600030101010101" pitchFamily="2" charset="-122"/>
                <a:cs typeface="宋体" panose="02010600030101010101" pitchFamily="2" charset="-122"/>
              </a:rPr>
              <a:t>分）</a:t>
            </a:r>
            <a:br>
              <a:rPr lang="zh-CN" altLang="zh-CN" sz="3000" b="1" kern="0" dirty="0">
                <a:latin typeface="宋体" panose="02010600030101010101" pitchFamily="2" charset="-122"/>
                <a:ea typeface="宋体" panose="02010600030101010101" pitchFamily="2" charset="-122"/>
                <a:cs typeface="宋体" panose="02010600030101010101" pitchFamily="2" charset="-122"/>
              </a:rPr>
            </a:br>
            <a:r>
              <a:rPr lang="en-US" altLang="zh-CN" sz="3000" b="1" kern="0" dirty="0">
                <a:latin typeface="宋体" panose="02010600030101010101" pitchFamily="2" charset="-122"/>
                <a:ea typeface="宋体" panose="02010600030101010101" pitchFamily="2" charset="-122"/>
                <a:cs typeface="宋体" panose="02010600030101010101" pitchFamily="2" charset="-122"/>
              </a:rPr>
              <a:t>  A.</a:t>
            </a:r>
            <a:r>
              <a:rPr lang="zh-CN" altLang="zh-CN" sz="3000" b="1" kern="0" dirty="0">
                <a:latin typeface="宋体" panose="02010600030101010101" pitchFamily="2" charset="-122"/>
                <a:ea typeface="宋体" panose="02010600030101010101" pitchFamily="2" charset="-122"/>
                <a:cs typeface="宋体" panose="02010600030101010101" pitchFamily="2" charset="-122"/>
              </a:rPr>
              <a:t>为政有能声</a:t>
            </a:r>
            <a:r>
              <a:rPr lang="zh-CN" altLang="zh-CN" sz="3000" b="1" kern="0" dirty="0">
                <a:latin typeface="宋体" panose="02010600030101010101" pitchFamily="2" charset="-122"/>
                <a:ea typeface="宋体" panose="02010600030101010101" pitchFamily="2" charset="-122"/>
                <a:cs typeface="宋体" panose="02010600030101010101" pitchFamily="2" charset="-122"/>
              </a:rPr>
              <a:t>/盗悉窜他境/至夜户不闭/尝有使客亡橐中物移书/诘盗/公亮报/吾境不藏盗/殆从者之廋耳/索之/果然/   </a:t>
            </a:r>
            <a:br>
              <a:rPr lang="zh-CN" altLang="zh-CN" sz="3000" b="1" kern="0" dirty="0">
                <a:latin typeface="宋体" panose="02010600030101010101" pitchFamily="2" charset="-122"/>
                <a:ea typeface="宋体" panose="02010600030101010101" pitchFamily="2" charset="-122"/>
                <a:cs typeface="宋体" panose="02010600030101010101" pitchFamily="2" charset="-122"/>
              </a:rPr>
            </a:br>
            <a:r>
              <a:rPr lang="zh-CN" altLang="zh-CN" sz="3000" b="1" kern="0" dirty="0">
                <a:latin typeface="宋体" panose="02010600030101010101" pitchFamily="2" charset="-122"/>
                <a:ea typeface="宋体" panose="02010600030101010101" pitchFamily="2" charset="-122"/>
                <a:cs typeface="宋体" panose="02010600030101010101" pitchFamily="2" charset="-122"/>
              </a:rPr>
              <a:t>  B.为政有能声/盗悉窜他境/至夜户不闭/尝有使客亡橐中物/移书诘盗/公亮报/吾境不藏盗/殆从者之廋耳/索之/果然/   </a:t>
            </a:r>
            <a:br>
              <a:rPr lang="zh-CN" altLang="zh-CN" sz="3000" b="1" kern="0" dirty="0">
                <a:latin typeface="宋体" panose="02010600030101010101" pitchFamily="2" charset="-122"/>
                <a:ea typeface="宋体" panose="02010600030101010101" pitchFamily="2" charset="-122"/>
                <a:cs typeface="宋体" panose="02010600030101010101" pitchFamily="2" charset="-122"/>
              </a:rPr>
            </a:br>
            <a:r>
              <a:rPr lang="zh-CN" altLang="zh-CN" sz="3000" b="1" kern="0" dirty="0">
                <a:latin typeface="宋体" panose="02010600030101010101" pitchFamily="2" charset="-122"/>
                <a:ea typeface="宋体" panose="02010600030101010101" pitchFamily="2" charset="-122"/>
                <a:cs typeface="宋体" panose="02010600030101010101" pitchFamily="2" charset="-122"/>
              </a:rPr>
              <a:t>  C.为政有能声/盗悉窜/他境至夜户不闭/尝有使客亡橐中物移书/诘盗/公亮报/吾境不藏盗/殆从者之廋耳/索之/果然/    </a:t>
            </a:r>
            <a:br>
              <a:rPr lang="zh-CN" altLang="zh-CN" sz="3000" b="1" kern="0" dirty="0">
                <a:latin typeface="宋体" panose="02010600030101010101" pitchFamily="2" charset="-122"/>
                <a:ea typeface="宋体" panose="02010600030101010101" pitchFamily="2" charset="-122"/>
                <a:cs typeface="宋体" panose="02010600030101010101" pitchFamily="2" charset="-122"/>
              </a:rPr>
            </a:br>
            <a:r>
              <a:rPr lang="zh-CN" altLang="zh-CN" sz="3000" b="1" kern="0" dirty="0">
                <a:latin typeface="宋体" panose="02010600030101010101" pitchFamily="2" charset="-122"/>
                <a:ea typeface="宋体" panose="02010600030101010101" pitchFamily="2" charset="-122"/>
                <a:cs typeface="宋体" panose="02010600030101010101" pitchFamily="2" charset="-122"/>
              </a:rPr>
              <a:t>  D.为政有能声/盗悉窜/他境至夜户不闭/尝有使客亡橐中物/移书诘盗/公亮报/吾境不藏盗/殆从者之廋耳/索之/果然/   </a:t>
            </a:r>
            <a:endParaRPr lang="zh-CN" altLang="zh-CN" sz="3000" b="1" kern="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940"/>
            <a:ext cx="12192000" cy="3841750"/>
          </a:xfrm>
        </p:spPr>
        <p:txBody>
          <a:bodyPr>
            <a:noAutofit/>
          </a:bodyPr>
          <a:lstStyle/>
          <a:p>
            <a:pPr algn="l">
              <a:lnSpc>
                <a:spcPct val="95000"/>
              </a:lnSpc>
              <a:spcBef>
                <a:spcPts val="0"/>
              </a:spcBef>
              <a:spcAft>
                <a:spcPts val="0"/>
              </a:spcAft>
            </a:pPr>
            <a:r>
              <a:rPr lang="en-US" altLang="zh-CN" sz="2600" b="1" dirty="0">
                <a:latin typeface="+mn-ea"/>
                <a:ea typeface="+mn-ea"/>
              </a:rPr>
              <a:t>  </a:t>
            </a:r>
            <a:r>
              <a:rPr lang="en-US" altLang="zh-CN" sz="2600" b="1" kern="0" dirty="0">
                <a:solidFill>
                  <a:srgbClr val="FF0000"/>
                </a:solidFill>
                <a:latin typeface="+mn-ea"/>
                <a:ea typeface="+mn-ea"/>
                <a:sym typeface="+mn-ea"/>
              </a:rPr>
              <a:t>2016</a:t>
            </a:r>
            <a:r>
              <a:rPr lang="zh-CN" altLang="en-US" sz="2600" b="1" kern="0" dirty="0">
                <a:solidFill>
                  <a:srgbClr val="FF0000"/>
                </a:solidFill>
                <a:latin typeface="+mn-ea"/>
                <a:ea typeface="+mn-ea"/>
                <a:sym typeface="+mn-ea"/>
              </a:rPr>
              <a:t>年</a:t>
            </a:r>
            <a:r>
              <a:rPr lang="en-US" altLang="zh-CN" sz="2600" b="1" kern="0" dirty="0">
                <a:solidFill>
                  <a:srgbClr val="FF0000"/>
                </a:solidFill>
                <a:latin typeface="+mn-ea"/>
                <a:ea typeface="+mn-ea"/>
                <a:sym typeface="+mn-ea"/>
              </a:rPr>
              <a:t>:</a:t>
            </a:r>
            <a:r>
              <a:rPr lang="en-US" altLang="zh-CN" sz="2600" b="1" dirty="0">
                <a:solidFill>
                  <a:srgbClr val="FF0000"/>
                </a:solidFill>
                <a:latin typeface="+mn-ea"/>
                <a:ea typeface="+mn-ea"/>
              </a:rPr>
              <a:t>4.</a:t>
            </a:r>
            <a:r>
              <a:rPr lang="zh-CN" altLang="zh-CN" sz="2600" b="1" dirty="0">
                <a:latin typeface="+mn-ea"/>
                <a:ea typeface="+mn-ea"/>
              </a:rPr>
              <a:t>下列对文中画波浪线部分的断句，正确的一项是（</a:t>
            </a:r>
            <a:r>
              <a:rPr lang="en-US" altLang="zh-CN" sz="2600" b="1" dirty="0">
                <a:latin typeface="+mn-ea"/>
                <a:ea typeface="+mn-ea"/>
              </a:rPr>
              <a:t>3</a:t>
            </a:r>
            <a:r>
              <a:rPr lang="zh-CN" altLang="zh-CN" sz="2600" b="1" dirty="0">
                <a:latin typeface="+mn-ea"/>
                <a:ea typeface="+mn-ea"/>
              </a:rPr>
              <a:t>分）</a:t>
            </a:r>
            <a:br>
              <a:rPr lang="zh-CN" altLang="zh-CN" sz="2600" b="1" dirty="0">
                <a:latin typeface="+mn-ea"/>
                <a:ea typeface="+mn-ea"/>
              </a:rPr>
            </a:br>
            <a:r>
              <a:rPr lang="en-US" altLang="zh-CN" sz="2600" b="1" dirty="0">
                <a:latin typeface="+mn-ea"/>
                <a:ea typeface="+mn-ea"/>
              </a:rPr>
              <a:t>  </a:t>
            </a:r>
            <a:r>
              <a:rPr lang="zh-CN" altLang="en-US" sz="2600" b="1" dirty="0">
                <a:solidFill>
                  <a:srgbClr val="7030A0"/>
                </a:solidFill>
                <a:latin typeface="+mn-ea"/>
              </a:rPr>
              <a:t>（</a:t>
            </a:r>
            <a:r>
              <a:rPr lang="zh-CN" altLang="en-US" sz="2600" b="1" dirty="0">
                <a:solidFill>
                  <a:srgbClr val="7030A0"/>
                </a:solidFill>
              </a:rPr>
              <a:t>曾公亮</a:t>
            </a:r>
            <a:r>
              <a:rPr lang="zh-CN" altLang="en-US" sz="2600" b="1" dirty="0">
                <a:solidFill>
                  <a:srgbClr val="7030A0"/>
                </a:solidFill>
                <a:latin typeface="+mn-ea"/>
              </a:rPr>
              <a:t>）</a:t>
            </a:r>
            <a:r>
              <a:rPr lang="zh-CN" altLang="en-US" sz="2600" b="1" dirty="0">
                <a:solidFill>
                  <a:srgbClr val="7030A0"/>
                </a:solidFill>
              </a:rPr>
              <a:t>以端明殿学士知郑州， </a:t>
            </a:r>
            <a:br>
              <a:rPr lang="en-US" altLang="zh-CN" sz="2600" b="1" dirty="0">
                <a:latin typeface="+mn-ea"/>
                <a:ea typeface="+mn-ea"/>
              </a:rPr>
            </a:br>
            <a:r>
              <a:rPr lang="en-US" altLang="zh-CN" sz="2600" b="1" dirty="0">
                <a:latin typeface="+mn-ea"/>
                <a:ea typeface="+mn-ea"/>
              </a:rPr>
              <a:t>  A.</a:t>
            </a:r>
            <a:r>
              <a:rPr lang="zh-CN" altLang="zh-CN" sz="2600" b="1" dirty="0">
                <a:latin typeface="+mn-ea"/>
                <a:ea typeface="+mn-ea"/>
              </a:rPr>
              <a:t>为政有能声</a:t>
            </a:r>
            <a:r>
              <a:rPr lang="en-US" altLang="zh-CN" sz="2600" b="1" dirty="0">
                <a:latin typeface="+mn-ea"/>
                <a:ea typeface="+mn-ea"/>
              </a:rPr>
              <a:t>/</a:t>
            </a:r>
            <a:r>
              <a:rPr lang="zh-CN" altLang="zh-CN" sz="2600" b="1" dirty="0">
                <a:solidFill>
                  <a:srgbClr val="FF0000"/>
                </a:solidFill>
                <a:latin typeface="+mn-ea"/>
                <a:ea typeface="+mn-ea"/>
              </a:rPr>
              <a:t>盗悉窜他境</a:t>
            </a:r>
            <a:r>
              <a:rPr lang="en-US" altLang="zh-CN" sz="2600" b="1" dirty="0">
                <a:solidFill>
                  <a:srgbClr val="FF0000"/>
                </a:solidFill>
                <a:latin typeface="+mn-ea"/>
                <a:ea typeface="+mn-ea"/>
              </a:rPr>
              <a:t>/</a:t>
            </a:r>
            <a:r>
              <a:rPr lang="zh-CN" altLang="zh-CN" sz="2600" b="1" dirty="0">
                <a:solidFill>
                  <a:srgbClr val="FF0000"/>
                </a:solidFill>
                <a:latin typeface="+mn-ea"/>
                <a:ea typeface="+mn-ea"/>
              </a:rPr>
              <a:t>至夜户不闭</a:t>
            </a:r>
            <a:r>
              <a:rPr lang="en-US" altLang="zh-CN" sz="2600" b="1" dirty="0">
                <a:latin typeface="+mn-ea"/>
                <a:ea typeface="+mn-ea"/>
              </a:rPr>
              <a:t>/</a:t>
            </a:r>
            <a:r>
              <a:rPr lang="zh-CN" altLang="zh-CN" sz="2600" b="1" dirty="0">
                <a:solidFill>
                  <a:srgbClr val="00B050"/>
                </a:solidFill>
                <a:latin typeface="+mn-ea"/>
                <a:ea typeface="+mn-ea"/>
              </a:rPr>
              <a:t>尝有使客亡橐中物移书</a:t>
            </a:r>
            <a:r>
              <a:rPr lang="en-US" altLang="zh-CN" sz="2600" b="1" dirty="0">
                <a:solidFill>
                  <a:srgbClr val="00B050"/>
                </a:solidFill>
                <a:latin typeface="+mn-ea"/>
                <a:ea typeface="+mn-ea"/>
              </a:rPr>
              <a:t>/</a:t>
            </a:r>
            <a:r>
              <a:rPr lang="zh-CN" altLang="zh-CN" sz="2600" b="1" dirty="0">
                <a:solidFill>
                  <a:srgbClr val="00B050"/>
                </a:solidFill>
                <a:latin typeface="+mn-ea"/>
                <a:ea typeface="+mn-ea"/>
              </a:rPr>
              <a:t>诘盗</a:t>
            </a:r>
            <a:r>
              <a:rPr lang="en-US" altLang="zh-CN" sz="2600" b="1" dirty="0">
                <a:latin typeface="+mn-ea"/>
                <a:ea typeface="+mn-ea"/>
              </a:rPr>
              <a:t>/</a:t>
            </a:r>
            <a:r>
              <a:rPr lang="zh-CN" altLang="zh-CN" sz="2600" b="1" dirty="0">
                <a:latin typeface="+mn-ea"/>
                <a:ea typeface="+mn-ea"/>
              </a:rPr>
              <a:t>公亮报</a:t>
            </a:r>
            <a:r>
              <a:rPr lang="en-US" altLang="zh-CN" sz="2600" b="1" dirty="0">
                <a:latin typeface="+mn-ea"/>
                <a:ea typeface="+mn-ea"/>
              </a:rPr>
              <a:t>/</a:t>
            </a:r>
            <a:r>
              <a:rPr lang="zh-CN" altLang="zh-CN" sz="2600" b="1" dirty="0">
                <a:latin typeface="+mn-ea"/>
                <a:ea typeface="+mn-ea"/>
              </a:rPr>
              <a:t>吾境不藏盗</a:t>
            </a:r>
            <a:r>
              <a:rPr lang="en-US" altLang="zh-CN" sz="2600" b="1" dirty="0">
                <a:latin typeface="+mn-ea"/>
                <a:ea typeface="+mn-ea"/>
              </a:rPr>
              <a:t>/</a:t>
            </a:r>
            <a:r>
              <a:rPr lang="zh-CN" altLang="zh-CN" sz="2600" b="1" dirty="0">
                <a:latin typeface="+mn-ea"/>
                <a:ea typeface="+mn-ea"/>
              </a:rPr>
              <a:t>殆从者之廋耳</a:t>
            </a:r>
            <a:r>
              <a:rPr lang="en-US" altLang="zh-CN" sz="2600" b="1" dirty="0">
                <a:latin typeface="+mn-ea"/>
                <a:ea typeface="+mn-ea"/>
              </a:rPr>
              <a:t>/</a:t>
            </a:r>
            <a:r>
              <a:rPr lang="zh-CN" altLang="zh-CN" sz="2600" b="1" dirty="0">
                <a:latin typeface="+mn-ea"/>
                <a:ea typeface="+mn-ea"/>
              </a:rPr>
              <a:t>索之</a:t>
            </a:r>
            <a:r>
              <a:rPr lang="en-US" altLang="zh-CN" sz="2600" b="1" dirty="0">
                <a:latin typeface="+mn-ea"/>
                <a:ea typeface="+mn-ea"/>
              </a:rPr>
              <a:t>/</a:t>
            </a:r>
            <a:r>
              <a:rPr lang="zh-CN" altLang="zh-CN" sz="2600" b="1" dirty="0">
                <a:latin typeface="+mn-ea"/>
                <a:ea typeface="+mn-ea"/>
              </a:rPr>
              <a:t>果然</a:t>
            </a:r>
            <a:r>
              <a:rPr lang="en-US" altLang="zh-CN" sz="2600" b="1" dirty="0">
                <a:latin typeface="+mn-ea"/>
                <a:ea typeface="+mn-ea"/>
              </a:rPr>
              <a:t>/   </a:t>
            </a:r>
            <a:br>
              <a:rPr lang="zh-CN" altLang="zh-CN" sz="2600" b="1" dirty="0">
                <a:latin typeface="+mn-ea"/>
                <a:ea typeface="+mn-ea"/>
              </a:rPr>
            </a:br>
            <a:r>
              <a:rPr lang="en-US" altLang="zh-CN" sz="2600" b="1" dirty="0">
                <a:latin typeface="+mn-ea"/>
                <a:ea typeface="+mn-ea"/>
              </a:rPr>
              <a:t>  B.</a:t>
            </a:r>
            <a:r>
              <a:rPr lang="zh-CN" altLang="zh-CN" sz="2600" b="1" dirty="0">
                <a:latin typeface="+mn-ea"/>
                <a:ea typeface="+mn-ea"/>
              </a:rPr>
              <a:t>为政有能声</a:t>
            </a:r>
            <a:r>
              <a:rPr lang="en-US" altLang="zh-CN" sz="2600" b="1" dirty="0">
                <a:latin typeface="+mn-ea"/>
                <a:ea typeface="+mn-ea"/>
              </a:rPr>
              <a:t>/</a:t>
            </a:r>
            <a:r>
              <a:rPr lang="zh-CN" altLang="zh-CN" sz="2600" b="1" dirty="0">
                <a:solidFill>
                  <a:srgbClr val="FF0000"/>
                </a:solidFill>
                <a:latin typeface="+mn-ea"/>
                <a:ea typeface="+mn-ea"/>
              </a:rPr>
              <a:t>盗悉窜他境</a:t>
            </a:r>
            <a:r>
              <a:rPr lang="en-US" altLang="zh-CN" sz="2600" b="1" dirty="0">
                <a:solidFill>
                  <a:srgbClr val="FF0000"/>
                </a:solidFill>
                <a:latin typeface="+mn-ea"/>
                <a:ea typeface="+mn-ea"/>
              </a:rPr>
              <a:t>/</a:t>
            </a:r>
            <a:r>
              <a:rPr lang="zh-CN" altLang="zh-CN" sz="2600" b="1" dirty="0">
                <a:solidFill>
                  <a:srgbClr val="FF0000"/>
                </a:solidFill>
                <a:latin typeface="+mn-ea"/>
                <a:ea typeface="+mn-ea"/>
              </a:rPr>
              <a:t>至夜户不闭</a:t>
            </a:r>
            <a:r>
              <a:rPr lang="en-US" altLang="zh-CN" sz="2600" b="1" dirty="0">
                <a:latin typeface="+mn-ea"/>
                <a:ea typeface="+mn-ea"/>
              </a:rPr>
              <a:t>/</a:t>
            </a:r>
            <a:r>
              <a:rPr lang="zh-CN" altLang="zh-CN" sz="2600" b="1" dirty="0">
                <a:solidFill>
                  <a:srgbClr val="00B050"/>
                </a:solidFill>
                <a:latin typeface="+mn-ea"/>
                <a:ea typeface="+mn-ea"/>
              </a:rPr>
              <a:t>尝有使客亡橐中物</a:t>
            </a:r>
            <a:r>
              <a:rPr lang="en-US" altLang="zh-CN" sz="2600" b="1" dirty="0">
                <a:solidFill>
                  <a:srgbClr val="00B050"/>
                </a:solidFill>
                <a:latin typeface="+mn-ea"/>
                <a:ea typeface="+mn-ea"/>
              </a:rPr>
              <a:t>/</a:t>
            </a:r>
            <a:r>
              <a:rPr lang="zh-CN" altLang="zh-CN" sz="2600" b="1" dirty="0">
                <a:solidFill>
                  <a:srgbClr val="00B050"/>
                </a:solidFill>
                <a:latin typeface="+mn-ea"/>
                <a:ea typeface="+mn-ea"/>
              </a:rPr>
              <a:t>移书诘盗</a:t>
            </a:r>
            <a:r>
              <a:rPr lang="en-US" altLang="zh-CN" sz="2600" b="1" dirty="0">
                <a:latin typeface="+mn-ea"/>
                <a:ea typeface="+mn-ea"/>
              </a:rPr>
              <a:t>/</a:t>
            </a:r>
            <a:r>
              <a:rPr lang="zh-CN" altLang="zh-CN" sz="2600" b="1" dirty="0">
                <a:latin typeface="+mn-ea"/>
                <a:ea typeface="+mn-ea"/>
              </a:rPr>
              <a:t>公亮报</a:t>
            </a:r>
            <a:r>
              <a:rPr lang="en-US" altLang="zh-CN" sz="2600" b="1" dirty="0">
                <a:latin typeface="+mn-ea"/>
                <a:ea typeface="+mn-ea"/>
              </a:rPr>
              <a:t>/</a:t>
            </a:r>
            <a:r>
              <a:rPr lang="zh-CN" altLang="zh-CN" sz="2600" b="1" dirty="0">
                <a:latin typeface="+mn-ea"/>
                <a:ea typeface="+mn-ea"/>
              </a:rPr>
              <a:t>吾境不藏盗</a:t>
            </a:r>
            <a:r>
              <a:rPr lang="en-US" altLang="zh-CN" sz="2600" b="1" dirty="0">
                <a:latin typeface="+mn-ea"/>
                <a:ea typeface="+mn-ea"/>
              </a:rPr>
              <a:t>/</a:t>
            </a:r>
            <a:r>
              <a:rPr lang="zh-CN" altLang="zh-CN" sz="2600" b="1" dirty="0">
                <a:latin typeface="+mn-ea"/>
                <a:ea typeface="+mn-ea"/>
              </a:rPr>
              <a:t>殆从者之廋耳</a:t>
            </a:r>
            <a:r>
              <a:rPr lang="en-US" altLang="zh-CN" sz="2600" b="1" dirty="0">
                <a:latin typeface="+mn-ea"/>
                <a:ea typeface="+mn-ea"/>
              </a:rPr>
              <a:t>/</a:t>
            </a:r>
            <a:r>
              <a:rPr lang="zh-CN" altLang="zh-CN" sz="2600" b="1" dirty="0">
                <a:latin typeface="+mn-ea"/>
                <a:ea typeface="+mn-ea"/>
              </a:rPr>
              <a:t>索之</a:t>
            </a:r>
            <a:r>
              <a:rPr lang="en-US" altLang="zh-CN" sz="2600" b="1" dirty="0">
                <a:latin typeface="+mn-ea"/>
                <a:ea typeface="+mn-ea"/>
              </a:rPr>
              <a:t>/</a:t>
            </a:r>
            <a:r>
              <a:rPr lang="zh-CN" altLang="zh-CN" sz="2600" b="1" dirty="0">
                <a:latin typeface="+mn-ea"/>
                <a:ea typeface="+mn-ea"/>
              </a:rPr>
              <a:t>果然</a:t>
            </a:r>
            <a:r>
              <a:rPr lang="en-US" altLang="zh-CN" sz="2600" b="1" dirty="0">
                <a:latin typeface="+mn-ea"/>
                <a:ea typeface="+mn-ea"/>
              </a:rPr>
              <a:t>/   </a:t>
            </a:r>
            <a:br>
              <a:rPr lang="zh-CN" altLang="zh-CN" sz="2600" b="1" dirty="0">
                <a:latin typeface="+mn-ea"/>
                <a:ea typeface="+mn-ea"/>
              </a:rPr>
            </a:br>
            <a:r>
              <a:rPr lang="en-US" altLang="zh-CN" sz="2600" b="1" dirty="0">
                <a:latin typeface="+mn-ea"/>
                <a:ea typeface="+mn-ea"/>
              </a:rPr>
              <a:t>  C.</a:t>
            </a:r>
            <a:r>
              <a:rPr lang="zh-CN" altLang="zh-CN" sz="2600" b="1" dirty="0">
                <a:latin typeface="+mn-ea"/>
                <a:ea typeface="+mn-ea"/>
              </a:rPr>
              <a:t>为政有能声</a:t>
            </a:r>
            <a:r>
              <a:rPr lang="en-US" altLang="zh-CN" sz="2600" b="1" dirty="0">
                <a:latin typeface="+mn-ea"/>
                <a:ea typeface="+mn-ea"/>
              </a:rPr>
              <a:t>/</a:t>
            </a:r>
            <a:r>
              <a:rPr lang="zh-CN" altLang="zh-CN" sz="2600" b="1" dirty="0">
                <a:solidFill>
                  <a:srgbClr val="FF0000"/>
                </a:solidFill>
                <a:latin typeface="+mn-ea"/>
                <a:ea typeface="+mn-ea"/>
              </a:rPr>
              <a:t>盗悉窜</a:t>
            </a:r>
            <a:r>
              <a:rPr lang="en-US" altLang="zh-CN" sz="2600" b="1" dirty="0">
                <a:solidFill>
                  <a:srgbClr val="FF0000"/>
                </a:solidFill>
                <a:latin typeface="+mn-ea"/>
                <a:ea typeface="+mn-ea"/>
              </a:rPr>
              <a:t>/</a:t>
            </a:r>
            <a:r>
              <a:rPr lang="zh-CN" altLang="zh-CN" sz="2600" b="1" dirty="0">
                <a:solidFill>
                  <a:srgbClr val="FF0000"/>
                </a:solidFill>
                <a:latin typeface="+mn-ea"/>
                <a:ea typeface="+mn-ea"/>
              </a:rPr>
              <a:t>他境至夜户不闭</a:t>
            </a:r>
            <a:r>
              <a:rPr lang="en-US" altLang="zh-CN" sz="2600" b="1" dirty="0">
                <a:latin typeface="+mn-ea"/>
                <a:ea typeface="+mn-ea"/>
              </a:rPr>
              <a:t>/</a:t>
            </a:r>
            <a:r>
              <a:rPr lang="zh-CN" altLang="zh-CN" sz="2600" b="1" dirty="0">
                <a:solidFill>
                  <a:srgbClr val="00B050"/>
                </a:solidFill>
                <a:latin typeface="+mn-ea"/>
                <a:ea typeface="+mn-ea"/>
              </a:rPr>
              <a:t>尝有使客亡橐中物移书</a:t>
            </a:r>
            <a:r>
              <a:rPr lang="en-US" altLang="zh-CN" sz="2600" b="1" dirty="0">
                <a:solidFill>
                  <a:srgbClr val="00B050"/>
                </a:solidFill>
                <a:latin typeface="+mn-ea"/>
                <a:ea typeface="+mn-ea"/>
              </a:rPr>
              <a:t>/</a:t>
            </a:r>
            <a:r>
              <a:rPr lang="zh-CN" altLang="zh-CN" sz="2600" b="1" dirty="0">
                <a:solidFill>
                  <a:srgbClr val="00B050"/>
                </a:solidFill>
                <a:latin typeface="+mn-ea"/>
                <a:ea typeface="+mn-ea"/>
              </a:rPr>
              <a:t>诘盗</a:t>
            </a:r>
            <a:r>
              <a:rPr lang="en-US" altLang="zh-CN" sz="2600" b="1" dirty="0">
                <a:latin typeface="+mn-ea"/>
                <a:ea typeface="+mn-ea"/>
              </a:rPr>
              <a:t>/</a:t>
            </a:r>
            <a:r>
              <a:rPr lang="zh-CN" altLang="zh-CN" sz="2600" b="1" dirty="0">
                <a:latin typeface="+mn-ea"/>
                <a:ea typeface="+mn-ea"/>
              </a:rPr>
              <a:t>公亮报</a:t>
            </a:r>
            <a:r>
              <a:rPr lang="en-US" altLang="zh-CN" sz="2600" b="1" dirty="0">
                <a:latin typeface="+mn-ea"/>
                <a:ea typeface="+mn-ea"/>
              </a:rPr>
              <a:t>/</a:t>
            </a:r>
            <a:r>
              <a:rPr lang="zh-CN" altLang="zh-CN" sz="2600" b="1" dirty="0">
                <a:latin typeface="+mn-ea"/>
                <a:ea typeface="+mn-ea"/>
              </a:rPr>
              <a:t>吾境不藏盗</a:t>
            </a:r>
            <a:r>
              <a:rPr lang="en-US" altLang="zh-CN" sz="2600" b="1" dirty="0">
                <a:latin typeface="+mn-ea"/>
                <a:ea typeface="+mn-ea"/>
              </a:rPr>
              <a:t>/</a:t>
            </a:r>
            <a:r>
              <a:rPr lang="zh-CN" altLang="zh-CN" sz="2600" b="1" dirty="0">
                <a:latin typeface="+mn-ea"/>
                <a:ea typeface="+mn-ea"/>
              </a:rPr>
              <a:t>殆从者之廋耳</a:t>
            </a:r>
            <a:r>
              <a:rPr lang="en-US" altLang="zh-CN" sz="2600" b="1" dirty="0">
                <a:latin typeface="+mn-ea"/>
                <a:ea typeface="+mn-ea"/>
              </a:rPr>
              <a:t>/</a:t>
            </a:r>
            <a:r>
              <a:rPr lang="zh-CN" altLang="zh-CN" sz="2600" b="1" dirty="0">
                <a:latin typeface="+mn-ea"/>
                <a:ea typeface="+mn-ea"/>
              </a:rPr>
              <a:t>索之</a:t>
            </a:r>
            <a:r>
              <a:rPr lang="en-US" altLang="zh-CN" sz="2600" b="1" dirty="0">
                <a:latin typeface="+mn-ea"/>
                <a:ea typeface="+mn-ea"/>
              </a:rPr>
              <a:t>/</a:t>
            </a:r>
            <a:r>
              <a:rPr lang="zh-CN" altLang="zh-CN" sz="2600" b="1" dirty="0">
                <a:latin typeface="+mn-ea"/>
                <a:ea typeface="+mn-ea"/>
              </a:rPr>
              <a:t>果然</a:t>
            </a:r>
            <a:r>
              <a:rPr lang="en-US" altLang="zh-CN" sz="2600" b="1" dirty="0">
                <a:latin typeface="+mn-ea"/>
                <a:ea typeface="+mn-ea"/>
              </a:rPr>
              <a:t>/    </a:t>
            </a:r>
            <a:br>
              <a:rPr lang="zh-CN" altLang="zh-CN" sz="2600" b="1" dirty="0">
                <a:latin typeface="+mn-ea"/>
                <a:ea typeface="+mn-ea"/>
              </a:rPr>
            </a:br>
            <a:r>
              <a:rPr lang="en-US" altLang="zh-CN" sz="2600" b="1" dirty="0">
                <a:latin typeface="+mn-ea"/>
                <a:ea typeface="+mn-ea"/>
              </a:rPr>
              <a:t>  D.</a:t>
            </a:r>
            <a:r>
              <a:rPr lang="zh-CN" altLang="zh-CN" sz="2600" b="1" dirty="0">
                <a:latin typeface="+mn-ea"/>
                <a:ea typeface="+mn-ea"/>
              </a:rPr>
              <a:t>为政有能声</a:t>
            </a:r>
            <a:r>
              <a:rPr lang="en-US" altLang="zh-CN" sz="2600" b="1" dirty="0">
                <a:latin typeface="+mn-ea"/>
                <a:ea typeface="+mn-ea"/>
              </a:rPr>
              <a:t>/</a:t>
            </a:r>
            <a:r>
              <a:rPr lang="zh-CN" altLang="zh-CN" sz="2600" b="1" dirty="0">
                <a:solidFill>
                  <a:srgbClr val="FF0000"/>
                </a:solidFill>
                <a:latin typeface="+mn-ea"/>
                <a:ea typeface="+mn-ea"/>
              </a:rPr>
              <a:t>盗悉窜</a:t>
            </a:r>
            <a:r>
              <a:rPr lang="en-US" altLang="zh-CN" sz="2600" b="1" dirty="0">
                <a:solidFill>
                  <a:srgbClr val="FF0000"/>
                </a:solidFill>
                <a:latin typeface="+mn-ea"/>
                <a:ea typeface="+mn-ea"/>
              </a:rPr>
              <a:t>/</a:t>
            </a:r>
            <a:r>
              <a:rPr lang="zh-CN" altLang="zh-CN" sz="2600" b="1" dirty="0">
                <a:solidFill>
                  <a:srgbClr val="FF0000"/>
                </a:solidFill>
                <a:latin typeface="+mn-ea"/>
                <a:ea typeface="+mn-ea"/>
              </a:rPr>
              <a:t>他境至夜户不闭</a:t>
            </a:r>
            <a:r>
              <a:rPr lang="en-US" altLang="zh-CN" sz="2600" b="1" dirty="0">
                <a:latin typeface="+mn-ea"/>
                <a:ea typeface="+mn-ea"/>
              </a:rPr>
              <a:t>/</a:t>
            </a:r>
            <a:r>
              <a:rPr lang="zh-CN" altLang="zh-CN" sz="2600" b="1" dirty="0">
                <a:solidFill>
                  <a:srgbClr val="00B050"/>
                </a:solidFill>
                <a:latin typeface="+mn-ea"/>
                <a:ea typeface="+mn-ea"/>
              </a:rPr>
              <a:t>尝有使客亡橐中物</a:t>
            </a:r>
            <a:r>
              <a:rPr lang="en-US" altLang="zh-CN" sz="2600" b="1" dirty="0">
                <a:solidFill>
                  <a:srgbClr val="00B050"/>
                </a:solidFill>
                <a:latin typeface="+mn-ea"/>
                <a:ea typeface="+mn-ea"/>
              </a:rPr>
              <a:t>/</a:t>
            </a:r>
            <a:r>
              <a:rPr lang="zh-CN" altLang="zh-CN" sz="2600" b="1" dirty="0">
                <a:solidFill>
                  <a:srgbClr val="00B050"/>
                </a:solidFill>
                <a:latin typeface="+mn-ea"/>
                <a:ea typeface="+mn-ea"/>
              </a:rPr>
              <a:t>移书诘盗</a:t>
            </a:r>
            <a:r>
              <a:rPr lang="en-US" altLang="zh-CN" sz="2600" b="1" dirty="0">
                <a:latin typeface="+mn-ea"/>
                <a:ea typeface="+mn-ea"/>
              </a:rPr>
              <a:t>/</a:t>
            </a:r>
            <a:r>
              <a:rPr lang="zh-CN" altLang="zh-CN" sz="2600" b="1" dirty="0">
                <a:latin typeface="+mn-ea"/>
                <a:ea typeface="+mn-ea"/>
              </a:rPr>
              <a:t>公亮报</a:t>
            </a:r>
            <a:r>
              <a:rPr lang="en-US" altLang="zh-CN" sz="2600" b="1" dirty="0">
                <a:latin typeface="+mn-ea"/>
                <a:ea typeface="+mn-ea"/>
              </a:rPr>
              <a:t>/</a:t>
            </a:r>
            <a:r>
              <a:rPr lang="zh-CN" altLang="zh-CN" sz="2600" b="1" dirty="0">
                <a:latin typeface="+mn-ea"/>
                <a:ea typeface="+mn-ea"/>
              </a:rPr>
              <a:t>吾境不藏盗</a:t>
            </a:r>
            <a:r>
              <a:rPr lang="en-US" altLang="zh-CN" sz="2600" b="1" dirty="0">
                <a:latin typeface="+mn-ea"/>
                <a:ea typeface="+mn-ea"/>
              </a:rPr>
              <a:t>/</a:t>
            </a:r>
            <a:r>
              <a:rPr lang="zh-CN" altLang="zh-CN" sz="2600" b="1" dirty="0">
                <a:latin typeface="+mn-ea"/>
                <a:ea typeface="+mn-ea"/>
              </a:rPr>
              <a:t>殆从者之廋耳</a:t>
            </a:r>
            <a:r>
              <a:rPr lang="en-US" altLang="zh-CN" sz="2600" b="1" dirty="0">
                <a:latin typeface="+mn-ea"/>
                <a:ea typeface="+mn-ea"/>
              </a:rPr>
              <a:t>/</a:t>
            </a:r>
            <a:r>
              <a:rPr lang="zh-CN" altLang="zh-CN" sz="2600" b="1" dirty="0">
                <a:latin typeface="+mn-ea"/>
                <a:ea typeface="+mn-ea"/>
              </a:rPr>
              <a:t>索之</a:t>
            </a:r>
            <a:r>
              <a:rPr lang="en-US" altLang="zh-CN" sz="2600" b="1" dirty="0">
                <a:latin typeface="+mn-ea"/>
                <a:ea typeface="+mn-ea"/>
              </a:rPr>
              <a:t>/</a:t>
            </a:r>
            <a:r>
              <a:rPr lang="zh-CN" altLang="zh-CN" sz="2600" b="1" dirty="0">
                <a:latin typeface="+mn-ea"/>
                <a:ea typeface="+mn-ea"/>
              </a:rPr>
              <a:t>果然</a:t>
            </a:r>
            <a:r>
              <a:rPr lang="en-US" altLang="zh-CN" sz="2600" b="1" dirty="0">
                <a:latin typeface="+mn-ea"/>
                <a:ea typeface="+mn-ea"/>
              </a:rPr>
              <a:t>/   </a:t>
            </a:r>
            <a:endParaRPr lang="zh-CN" altLang="zh-CN" sz="2600" b="1" dirty="0">
              <a:latin typeface="+mn-ea"/>
              <a:ea typeface="+mn-ea"/>
            </a:endParaRPr>
          </a:p>
        </p:txBody>
      </p:sp>
      <p:sp>
        <p:nvSpPr>
          <p:cNvPr id="3" name="内容占位符 2"/>
          <p:cNvSpPr>
            <a:spLocks noGrp="1"/>
          </p:cNvSpPr>
          <p:nvPr>
            <p:ph idx="1"/>
          </p:nvPr>
        </p:nvSpPr>
        <p:spPr>
          <a:xfrm>
            <a:off x="-240665" y="3813175"/>
            <a:ext cx="12313285" cy="3054350"/>
          </a:xfrm>
        </p:spPr>
        <p:txBody>
          <a:bodyPr>
            <a:noAutofit/>
          </a:bodyPr>
          <a:lstStyle/>
          <a:p>
            <a:pPr>
              <a:lnSpc>
                <a:spcPct val="90000"/>
              </a:lnSpc>
              <a:spcBef>
                <a:spcPts val="20"/>
              </a:spcBef>
              <a:spcAft>
                <a:spcPts val="0"/>
              </a:spcAft>
              <a:buNone/>
            </a:pPr>
            <a:r>
              <a:rPr lang="en-US" altLang="zh-CN" sz="2400" b="1" dirty="0">
                <a:latin typeface="+mn-ea"/>
              </a:rPr>
              <a:t>    </a:t>
            </a:r>
            <a:r>
              <a:rPr lang="zh-CN" altLang="zh-CN" sz="2400" b="1" dirty="0">
                <a:latin typeface="宋体" panose="02010600030101010101" pitchFamily="2" charset="-122"/>
                <a:ea typeface="宋体" panose="02010600030101010101" pitchFamily="2" charset="-122"/>
                <a:cs typeface="宋体" panose="02010600030101010101" pitchFamily="2" charset="-122"/>
              </a:rPr>
              <a:t>参考答案：</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B</a:t>
            </a:r>
            <a:r>
              <a:rPr lang="zh-CN"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句子有两层意思</a:t>
            </a:r>
            <a:r>
              <a:rPr lang="zh-CN" altLang="zh-CN" sz="2400" b="1" dirty="0">
                <a:latin typeface="宋体" panose="02010600030101010101" pitchFamily="2" charset="-122"/>
                <a:ea typeface="宋体" panose="02010600030101010101" pitchFamily="2" charset="-122"/>
                <a:cs typeface="宋体" panose="02010600030101010101" pitchFamily="2" charset="-122"/>
              </a:rPr>
              <a:t>：一是</a:t>
            </a:r>
            <a:r>
              <a:rPr lang="zh-CN" altLang="zh-CN" sz="2400" b="1" dirty="0">
                <a:solidFill>
                  <a:srgbClr val="7030A0"/>
                </a:solidFill>
                <a:latin typeface="宋体" panose="02010600030101010101" pitchFamily="2" charset="-122"/>
                <a:ea typeface="宋体" panose="02010600030101010101" pitchFamily="2" charset="-122"/>
                <a:cs typeface="宋体" panose="02010600030101010101" pitchFamily="2" charset="-122"/>
              </a:rPr>
              <a:t>曾公亮“为政有能声”，治所夜不闭户</a:t>
            </a:r>
            <a:r>
              <a:rPr lang="zh-CN" altLang="zh-CN" sz="2400" b="1" dirty="0">
                <a:latin typeface="宋体" panose="02010600030101010101" pitchFamily="2" charset="-122"/>
                <a:ea typeface="宋体" panose="02010600030101010101" pitchFamily="2" charset="-122"/>
                <a:cs typeface="宋体" panose="02010600030101010101" pitchFamily="2" charset="-122"/>
              </a:rPr>
              <a:t>；二是</a:t>
            </a:r>
            <a:r>
              <a:rPr lang="zh-CN" altLang="zh-CN" sz="2400" b="1" dirty="0">
                <a:solidFill>
                  <a:srgbClr val="7030A0"/>
                </a:solidFill>
                <a:latin typeface="宋体" panose="02010600030101010101" pitchFamily="2" charset="-122"/>
                <a:ea typeface="宋体" panose="02010600030101010101" pitchFamily="2" charset="-122"/>
                <a:cs typeface="宋体" panose="02010600030101010101" pitchFamily="2" charset="-122"/>
              </a:rPr>
              <a:t>过客丢失财物的具体事例</a:t>
            </a:r>
            <a:r>
              <a:rPr lang="zh-CN" altLang="zh-CN" sz="2400" b="1" dirty="0">
                <a:latin typeface="宋体" panose="02010600030101010101" pitchFamily="2" charset="-122"/>
                <a:ea typeface="宋体" panose="02010600030101010101" pitchFamily="2" charset="-122"/>
                <a:cs typeface="宋体" panose="02010600030101010101" pitchFamily="2" charset="-122"/>
              </a:rPr>
              <a:t>。选项有两处不同</a:t>
            </a:r>
            <a:r>
              <a:rPr lang="zh-CN" altLang="en-US" sz="2400" b="1" dirty="0">
                <a:latin typeface="宋体" panose="02010600030101010101" pitchFamily="2" charset="-122"/>
                <a:ea typeface="宋体" panose="02010600030101010101" pitchFamily="2" charset="-122"/>
                <a:cs typeface="宋体" panose="02010600030101010101" pitchFamily="2" charset="-122"/>
              </a:rPr>
              <a:t>：</a:t>
            </a:r>
            <a:r>
              <a:rPr lang="zh-CN" altLang="zh-CN" sz="2400" b="1" dirty="0">
                <a:latin typeface="宋体" panose="02010600030101010101" pitchFamily="2" charset="-122"/>
                <a:ea typeface="宋体" panose="02010600030101010101" pitchFamily="2" charset="-122"/>
                <a:cs typeface="宋体" panose="02010600030101010101" pitchFamily="2" charset="-122"/>
              </a:rPr>
              <a:t>第一处为“盗悉窜他境</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zh-CN" sz="2400" b="1" dirty="0">
                <a:latin typeface="宋体" panose="02010600030101010101" pitchFamily="2" charset="-122"/>
                <a:ea typeface="宋体" panose="02010600030101010101" pitchFamily="2" charset="-122"/>
                <a:cs typeface="宋体" panose="02010600030101010101" pitchFamily="2" charset="-122"/>
              </a:rPr>
              <a:t>至夜户不闭”与“盗悉窜</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zh-CN" sz="2400" b="1" dirty="0">
                <a:latin typeface="宋体" panose="02010600030101010101" pitchFamily="2" charset="-122"/>
                <a:ea typeface="宋体" panose="02010600030101010101" pitchFamily="2" charset="-122"/>
                <a:cs typeface="宋体" panose="02010600030101010101" pitchFamily="2" charset="-122"/>
              </a:rPr>
              <a:t>他境至夜户不闭”。句中的“窜”为动词，意为“逃窜”，而“他境”则表明盗贼所逃之处，可作“窜”的宾语，“盗悉窜他境”是一个完整的主谓宾结构，“至夜户不闭”是曾公亮“为政有能声”的表现；若断为“盗悉窜</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zh-CN" sz="2400" b="1" dirty="0">
                <a:latin typeface="宋体" panose="02010600030101010101" pitchFamily="2" charset="-122"/>
                <a:ea typeface="宋体" panose="02010600030101010101" pitchFamily="2" charset="-122"/>
                <a:cs typeface="宋体" panose="02010600030101010101" pitchFamily="2" charset="-122"/>
              </a:rPr>
              <a:t>他境至夜户不闭”，既不合情理，也与前面的“为政有能声”不符。所以应排除</a:t>
            </a:r>
            <a:r>
              <a:rPr lang="en-US" altLang="zh-CN" sz="2400" b="1" dirty="0">
                <a:latin typeface="宋体" panose="02010600030101010101" pitchFamily="2" charset="-122"/>
                <a:ea typeface="宋体" panose="02010600030101010101" pitchFamily="2" charset="-122"/>
                <a:cs typeface="宋体" panose="02010600030101010101" pitchFamily="2" charset="-122"/>
              </a:rPr>
              <a:t>C</a:t>
            </a:r>
            <a:r>
              <a:rPr lang="zh-CN" altLang="zh-CN" sz="2400" b="1" dirty="0">
                <a:latin typeface="宋体" panose="02010600030101010101" pitchFamily="2" charset="-122"/>
                <a:ea typeface="宋体" panose="02010600030101010101" pitchFamily="2" charset="-122"/>
                <a:cs typeface="宋体" panose="02010600030101010101" pitchFamily="2" charset="-122"/>
              </a:rPr>
              <a:t>、</a:t>
            </a:r>
            <a:r>
              <a:rPr lang="en-US" altLang="zh-CN" sz="2400" b="1" dirty="0">
                <a:latin typeface="宋体" panose="02010600030101010101" pitchFamily="2" charset="-122"/>
                <a:ea typeface="宋体" panose="02010600030101010101" pitchFamily="2" charset="-122"/>
                <a:cs typeface="宋体" panose="02010600030101010101" pitchFamily="2" charset="-122"/>
              </a:rPr>
              <a:t>D</a:t>
            </a:r>
            <a:r>
              <a:rPr lang="zh-CN" altLang="zh-CN" sz="2400" b="1" dirty="0">
                <a:latin typeface="宋体" panose="02010600030101010101" pitchFamily="2" charset="-122"/>
                <a:ea typeface="宋体" panose="02010600030101010101" pitchFamily="2" charset="-122"/>
                <a:cs typeface="宋体" panose="02010600030101010101" pitchFamily="2" charset="-122"/>
              </a:rPr>
              <a:t>两项。第二处为“尝有使客亡橐中物移书</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zh-CN" sz="2400" b="1" dirty="0">
                <a:latin typeface="宋体" panose="02010600030101010101" pitchFamily="2" charset="-122"/>
                <a:ea typeface="宋体" panose="02010600030101010101" pitchFamily="2" charset="-122"/>
                <a:cs typeface="宋体" panose="02010600030101010101" pitchFamily="2" charset="-122"/>
              </a:rPr>
              <a:t>诘盗”与“尝有使客亡橐中物</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zh-CN" sz="2400" b="1" dirty="0">
                <a:latin typeface="宋体" panose="02010600030101010101" pitchFamily="2" charset="-122"/>
                <a:ea typeface="宋体" panose="02010600030101010101" pitchFamily="2" charset="-122"/>
                <a:cs typeface="宋体" panose="02010600030101010101" pitchFamily="2" charset="-122"/>
              </a:rPr>
              <a:t>移书诘盗”。句中的“亡”为动词，意为“丢失”，其后应带宾语，而“橐中物”为名词，正好能表明所丢失的对象；“移书”为动宾短语，不能作“亡”的宾语。所以应是“尝有使客亡橐中物</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zh-CN" sz="2400" b="1" dirty="0">
                <a:latin typeface="宋体" panose="02010600030101010101" pitchFamily="2" charset="-122"/>
                <a:ea typeface="宋体" panose="02010600030101010101" pitchFamily="2" charset="-122"/>
                <a:cs typeface="宋体" panose="02010600030101010101" pitchFamily="2" charset="-122"/>
              </a:rPr>
              <a:t>移书诘盗”，排除</a:t>
            </a:r>
            <a:r>
              <a:rPr lang="en-US" altLang="zh-CN" sz="2400" b="1" dirty="0">
                <a:latin typeface="宋体" panose="02010600030101010101" pitchFamily="2" charset="-122"/>
                <a:ea typeface="宋体" panose="02010600030101010101" pitchFamily="2" charset="-122"/>
                <a:cs typeface="宋体" panose="02010600030101010101" pitchFamily="2" charset="-122"/>
              </a:rPr>
              <a:t>A</a:t>
            </a:r>
            <a:r>
              <a:rPr lang="zh-CN" altLang="zh-CN" sz="2400" b="1" dirty="0">
                <a:latin typeface="宋体" panose="02010600030101010101" pitchFamily="2" charset="-122"/>
                <a:ea typeface="宋体" panose="02010600030101010101" pitchFamily="2" charset="-122"/>
                <a:cs typeface="宋体" panose="02010600030101010101" pitchFamily="2" charset="-122"/>
              </a:rPr>
              <a:t>项。）</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TABLE_ENDDRAG_ORIGIN_RECT" val="741*283"/>
  <p:tag name="TABLE_ENDDRAG_RECT" val="14*65*741*283"/>
</p:tagLst>
</file>

<file path=ppt/tags/tag3.xml><?xml version="1.0" encoding="utf-8"?>
<p:tagLst xmlns:p="http://schemas.openxmlformats.org/presentationml/2006/main">
  <p:tag name="TABLE_ENDDRAG_ORIGIN_RECT" val="941*515"/>
  <p:tag name="TABLE_ENDDRAG_RECT" val="4*13*941*515"/>
</p:tagLst>
</file>

<file path=ppt/tags/tag4.xml><?xml version="1.0" encoding="utf-8"?>
<p:tagLst xmlns:p="http://schemas.openxmlformats.org/presentationml/2006/main">
  <p:tag name="TABLE_ENDDRAG_ORIGIN_RECT" val="937*513"/>
  <p:tag name="TABLE_ENDDRAG_RECT" val="8*13*937*513"/>
</p:tagLst>
</file>

<file path=ppt/tags/tag5.xml><?xml version="1.0" encoding="utf-8"?>
<p:tagLst xmlns:p="http://schemas.openxmlformats.org/presentationml/2006/main">
  <p:tag name="TABLE_ENDDRAG_ORIGIN_RECT" val="937*513"/>
  <p:tag name="TABLE_ENDDRAG_RECT" val="8*13*937*513"/>
</p:tagLst>
</file>

<file path=ppt/tags/tag6.xml><?xml version="1.0" encoding="utf-8"?>
<p:tagLst xmlns:p="http://schemas.openxmlformats.org/presentationml/2006/main">
  <p:tag name="TABLE_ENDDRAG_ORIGIN_RECT" val="937*513"/>
  <p:tag name="TABLE_ENDDRAG_RECT" val="8*13*937*513"/>
</p:tagLst>
</file>

<file path=ppt/tags/tag7.xml><?xml version="1.0" encoding="utf-8"?>
<p:tagLst xmlns:p="http://schemas.openxmlformats.org/presentationml/2006/main">
  <p:tag name="TABLE_ENDDRAG_ORIGIN_RECT" val="937*513"/>
  <p:tag name="TABLE_ENDDRAG_RECT" val="8*13*937*513"/>
</p:tagLst>
</file>

<file path=ppt/tags/tag8.xml><?xml version="1.0" encoding="utf-8"?>
<p:tagLst xmlns:p="http://schemas.openxmlformats.org/presentationml/2006/main">
  <p:tag name="KSO_WM_DOC_GUID" val="{6690dd0c-fa16-491d-80a3-6296148eaa95}"/>
  <p:tag name="KSO_WPP_MARK_KEY" val="96a6bd8c-a949-4277-a067-a0d069218d31"/>
  <p:tag name="COMMONDATA" val="eyJoZGlkIjoiYjVhMWE1NGMzOTFmNjZiMmNmYjFlZmY4NmQ1YzRkOTMifQ=="/>
  <p:tag name="commondata" val="eyJoZGlkIjoiMDFiMjQzYTZkYzFlMTQzMTU4MzcxM2Q0OTFkNzQ4ND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17331</Words>
  <Application>WPS 演示</Application>
  <PresentationFormat>全屏显示(4:3)</PresentationFormat>
  <Paragraphs>712</Paragraphs>
  <Slides>49</Slides>
  <Notes>8</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49</vt:i4>
      </vt:variant>
    </vt:vector>
  </HeadingPairs>
  <TitlesOfParts>
    <vt:vector size="65" baseType="lpstr">
      <vt:lpstr>Arial</vt:lpstr>
      <vt:lpstr>宋体</vt:lpstr>
      <vt:lpstr>Wingdings</vt:lpstr>
      <vt:lpstr>楷体</vt:lpstr>
      <vt:lpstr>楷体_GB2312</vt:lpstr>
      <vt:lpstr>新宋体</vt:lpstr>
      <vt:lpstr>汉仪君黑-45简</vt:lpstr>
      <vt:lpstr>黑体</vt:lpstr>
      <vt:lpstr>Times New Roman</vt:lpstr>
      <vt:lpstr>造字工房刻宋体 常规体</vt:lpstr>
      <vt:lpstr>Calibri</vt:lpstr>
      <vt:lpstr>微软雅黑</vt:lpstr>
      <vt:lpstr>Arial Unicode MS</vt:lpstr>
      <vt:lpstr>Calibri</vt:lpstr>
      <vt:lpstr>Office 主题</vt:lpstr>
      <vt:lpstr>14_默认设计模板</vt:lpstr>
      <vt:lpstr>文言文阅读备考</vt:lpstr>
      <vt:lpstr>   二、古代诗文阅读（34分）    （一）文言文阅读（19分） 【命题特点】材料出自先秦时期法家重要典籍《韩非子》。“十过”,即十种过错。作者韩非列举历史上一些君主、大臣犯错致祸的十个故事，告诫君主以此为鉴，避免重蹈覆辙。材料节选自“十过”的最后一则，讲述晋国公子重耳在出亡途中受到曹国国君无礼对待，曹君最终因无礼而导致“绝世”之祸的故事。     试卷随文设题，逐次考查考生的文言文断句能力、实词及词义变化的理解能力、文本相关内容的理解能力、文言文的翻译能力，既体现考教衔接的要求，又注重优秀传统文化对考生潜移默化的浸润与塑造。     从字数看，节选内容577字，比去年（597字）略少。</vt:lpstr>
      <vt:lpstr>PowerPoint 演示文稿</vt:lpstr>
      <vt:lpstr> [答题情况]10.文中画波浪线的部分有三处需要断句，请用铅笔将答题卡上相应位置的答案标号涂黑，每涂对一处给1分，涂黑超过三处不给分。(3分)</vt:lpstr>
      <vt:lpstr>PowerPoint 演示文稿</vt:lpstr>
      <vt:lpstr>  2019年:10.下列对文中画波浪线部分的断句，正确的一项是（3分）   A.贾生名谊 / 洛阳人也 / 年十八 / 以能诵诗属书闻于郡中吴廷尉 / 为河南守 / 闻其秀才 / 召置门下 / 甚幸爱 /   B.贾生名谊 / 洛阳人也 / 年十八 / 以能诵诗属书闻于郡中 / 吴廷尉为河南守 / 闻其秀才 / 召置 / 门下甚幸爱 /   C.贾生名谊 / 洛阳人也 / 年十八 / 以能诵诗属书闻于郡中 / 吴廷尉为河南守 / 闻其秀才 / 召置门下 / 甚幸爱 /    D.贾生名谊 / 洛阳人也 / 年十八 / 以能诵诗属书闻 /于郡中吴廷尉为河南守 / 闻其秀才 / 召置门下 / 甚幸爱 /</vt:lpstr>
      <vt:lpstr>  2019年:10.下列对文中画波浪线部分的断句，正确的一项是（3分）   A.贾生名谊 / 洛阳人也 / 年十八 / 以能诵诗属书闻于郡中 吴廷尉 / 为河南守 / 闻其秀才 / 召置门下 / 甚幸爱 /   B.贾生名谊 / 洛阳人也 / 年十八 / 以能诵诗属书闻于郡中 / 吴廷尉为河南守 / 闻其秀才 / 召置 / 门下甚幸爱 /   C.贾生名谊 / 洛阳人也 / 年十八 / 以能诵诗属书闻于郡中 / 吴廷尉为河南守 / 闻其秀才 / 召置门下 / 甚幸爱 /   D.贾生名谊 / 洛阳人也 / 年十八 / 以能诵诗属书闻 /于郡中吴廷尉为河南守 / 闻其秀才 / 召置门下 / 甚幸爱 /</vt:lpstr>
      <vt:lpstr>  2016年:4.下列对文中画波浪线部分的断句，正确的一项是（3分）   A.为政有能声/盗悉窜他境/至夜户不闭/尝有使客亡橐中物移书/诘盗/公亮报/吾境不藏盗/殆从者之廋耳/索之/果然/      B.为政有能声/盗悉窜他境/至夜户不闭/尝有使客亡橐中物/移书诘盗/公亮报/吾境不藏盗/殆从者之廋耳/索之/果然/      C.为政有能声/盗悉窜/他境至夜户不闭/尝有使客亡橐中物移书/诘盗/公亮报/吾境不藏盗/殆从者之廋耳/索之/果然/       D.为政有能声/盗悉窜/他境至夜户不闭/尝有使客亡橐中物/移书诘盗/公亮报/吾境不藏盗/殆从者之廋耳/索之/果然/   </vt:lpstr>
      <vt:lpstr>  2016年:4.下列对文中画波浪线部分的断句，正确的一项是（3分）   （曾公亮）以端明殿学士知郑州，    A.为政有能声/盗悉窜他境/至夜户不闭/尝有使客亡橐中物移书/诘盗/公亮报/吾境不藏盗/殆从者之廋耳/索之/果然/      B.为政有能声/盗悉窜他境/至夜户不闭/尝有使客亡橐中物/移书诘盗/公亮报/吾境不藏盗/殆从者之廋耳/索之/果然/      C.为政有能声/盗悉窜/他境至夜户不闭/尝有使客亡橐中物移书/诘盗/公亮报/吾境不藏盗/殆从者之廋耳/索之/果然/       D.为政有能声/盗悉窜/他境至夜户不闭/尝有使客亡橐中物/移书诘盗/公亮报/吾境不藏盗/殆从者之廋耳/索之/果然/   </vt:lpstr>
      <vt:lpstr>PowerPoint 演示文稿</vt:lpstr>
      <vt:lpstr>PowerPoint 演示文稿</vt:lpstr>
      <vt:lpstr>  11.下列对文中加点的词语及相关内容的解说，不正确的一项是(3分) A.穷，指困窘、困厄，与《送东阳马生序》中“穷冬烈风”的“穷”意思相同。 B.出入，表示“大约”，与《愚公移山》中“出入之迂也”的“出入”意思不同。 C.血食，指受享祭品，古代祭祀时宰杀牛、羊等做祭品，取血以祭，称为血食。 D.绝世，指断绝了诸侯的世系传承，与成语“绝世无双”的“绝世”意思不同。</vt:lpstr>
      <vt:lpstr>  11.下列对材料中加点的词语及相关内容的解说，不正确的一项是(3分) A.保，文中指守卫、据守，与李密《陈情表》中“保卒余年”的“保”意思相同。 B.行人，文中指使者，与《孔雀东南飞》中“行人驻足听”的“行人”意思不同。 C.去，文中指距离、相距，与《蜀道难》“连峰去天不盈尺”的“去”意思相同。 D.正色，文中指神色庄重，与《庄子·逍遥游》“其正色邪”的“正色”意思不同。</vt:lpstr>
      <vt:lpstr>备考策略：</vt:lpstr>
      <vt:lpstr>PowerPoint 演示文稿</vt:lpstr>
      <vt:lpstr> 12.下列对原文有关内容的概述，不正确的一项是(3分)   A.重耳遭到曹君的无礼对待，叔瞻预见到这件事可能会带来不好的后果，主张杀掉重耳以杜绝后患，曹君没有听从叔瞻的建议。   B.釐负羁参与了接见重耳的活动，为曹君对重耳无礼感到忧心仲仲， 他妻子问明原委后，积极帮他出主意，釐负羁听取了她的意见。   C.离开曹国后，重耳一路逃亡到楚国、秦国，秦穆公念在过去献公跟自己交好的份上，出兵护送重耳返回晋国，立重耳为晋君。   D.重耳即位三年后，出兵讨伐曹国，派人威胁曹君要他吊死叔瞻并交出尸体，不然就大开杀戒，但对釐负羁则给予了特别的关照。</vt:lpstr>
      <vt:lpstr> 12.下列对材料有关内容的概述，不正确的一项是(3分)   A.突厥首领颉利在战争中败给了李靖，派遣使者到唐朝谢罪，希望能率领整个国家归附唐朝，唐王朝派遣唐俭等人为使者，对突厥进行抚慰。   B.李靖认为，使者到达后，突厥人一定以为危机已解除，如果此时能抓住机会出兵袭击，一定可以像当年韩信破齐一样，一举击溃敌军。   C.颉利见到唐俭等人十分高兴，完全没有料到唐军会发动进攻，李靖趁其不备，指挥大军杀到，突厥大败，颉利也在逃跑途中被唐军擒获。   D.世人传言李靖以唐俭作为死间，一举打败了突厥，唐太宗就此向李靖求证，李靖表示像唐俭这样的忠臣是无法用来做间谍的，传言不实。</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2011-2023年全国课标Ⅰ卷（全国乙卷）对文言文阅读考查的内容和考查点分布图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语文</dc:title>
  <dc:creator>Administrator</dc:creator>
  <cp:lastModifiedBy>老竹（朱建军）</cp:lastModifiedBy>
  <cp:revision>1236</cp:revision>
  <dcterms:created xsi:type="dcterms:W3CDTF">2015-12-18T08:13:00Z</dcterms:created>
  <dcterms:modified xsi:type="dcterms:W3CDTF">2024-05-21T01:33:31Z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291C6D5F02D84F93A7898E63525635BC</vt:lpwstr>
  </property>
  <property fmtid="{D5CDD505-2E9C-101B-9397-08002B2CF9AE}" pid="4" name="KSOSaveFontToCloudKey">
    <vt:lpwstr>327956008_embed</vt:lpwstr>
  </property>
</Properties>
</file>