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80" r:id="rId2"/>
    <p:sldId id="293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6" r:id="rId25"/>
    <p:sldId id="318" r:id="rId26"/>
    <p:sldId id="319" r:id="rId27"/>
    <p:sldId id="323" r:id="rId28"/>
    <p:sldId id="268" r:id="rId29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BADF7"/>
    <a:srgbClr val="2B32D8"/>
    <a:srgbClr val="FFFFFF"/>
    <a:srgbClr val="E6FBFE"/>
    <a:srgbClr val="57D2E3"/>
    <a:srgbClr val="21B1C5"/>
    <a:srgbClr val="B2F3FC"/>
    <a:srgbClr val="4BC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6" cy="7200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394F3620-CC39-BBFC-87B6-FF630867621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1F7B95E-6B2D-1B92-8769-FB69472003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012E455-F5E6-437C-B6A5-7A0BEE76E602}" type="datetimeFigureOut">
              <a:rPr lang="zh-CN" altLang="en-US"/>
              <a:pPr>
                <a:defRPr/>
              </a:pPr>
              <a:t>2024/9/8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5813FC9-9820-B208-D8C5-5BE2038C3DE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393B1B3-256F-E67A-2CC6-6CA661390C2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24FEDE8-01DF-4EA7-98C6-E0A538EB251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767B6055-FD21-4B75-140E-15C85DA026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D84151D-A1A9-5A0B-5B4B-2C9E90EE187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05C49B3-3F90-4804-B801-DDCBEDC566D0}" type="datetimeFigureOut">
              <a:rPr lang="zh-CN" altLang="en-US"/>
              <a:pPr>
                <a:defRPr/>
              </a:pPr>
              <a:t>2024/9/8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9029529A-D5E6-E8F7-2918-ED44CFAF9B3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ECA96ED8-8627-2E5F-A281-B21F486080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D3137AB-1A3E-EC9A-2610-E6288035FC2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9232ED3-E98D-D5C7-E9B9-62DF095068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FB3CD71-3B1E-45EA-A8E0-30F35A4184B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>
            <a:extLst>
              <a:ext uri="{FF2B5EF4-FFF2-40B4-BE49-F238E27FC236}">
                <a16:creationId xmlns:a16="http://schemas.microsoft.com/office/drawing/2014/main" id="{FF709E81-8538-4308-923C-996813339CC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备注占位符 2">
            <a:extLst>
              <a:ext uri="{FF2B5EF4-FFF2-40B4-BE49-F238E27FC236}">
                <a16:creationId xmlns:a16="http://schemas.microsoft.com/office/drawing/2014/main" id="{A85BD6B0-A420-5D06-96DE-C9DC8A65C78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172" name="灯片编号占位符 3">
            <a:extLst>
              <a:ext uri="{FF2B5EF4-FFF2-40B4-BE49-F238E27FC236}">
                <a16:creationId xmlns:a16="http://schemas.microsoft.com/office/drawing/2014/main" id="{AA9D0140-F691-715F-6D74-23E301AF25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74CE8DC1-C8CC-4BB9-BCA2-79B455E167B2}" type="slidenum">
              <a:rPr lang="zh-CN" altLang="en-US"/>
              <a:pPr/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789C2173-7685-1995-2BF5-E01B16DD15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B3BA8534-994C-F1A8-15B9-871A1B722B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>
            <a:extLst>
              <a:ext uri="{FF2B5EF4-FFF2-40B4-BE49-F238E27FC236}">
                <a16:creationId xmlns:a16="http://schemas.microsoft.com/office/drawing/2014/main" id="{73BEBA9E-9050-93EB-5C72-17FFC98D08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备注占位符 2">
            <a:extLst>
              <a:ext uri="{FF2B5EF4-FFF2-40B4-BE49-F238E27FC236}">
                <a16:creationId xmlns:a16="http://schemas.microsoft.com/office/drawing/2014/main" id="{B905C2AE-77D7-B8C9-5C58-A095EB5C27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1204" name="灯片编号占位符 3">
            <a:extLst>
              <a:ext uri="{FF2B5EF4-FFF2-40B4-BE49-F238E27FC236}">
                <a16:creationId xmlns:a16="http://schemas.microsoft.com/office/drawing/2014/main" id="{F30B9F0B-AD6A-6D5C-26F8-2FD287F3DF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747AB92-14BB-4665-80ED-9DB2C442AEE0}" type="slidenum">
              <a:rPr lang="zh-CN" altLang="en-US"/>
              <a:pPr/>
              <a:t>28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掌握, 网球&#10;&#10;已生成高可信度的说明">
            <a:extLst>
              <a:ext uri="{FF2B5EF4-FFF2-40B4-BE49-F238E27FC236}">
                <a16:creationId xmlns:a16="http://schemas.microsoft.com/office/drawing/2014/main" id="{F266221F-A1D6-6D95-A4FF-34220D5676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136525"/>
            <a:ext cx="10983913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6F76CA3-F441-CBF6-3D1C-EE255B9856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25"/>
            <a:ext cx="121920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9848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8A4D10D-316E-1CC5-339D-A71CD3481DF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032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掌握, 网球&#10;&#10;已生成高可信度的说明">
            <a:extLst>
              <a:ext uri="{FF2B5EF4-FFF2-40B4-BE49-F238E27FC236}">
                <a16:creationId xmlns:a16="http://schemas.microsoft.com/office/drawing/2014/main" id="{044A5681-E715-359D-EA73-98487F43CC6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30175"/>
            <a:ext cx="10983912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AB22DE0-10E8-ED8C-0131-7E5048B128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25"/>
            <a:ext cx="121920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113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</p:sldLayoutIdLst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../../My%20Documents/&#38271;&#27801;2.ppt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audio" Target="../media/audio1.wav"/><Relationship Id="rId7" Type="http://schemas.openxmlformats.org/officeDocument/2006/relationships/image" Target="../media/image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audio" Target="../media/audio1.wav"/><Relationship Id="rId7" Type="http://schemas.openxmlformats.org/officeDocument/2006/relationships/image" Target="../media/image13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14">
            <a:extLst>
              <a:ext uri="{FF2B5EF4-FFF2-40B4-BE49-F238E27FC236}">
                <a16:creationId xmlns:a16="http://schemas.microsoft.com/office/drawing/2014/main" id="{9F9F759C-AEAF-14F6-1C68-08D2C1556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" y="840302"/>
            <a:ext cx="12192000" cy="6017698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361692B-7A95-3851-F407-26F629A5CA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9863" y="2438400"/>
            <a:ext cx="6426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6000" b="1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第一课时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8E51133-E31E-F4B3-D11B-E7E7A3BC49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4288" y="947738"/>
            <a:ext cx="31765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>
                <a:solidFill>
                  <a:srgbClr val="2B32D8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沁园春</a:t>
            </a:r>
            <a:r>
              <a:rPr lang="en-US" altLang="zh-CN" sz="4000">
                <a:solidFill>
                  <a:srgbClr val="2B32D8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·</a:t>
            </a:r>
            <a:r>
              <a:rPr lang="zh-CN" altLang="en-US" sz="4000">
                <a:solidFill>
                  <a:srgbClr val="2B32D8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长沙  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66F62DD-255D-CC33-0574-BCF0464FE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9863" y="3752850"/>
            <a:ext cx="64262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en-US" altLang="zh-CN" sz="3000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p.qunzhen.info</a:t>
            </a:r>
            <a:endParaRPr lang="zh-CN" altLang="en-US" sz="3000" dirty="0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6150" name="Text Box 8">
            <a:extLst>
              <a:ext uri="{FF2B5EF4-FFF2-40B4-BE49-F238E27FC236}">
                <a16:creationId xmlns:a16="http://schemas.microsoft.com/office/drawing/2014/main" id="{0717E2BB-F870-118A-D103-7028E2968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1075" y="307975"/>
            <a:ext cx="3430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b="1"/>
              <a:t>人教版 必修</a:t>
            </a:r>
            <a:r>
              <a:rPr lang="en-US" altLang="zh-CN" sz="2400" b="1"/>
              <a:t>1</a:t>
            </a:r>
            <a:endParaRPr lang="zh-CN" altLang="en-US" sz="2400" b="1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15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139F2483-92A3-4DDB-6604-EB5DB394A24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47089" y="1009286"/>
            <a:ext cx="11697821" cy="539151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自古以来，不同的人对 “</a:t>
            </a:r>
            <a:r>
              <a:rPr lang="zh-CN" altLang="en-US" sz="4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秋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”有着不同的感受：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碧云天，黄叶地，北雁南飞，晓来谁染霜林醉？总是离人泪。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</a:t>
            </a:r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——《</a:t>
            </a: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西厢记</a:t>
            </a:r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是处红衰翠减，苒苒物华休。惟有长江水，无语东流。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柳永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八声甘州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b="1" dirty="0">
                <a:solidFill>
                  <a:srgbClr val="5BADF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自古逢秋悲寂寥，我言秋日胜春朝。 晴空一鹤排云上，便引诗情到碧霄。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zh-CN" altLang="en-US" b="1" dirty="0">
                <a:solidFill>
                  <a:srgbClr val="5BADF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</a:t>
            </a:r>
            <a:r>
              <a:rPr lang="en-US" altLang="zh-CN" b="1" dirty="0">
                <a:solidFill>
                  <a:srgbClr val="5BADF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 </a:t>
            </a:r>
            <a:r>
              <a:rPr lang="zh-CN" altLang="en-US" b="1" dirty="0">
                <a:solidFill>
                  <a:srgbClr val="5BADF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刘禹锡</a:t>
            </a:r>
            <a:r>
              <a:rPr lang="en-US" altLang="zh-CN" b="1" dirty="0">
                <a:solidFill>
                  <a:srgbClr val="5BADF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b="1" dirty="0">
                <a:solidFill>
                  <a:srgbClr val="5BADF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秋词</a:t>
            </a:r>
            <a:r>
              <a:rPr lang="en-US" altLang="zh-CN" b="1" dirty="0">
                <a:solidFill>
                  <a:srgbClr val="5BADF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35470621-BF54-BE17-44F8-D31BB6D5632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1034" y="696518"/>
            <a:ext cx="11453827" cy="60062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571500" indent="-571500">
              <a:lnSpc>
                <a:spcPct val="100000"/>
              </a:lnSpc>
            </a:pPr>
            <a:r>
              <a:rPr lang="zh-CN" altLang="en-US" sz="29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景物有什么特征？</a:t>
            </a:r>
          </a:p>
          <a:p>
            <a:pPr marL="571500" indent="-571500">
              <a:lnSpc>
                <a:spcPct val="100000"/>
              </a:lnSpc>
            </a:pPr>
            <a:r>
              <a:rPr lang="zh-CN" altLang="en-US" sz="2900" b="1" dirty="0">
                <a:solidFill>
                  <a:srgbClr val="DD1D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明确</a:t>
            </a:r>
            <a:r>
              <a:rPr lang="en-US" altLang="zh-CN" sz="2900" b="1" dirty="0">
                <a:solidFill>
                  <a:srgbClr val="DD1D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sz="2900" b="1" dirty="0">
                <a:solidFill>
                  <a:srgbClr val="DD1D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色彩绚丽</a:t>
            </a:r>
            <a:r>
              <a:rPr lang="en-US" altLang="zh-CN" sz="2900" b="1" dirty="0">
                <a:solidFill>
                  <a:srgbClr val="DD1D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900" b="1" dirty="0">
                <a:solidFill>
                  <a:srgbClr val="DD1D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生机勃勃</a:t>
            </a:r>
          </a:p>
          <a:p>
            <a:pPr marL="571500" indent="-571500">
              <a:lnSpc>
                <a:spcPct val="150000"/>
              </a:lnSpc>
            </a:pPr>
            <a:r>
              <a:rPr lang="zh-CN" altLang="en-US" sz="29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引申讨论：“秋天”在诗词中常常充满了肃杀、感伤的情调，本诗为什么没有？</a:t>
            </a:r>
          </a:p>
          <a:p>
            <a:pPr marL="571500" indent="-571500">
              <a:lnSpc>
                <a:spcPct val="150000"/>
              </a:lnSpc>
            </a:pPr>
            <a:r>
              <a:rPr lang="zh-CN" altLang="en-US" sz="2900" b="1" dirty="0">
                <a:solidFill>
                  <a:srgbClr val="DD1D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与一个人的气度、胸襟、性格、身份有关。他不是一介普通书生，是叱咤风云的一代伟人，胸怀大志的杰出的政治家。他有经天纬地之才，再造乾坤之志，他有博大的胸襟，崇高的风范，奋发向上的永不消沉的乐观性格，所以他的诗词充满豪情壮志。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900" b="1" dirty="0">
                <a:solidFill>
                  <a:srgbClr val="D6009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                                    （知人论世）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7F47F571-087A-759E-70F8-E462149EF62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853646" y="848614"/>
            <a:ext cx="4443413" cy="1143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zh-CN" altLang="en-US" sz="6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立    志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91F386A0-439B-8968-B3D9-242DB8D774C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917700" y="2057400"/>
            <a:ext cx="7215188" cy="41148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zh-CN" altLang="en-US" sz="4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7652" name="图片 1">
            <a:extLst>
              <a:ext uri="{FF2B5EF4-FFF2-40B4-BE49-F238E27FC236}">
                <a16:creationId xmlns:a16="http://schemas.microsoft.com/office/drawing/2014/main" id="{DBCE427B-9D25-D3C3-CC72-01242CDB1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309" y="1790700"/>
            <a:ext cx="6856413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C6DA2861-A21D-2D04-7B5A-0BECE524773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96938" y="1371600"/>
            <a:ext cx="5359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9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咏蛙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sz="39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独坐池塘如虎踞，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sz="39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绿荫树下养精神。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sz="39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春来我不先开口，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sz="39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哪个虫儿敢作声？</a:t>
            </a:r>
          </a:p>
        </p:txBody>
      </p:sp>
      <p:pic>
        <p:nvPicPr>
          <p:cNvPr id="28675" name="图片 1">
            <a:extLst>
              <a:ext uri="{FF2B5EF4-FFF2-40B4-BE49-F238E27FC236}">
                <a16:creationId xmlns:a16="http://schemas.microsoft.com/office/drawing/2014/main" id="{1CE831E3-1700-CA74-1102-43FB69AD8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200" y="2143125"/>
            <a:ext cx="46863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1C255199-74B9-860F-41F8-DEDB72F45B9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00063" y="1377950"/>
            <a:ext cx="10972800" cy="1143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面对眼前的秋景，“突然”“怅寥廓，问苍茫大地，谁主沉浮？”突兀吗？</a:t>
            </a:r>
            <a:b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0AF75DB7-1553-2D49-8986-2CC88EA9B58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74650" y="2820988"/>
            <a:ext cx="10972800" cy="2660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提示</a:t>
            </a:r>
          </a:p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毛泽东</a:t>
            </a:r>
          </a:p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1925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</a:p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独立寒秋，湘江北去，橘子洲头。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（深思的形象）</a:t>
            </a:r>
          </a:p>
          <a:p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D34959EF-EA11-8058-FA45-B3E12D15174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88970" y="1040074"/>
            <a:ext cx="11798897" cy="561239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DD1D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明确</a:t>
            </a:r>
            <a:r>
              <a:rPr lang="en-US" altLang="zh-CN" b="1" dirty="0">
                <a:solidFill>
                  <a:srgbClr val="DD1D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b="1" dirty="0">
                <a:solidFill>
                  <a:srgbClr val="DD1D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面对生机蓬勃、绚丽壮美的大自然和广阔宇宙，一个“怅”，写出诗人思绪万千，百感交集。诗人很自然地想到了祖国命运和革命未来，进入了理性的思考，提出谁是大地主宰的问题：革命领导权问题。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en-US" sz="3000" b="1" dirty="0">
              <a:solidFill>
                <a:srgbClr val="DD1D0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这一问表现出作者怎样的精神或胸怀</a:t>
            </a:r>
            <a:r>
              <a:rPr lang="en-US" altLang="zh-CN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DD1D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这一问也写出了诗人的忧国忧民、以天下为己任的博大胸怀和凌云壮志。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"/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>
            <a:extLst>
              <a:ext uri="{FF2B5EF4-FFF2-40B4-BE49-F238E27FC236}">
                <a16:creationId xmlns:a16="http://schemas.microsoft.com/office/drawing/2014/main" id="{846A8587-6A38-43AF-95E0-A8CF8099A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050" y="731838"/>
            <a:ext cx="28019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上阕小结</a:t>
            </a:r>
          </a:p>
        </p:txBody>
      </p:sp>
      <p:sp>
        <p:nvSpPr>
          <p:cNvPr id="41987" name="Text Box 3">
            <a:extLst>
              <a:ext uri="{FF2B5EF4-FFF2-40B4-BE49-F238E27FC236}">
                <a16:creationId xmlns:a16="http://schemas.microsoft.com/office/drawing/2014/main" id="{8D414CC7-1C2C-F059-2361-53D386FB5C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8563" y="1797050"/>
            <a:ext cx="935037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眼   前   景</a:t>
            </a:r>
          </a:p>
        </p:txBody>
      </p:sp>
      <p:sp>
        <p:nvSpPr>
          <p:cNvPr id="41988" name="Text Box 4">
            <a:extLst>
              <a:ext uri="{FF2B5EF4-FFF2-40B4-BE49-F238E27FC236}">
                <a16:creationId xmlns:a16="http://schemas.microsoft.com/office/drawing/2014/main" id="{97347164-51D8-1826-2ACA-0DA06B1854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0800" y="26876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kumimoji="1" lang="zh-CN" altLang="en-US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989" name="AutoShape 5">
            <a:extLst>
              <a:ext uri="{FF2B5EF4-FFF2-40B4-BE49-F238E27FC236}">
                <a16:creationId xmlns:a16="http://schemas.microsoft.com/office/drawing/2014/main" id="{5028F83B-F758-C454-3B3A-1ACC1EDD8B2D}"/>
              </a:ext>
            </a:extLst>
          </p:cNvPr>
          <p:cNvSpPr>
            <a:spLocks/>
          </p:cNvSpPr>
          <p:nvPr/>
        </p:nvSpPr>
        <p:spPr bwMode="auto">
          <a:xfrm>
            <a:off x="3454400" y="1447800"/>
            <a:ext cx="406400" cy="3048000"/>
          </a:xfrm>
          <a:prstGeom prst="leftBrace">
            <a:avLst>
              <a:gd name="adj1" fmla="val 62500"/>
              <a:gd name="adj2" fmla="val 50000"/>
            </a:avLst>
          </a:prstGeom>
          <a:noFill/>
          <a:ln w="5715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kumimoji="1" lang="zh-CN" altLang="en-US" sz="2400" b="1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990" name="Text Box 6">
            <a:extLst>
              <a:ext uri="{FF2B5EF4-FFF2-40B4-BE49-F238E27FC236}">
                <a16:creationId xmlns:a16="http://schemas.microsoft.com/office/drawing/2014/main" id="{6A0471EF-48AC-B648-1C5C-16E26DA64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0400" y="1244600"/>
            <a:ext cx="539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山</a:t>
            </a:r>
          </a:p>
        </p:txBody>
      </p:sp>
      <p:sp>
        <p:nvSpPr>
          <p:cNvPr id="41991" name="Text Box 7">
            <a:extLst>
              <a:ext uri="{FF2B5EF4-FFF2-40B4-BE49-F238E27FC236}">
                <a16:creationId xmlns:a16="http://schemas.microsoft.com/office/drawing/2014/main" id="{200B16A0-543C-47F0-4A4F-428BD1F784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9763" y="1822450"/>
            <a:ext cx="539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林</a:t>
            </a:r>
          </a:p>
        </p:txBody>
      </p:sp>
      <p:sp>
        <p:nvSpPr>
          <p:cNvPr id="41992" name="Text Box 8">
            <a:extLst>
              <a:ext uri="{FF2B5EF4-FFF2-40B4-BE49-F238E27FC236}">
                <a16:creationId xmlns:a16="http://schemas.microsoft.com/office/drawing/2014/main" id="{DCEAB0B9-7470-D0A0-8AAC-C5AECA458B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9763" y="2355850"/>
            <a:ext cx="539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江</a:t>
            </a:r>
          </a:p>
        </p:txBody>
      </p:sp>
      <p:sp>
        <p:nvSpPr>
          <p:cNvPr id="41993" name="Text Box 9">
            <a:extLst>
              <a:ext uri="{FF2B5EF4-FFF2-40B4-BE49-F238E27FC236}">
                <a16:creationId xmlns:a16="http://schemas.microsoft.com/office/drawing/2014/main" id="{4091BD01-117D-426B-83ED-D842BDFA6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0400" y="2844800"/>
            <a:ext cx="539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舸</a:t>
            </a:r>
          </a:p>
        </p:txBody>
      </p:sp>
      <p:sp>
        <p:nvSpPr>
          <p:cNvPr id="41994" name="Text Box 10">
            <a:extLst>
              <a:ext uri="{FF2B5EF4-FFF2-40B4-BE49-F238E27FC236}">
                <a16:creationId xmlns:a16="http://schemas.microsoft.com/office/drawing/2014/main" id="{F4611CD8-B91E-5C6D-CA4D-3BC07A06C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3225800"/>
            <a:ext cx="539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鹰</a:t>
            </a:r>
          </a:p>
        </p:txBody>
      </p:sp>
      <p:sp>
        <p:nvSpPr>
          <p:cNvPr id="41995" name="Text Box 11">
            <a:extLst>
              <a:ext uri="{FF2B5EF4-FFF2-40B4-BE49-F238E27FC236}">
                <a16:creationId xmlns:a16="http://schemas.microsoft.com/office/drawing/2014/main" id="{DBEBAE7F-C442-A5DA-7FC3-B47E9009C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3657600"/>
            <a:ext cx="7191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鱼</a:t>
            </a:r>
          </a:p>
        </p:txBody>
      </p:sp>
      <p:sp>
        <p:nvSpPr>
          <p:cNvPr id="41996" name="Text Box 12">
            <a:extLst>
              <a:ext uri="{FF2B5EF4-FFF2-40B4-BE49-F238E27FC236}">
                <a16:creationId xmlns:a16="http://schemas.microsoft.com/office/drawing/2014/main" id="{F6A370CC-994E-6168-8524-8EFA81924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4159250"/>
            <a:ext cx="233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万类霜天</a:t>
            </a:r>
          </a:p>
        </p:txBody>
      </p:sp>
      <p:sp>
        <p:nvSpPr>
          <p:cNvPr id="41997" name="Text Box 13">
            <a:extLst>
              <a:ext uri="{FF2B5EF4-FFF2-40B4-BE49-F238E27FC236}">
                <a16:creationId xmlns:a16="http://schemas.microsoft.com/office/drawing/2014/main" id="{A9116076-C3E5-72F8-D9A3-EFB7EDD3E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3038" y="1268413"/>
            <a:ext cx="3095625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     红遍，</a:t>
            </a:r>
          </a:p>
          <a:p>
            <a:pPr eaLnBrk="1" hangingPunct="1"/>
            <a:endParaRPr kumimoji="1"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998" name="Text Box 14">
            <a:extLst>
              <a:ext uri="{FF2B5EF4-FFF2-40B4-BE49-F238E27FC236}">
                <a16:creationId xmlns:a16="http://schemas.microsoft.com/office/drawing/2014/main" id="{3F0E9F14-838A-D958-F7A4-168B8E666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3038" y="1844675"/>
            <a:ext cx="32861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层    尽染；</a:t>
            </a:r>
          </a:p>
        </p:txBody>
      </p:sp>
      <p:sp>
        <p:nvSpPr>
          <p:cNvPr id="41999" name="Text Box 15">
            <a:extLst>
              <a:ext uri="{FF2B5EF4-FFF2-40B4-BE49-F238E27FC236}">
                <a16:creationId xmlns:a16="http://schemas.microsoft.com/office/drawing/2014/main" id="{0071891E-3A29-D5B0-F897-0AC2AD8B9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3038" y="2352675"/>
            <a:ext cx="21383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漫     碧透，</a:t>
            </a:r>
          </a:p>
        </p:txBody>
      </p:sp>
      <p:sp>
        <p:nvSpPr>
          <p:cNvPr id="42000" name="Text Box 16">
            <a:extLst>
              <a:ext uri="{FF2B5EF4-FFF2-40B4-BE49-F238E27FC236}">
                <a16:creationId xmlns:a16="http://schemas.microsoft.com/office/drawing/2014/main" id="{2312BCBF-DFBB-FAEB-56ED-C4A32378C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7800" y="2836863"/>
            <a:ext cx="21579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百     争流。</a:t>
            </a:r>
          </a:p>
        </p:txBody>
      </p:sp>
      <p:sp>
        <p:nvSpPr>
          <p:cNvPr id="42001" name="Text Box 17">
            <a:extLst>
              <a:ext uri="{FF2B5EF4-FFF2-40B4-BE49-F238E27FC236}">
                <a16:creationId xmlns:a16="http://schemas.microsoft.com/office/drawing/2014/main" id="{479682B7-1E16-7C9C-D0F7-8FC014CAF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0400" y="3200400"/>
            <a:ext cx="223520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击长空</a:t>
            </a:r>
            <a:r>
              <a:rPr kumimoji="1" lang="zh-CN" altLang="en-US" sz="2800" b="1" dirty="0">
                <a:solidFill>
                  <a:srgbClr val="66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</a:p>
          <a:p>
            <a:pPr eaLnBrk="1" hangingPunct="1"/>
            <a:endParaRPr kumimoji="1"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002" name="Text Box 18">
            <a:extLst>
              <a:ext uri="{FF2B5EF4-FFF2-40B4-BE49-F238E27FC236}">
                <a16:creationId xmlns:a16="http://schemas.microsoft.com/office/drawing/2014/main" id="{5912E315-AFA7-92E5-0E34-E191EE800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4050" y="3644900"/>
            <a:ext cx="28749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翔浅底，</a:t>
            </a:r>
          </a:p>
        </p:txBody>
      </p:sp>
      <p:sp>
        <p:nvSpPr>
          <p:cNvPr id="42003" name="Text Box 19">
            <a:extLst>
              <a:ext uri="{FF2B5EF4-FFF2-40B4-BE49-F238E27FC236}">
                <a16:creationId xmlns:a16="http://schemas.microsoft.com/office/drawing/2014/main" id="{A139D529-DBC6-2604-FB5D-75EA0F7F1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3913" y="4149725"/>
            <a:ext cx="2141537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竞自由</a:t>
            </a:r>
            <a:r>
              <a:rPr kumimoji="1" lang="zh-CN" altLang="en-US" sz="2800" b="1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 eaLnBrk="1" hangingPunct="1"/>
            <a:endParaRPr kumimoji="1" lang="zh-CN" altLang="en-US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004" name="Text Box 20">
            <a:extLst>
              <a:ext uri="{FF2B5EF4-FFF2-40B4-BE49-F238E27FC236}">
                <a16:creationId xmlns:a16="http://schemas.microsoft.com/office/drawing/2014/main" id="{F5F80D5C-C255-903E-345D-05EB6D697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2563" y="2479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kumimoji="1" lang="zh-CN" altLang="en-US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005" name="AutoShape 21">
            <a:extLst>
              <a:ext uri="{FF2B5EF4-FFF2-40B4-BE49-F238E27FC236}">
                <a16:creationId xmlns:a16="http://schemas.microsoft.com/office/drawing/2014/main" id="{F12842AF-C154-F781-DB82-CAB22528FCCB}"/>
              </a:ext>
            </a:extLst>
          </p:cNvPr>
          <p:cNvSpPr>
            <a:spLocks/>
          </p:cNvSpPr>
          <p:nvPr/>
        </p:nvSpPr>
        <p:spPr bwMode="auto">
          <a:xfrm>
            <a:off x="7721600" y="1371600"/>
            <a:ext cx="508000" cy="3200400"/>
          </a:xfrm>
          <a:prstGeom prst="rightBrace">
            <a:avLst>
              <a:gd name="adj1" fmla="val 52500"/>
              <a:gd name="adj2" fmla="val 50000"/>
            </a:avLst>
          </a:prstGeom>
          <a:noFill/>
          <a:ln w="5715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42006" name="Text Box 22">
            <a:extLst>
              <a:ext uri="{FF2B5EF4-FFF2-40B4-BE49-F238E27FC236}">
                <a16:creationId xmlns:a16="http://schemas.microsoft.com/office/drawing/2014/main" id="{31568010-5707-5682-3AC1-FA46722D8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2163" y="2133600"/>
            <a:ext cx="83343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秋景</a:t>
            </a:r>
            <a:r>
              <a:rPr kumimoji="1" lang="zh-CN" altLang="en-US" sz="3200" b="1">
                <a:solidFill>
                  <a:srgbClr val="66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42007" name="Text Box 23">
            <a:extLst>
              <a:ext uri="{FF2B5EF4-FFF2-40B4-BE49-F238E27FC236}">
                <a16:creationId xmlns:a16="http://schemas.microsoft.com/office/drawing/2014/main" id="{70DB9E67-F465-8905-9348-FD8213E11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5600" y="1357313"/>
            <a:ext cx="833438" cy="252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生机勃勃的</a:t>
            </a:r>
          </a:p>
        </p:txBody>
      </p:sp>
      <p:sp>
        <p:nvSpPr>
          <p:cNvPr id="42008" name="Text Box 24">
            <a:extLst>
              <a:ext uri="{FF2B5EF4-FFF2-40B4-BE49-F238E27FC236}">
                <a16:creationId xmlns:a16="http://schemas.microsoft.com/office/drawing/2014/main" id="{539DBA61-9DD7-5F80-65F2-94AA61EFD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572000"/>
            <a:ext cx="10160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心 中 情</a:t>
            </a:r>
          </a:p>
        </p:txBody>
      </p:sp>
      <p:sp>
        <p:nvSpPr>
          <p:cNvPr id="42009" name="Text Box 25">
            <a:extLst>
              <a:ext uri="{FF2B5EF4-FFF2-40B4-BE49-F238E27FC236}">
                <a16:creationId xmlns:a16="http://schemas.microsoft.com/office/drawing/2014/main" id="{8EC89121-B94C-58DC-E686-1BCF2550A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3763" y="52990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kumimoji="1" lang="zh-CN" altLang="en-US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010" name="AutoShape 26">
            <a:extLst>
              <a:ext uri="{FF2B5EF4-FFF2-40B4-BE49-F238E27FC236}">
                <a16:creationId xmlns:a16="http://schemas.microsoft.com/office/drawing/2014/main" id="{A4157E30-8C0F-BF21-E854-61369597470A}"/>
              </a:ext>
            </a:extLst>
          </p:cNvPr>
          <p:cNvSpPr>
            <a:spLocks/>
          </p:cNvSpPr>
          <p:nvPr/>
        </p:nvSpPr>
        <p:spPr bwMode="auto">
          <a:xfrm>
            <a:off x="3454400" y="4724400"/>
            <a:ext cx="203200" cy="1828800"/>
          </a:xfrm>
          <a:prstGeom prst="leftBrace">
            <a:avLst>
              <a:gd name="adj1" fmla="val 75000"/>
              <a:gd name="adj2" fmla="val 49236"/>
            </a:avLst>
          </a:pr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42011" name="Text Box 27">
            <a:extLst>
              <a:ext uri="{FF2B5EF4-FFF2-40B4-BE49-F238E27FC236}">
                <a16:creationId xmlns:a16="http://schemas.microsoft.com/office/drawing/2014/main" id="{BC651336-8716-9AE2-C1A3-E17C8A602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0163" y="4692650"/>
            <a:ext cx="36957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怅寥廓，</a:t>
            </a:r>
          </a:p>
          <a:p>
            <a:pPr eaLnBrk="1" hangingPunct="1"/>
            <a:endParaRPr kumimoji="1" lang="zh-CN" altLang="en-US" sz="2800" b="1" dirty="0">
              <a:solidFill>
                <a:srgbClr val="66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endParaRPr kumimoji="1"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012" name="Text Box 28">
            <a:extLst>
              <a:ext uri="{FF2B5EF4-FFF2-40B4-BE49-F238E27FC236}">
                <a16:creationId xmlns:a16="http://schemas.microsoft.com/office/drawing/2014/main" id="{B1F1FDCE-B0B3-39DA-D860-75F628441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9200" y="5334000"/>
            <a:ext cx="37766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问苍茫大地，</a:t>
            </a:r>
          </a:p>
        </p:txBody>
      </p:sp>
      <p:sp>
        <p:nvSpPr>
          <p:cNvPr id="42013" name="Text Box 29">
            <a:extLst>
              <a:ext uri="{FF2B5EF4-FFF2-40B4-BE49-F238E27FC236}">
                <a16:creationId xmlns:a16="http://schemas.microsoft.com/office/drawing/2014/main" id="{BB853E82-960E-4F32-CAA2-9DCFBC370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7788" y="5999163"/>
            <a:ext cx="196215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谁主沉浮？</a:t>
            </a:r>
          </a:p>
          <a:p>
            <a:pPr eaLnBrk="1" hangingPunct="1"/>
            <a:endParaRPr kumimoji="1" lang="zh-CN" altLang="en-US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014" name="Text Box 30">
            <a:extLst>
              <a:ext uri="{FF2B5EF4-FFF2-40B4-BE49-F238E27FC236}">
                <a16:creationId xmlns:a16="http://schemas.microsoft.com/office/drawing/2014/main" id="{61B3EE3C-149A-27C3-BDBB-34587A8F8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1688" y="53943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kumimoji="1" lang="zh-CN" altLang="en-US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015" name="AutoShape 31">
            <a:extLst>
              <a:ext uri="{FF2B5EF4-FFF2-40B4-BE49-F238E27FC236}">
                <a16:creationId xmlns:a16="http://schemas.microsoft.com/office/drawing/2014/main" id="{B5C3D91D-471B-914D-58D8-98EAE9DFEECA}"/>
              </a:ext>
            </a:extLst>
          </p:cNvPr>
          <p:cNvSpPr>
            <a:spLocks/>
          </p:cNvSpPr>
          <p:nvPr/>
        </p:nvSpPr>
        <p:spPr bwMode="auto">
          <a:xfrm>
            <a:off x="7721600" y="4800600"/>
            <a:ext cx="304800" cy="1600200"/>
          </a:xfrm>
          <a:prstGeom prst="rightBrace">
            <a:avLst>
              <a:gd name="adj1" fmla="val 43750"/>
              <a:gd name="adj2" fmla="val 50000"/>
            </a:avLst>
          </a:pr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42016" name="Text Box 32">
            <a:extLst>
              <a:ext uri="{FF2B5EF4-FFF2-40B4-BE49-F238E27FC236}">
                <a16:creationId xmlns:a16="http://schemas.microsoft.com/office/drawing/2014/main" id="{0ADCB469-97D8-CB77-8F40-463896768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2163" y="4997450"/>
            <a:ext cx="73183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壮       志</a:t>
            </a:r>
          </a:p>
        </p:txBody>
      </p:sp>
      <p:sp>
        <p:nvSpPr>
          <p:cNvPr id="42017" name="Text Box 33">
            <a:extLst>
              <a:ext uri="{FF2B5EF4-FFF2-40B4-BE49-F238E27FC236}">
                <a16:creationId xmlns:a16="http://schemas.microsoft.com/office/drawing/2014/main" id="{FFB44639-98C1-734F-DE9D-D7C1168C1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4963" y="4343400"/>
            <a:ext cx="1138237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胸怀博大的</a:t>
            </a:r>
          </a:p>
        </p:txBody>
      </p:sp>
      <p:sp>
        <p:nvSpPr>
          <p:cNvPr id="42018" name="Text Box 34">
            <a:extLst>
              <a:ext uri="{FF2B5EF4-FFF2-40B4-BE49-F238E27FC236}">
                <a16:creationId xmlns:a16="http://schemas.microsoft.com/office/drawing/2014/main" id="{4805B036-E14F-F4A1-72DB-20E73CAB2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9513" y="779463"/>
            <a:ext cx="2986087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时间  地点  环境</a:t>
            </a:r>
          </a:p>
        </p:txBody>
      </p:sp>
      <p:sp>
        <p:nvSpPr>
          <p:cNvPr id="31779" name="Text Box 35">
            <a:extLst>
              <a:ext uri="{FF2B5EF4-FFF2-40B4-BE49-F238E27FC236}">
                <a16:creationId xmlns:a16="http://schemas.microsoft.com/office/drawing/2014/main" id="{4E1532BC-8F2A-1140-3C0B-4DEC071EC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5225" y="711200"/>
            <a:ext cx="6699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立</a:t>
            </a:r>
          </a:p>
        </p:txBody>
      </p:sp>
      <p:sp>
        <p:nvSpPr>
          <p:cNvPr id="31780" name="Text Box 36">
            <a:extLst>
              <a:ext uri="{FF2B5EF4-FFF2-40B4-BE49-F238E27FC236}">
                <a16:creationId xmlns:a16="http://schemas.microsoft.com/office/drawing/2014/main" id="{6CBED5BA-A600-5D7C-11B7-B4B0C2EC8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2708275"/>
            <a:ext cx="768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看</a:t>
            </a:r>
          </a:p>
        </p:txBody>
      </p:sp>
      <p:sp>
        <p:nvSpPr>
          <p:cNvPr id="31781" name="Text Box 37">
            <a:extLst>
              <a:ext uri="{FF2B5EF4-FFF2-40B4-BE49-F238E27FC236}">
                <a16:creationId xmlns:a16="http://schemas.microsoft.com/office/drawing/2014/main" id="{A2A4B856-9E95-43C5-A413-6582402A6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5838" y="5445125"/>
            <a:ext cx="86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2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2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2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2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2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2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2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2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2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2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2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2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2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2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42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42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42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42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42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42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42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42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42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2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42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42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42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42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autoUpdateAnimBg="0"/>
      <p:bldP spid="41987" grpId="0" autoUpdateAnimBg="0"/>
      <p:bldP spid="41988" grpId="0" autoUpdateAnimBg="0"/>
      <p:bldP spid="41989" grpId="0" animBg="1" autoUpdateAnimBg="0"/>
      <p:bldP spid="41990" grpId="0" autoUpdateAnimBg="0"/>
      <p:bldP spid="41991" grpId="0" autoUpdateAnimBg="0"/>
      <p:bldP spid="41992" grpId="0" autoUpdateAnimBg="0"/>
      <p:bldP spid="41993" grpId="0" autoUpdateAnimBg="0"/>
      <p:bldP spid="41994" grpId="0" autoUpdateAnimBg="0"/>
      <p:bldP spid="41995" grpId="0" autoUpdateAnimBg="0"/>
      <p:bldP spid="41996" grpId="0" autoUpdateAnimBg="0"/>
      <p:bldP spid="41997" grpId="0" autoUpdateAnimBg="0"/>
      <p:bldP spid="41998" grpId="0" autoUpdateAnimBg="0"/>
      <p:bldP spid="41999" grpId="0" autoUpdateAnimBg="0"/>
      <p:bldP spid="42000" grpId="0" autoUpdateAnimBg="0"/>
      <p:bldP spid="42001" grpId="0" autoUpdateAnimBg="0"/>
      <p:bldP spid="42002" grpId="0" autoUpdateAnimBg="0"/>
      <p:bldP spid="42003" grpId="0" autoUpdateAnimBg="0"/>
      <p:bldP spid="42004" grpId="0" autoUpdateAnimBg="0"/>
      <p:bldP spid="42006" grpId="0" autoUpdateAnimBg="0"/>
      <p:bldP spid="42007" grpId="0" autoUpdateAnimBg="0"/>
      <p:bldP spid="42008" grpId="0" autoUpdateAnimBg="0"/>
      <p:bldP spid="42009" grpId="0" autoUpdateAnimBg="0"/>
      <p:bldP spid="42011" grpId="0" autoUpdateAnimBg="0"/>
      <p:bldP spid="42012" grpId="0" autoUpdateAnimBg="0"/>
      <p:bldP spid="42013" grpId="0" autoUpdateAnimBg="0"/>
      <p:bldP spid="42014" grpId="0" autoUpdateAnimBg="0"/>
      <p:bldP spid="42016" grpId="0" autoUpdateAnimBg="0"/>
      <p:bldP spid="42017" grpId="0" autoUpdateAnimBg="0"/>
      <p:bldP spid="42018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092021D3-4BC8-F939-2A2A-E2761DA9CF6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28638" y="1962150"/>
            <a:ext cx="10972800" cy="3338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携来百侣曾游。忆往昔峥嵘岁月稠。”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在全文中起什么作用？</a:t>
            </a:r>
          </a:p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承上启下 过渡作用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A001F985-0182-2999-57D7-56FAE801F9E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501900" y="1052513"/>
            <a:ext cx="4876800" cy="704850"/>
          </a:xfrm>
          <a:prstGeom prst="rect">
            <a:avLst/>
          </a:prstGeom>
          <a:solidFill>
            <a:srgbClr val="FF0066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峥嵘岁月图</a:t>
            </a:r>
          </a:p>
        </p:txBody>
      </p:sp>
      <p:pic>
        <p:nvPicPr>
          <p:cNvPr id="32772" name="图片 2">
            <a:extLst>
              <a:ext uri="{FF2B5EF4-FFF2-40B4-BE49-F238E27FC236}">
                <a16:creationId xmlns:a16="http://schemas.microsoft.com/office/drawing/2014/main" id="{394A5026-A9AC-0C87-62E8-3046AE1BE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913" y="2551113"/>
            <a:ext cx="558958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EB8B422D-9F72-5D50-12A4-CF0FE59B1ED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265363" y="681038"/>
            <a:ext cx="5386387" cy="776287"/>
          </a:xfrm>
          <a:prstGeom prst="rect">
            <a:avLst/>
          </a:prstGeom>
          <a:solidFill>
            <a:srgbClr val="FF0066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峥嵘岁月图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A197355E-FF0A-595B-2CE9-711ECE27A5F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27050" y="1557338"/>
            <a:ext cx="10972800" cy="3176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1911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1925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年，毛泽东在长沙从事的主要革命活动有：</a:t>
            </a:r>
          </a:p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    组织了湖南学生联合会、新民学会</a:t>
            </a:r>
          </a:p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    开办了平民夜校、文化书社</a:t>
            </a:r>
          </a:p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    参加反对袁世凯称帝，领导了驱逐张敬尧、谭延闿、赵恒惕等军阀的活动</a:t>
            </a:r>
          </a:p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    创办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湘江评论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，成立马克思主义研究会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>
            <a:extLst>
              <a:ext uri="{FF2B5EF4-FFF2-40B4-BE49-F238E27FC236}">
                <a16:creationId xmlns:a16="http://schemas.microsoft.com/office/drawing/2014/main" id="{10642232-0B38-EFB7-620B-EFF700EAD5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322513"/>
            <a:ext cx="742950" cy="14319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4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抒</a:t>
            </a:r>
          </a:p>
          <a:p>
            <a:pPr eaLnBrk="1" hangingPunct="1"/>
            <a:r>
              <a:rPr kumimoji="1" lang="zh-CN" altLang="en-US" sz="4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</a:t>
            </a:r>
          </a:p>
        </p:txBody>
      </p:sp>
      <p:sp>
        <p:nvSpPr>
          <p:cNvPr id="45059" name="AutoShape 3">
            <a:extLst>
              <a:ext uri="{FF2B5EF4-FFF2-40B4-BE49-F238E27FC236}">
                <a16:creationId xmlns:a16="http://schemas.microsoft.com/office/drawing/2014/main" id="{CC9B9F11-2A01-B521-000A-99C257FD8C70}"/>
              </a:ext>
            </a:extLst>
          </p:cNvPr>
          <p:cNvSpPr>
            <a:spLocks/>
          </p:cNvSpPr>
          <p:nvPr/>
        </p:nvSpPr>
        <p:spPr bwMode="auto">
          <a:xfrm>
            <a:off x="1320800" y="1524000"/>
            <a:ext cx="406400" cy="3200400"/>
          </a:xfrm>
          <a:prstGeom prst="leftBrace">
            <a:avLst>
              <a:gd name="adj1" fmla="val 65625"/>
              <a:gd name="adj2" fmla="val 51829"/>
            </a:avLst>
          </a:prstGeom>
          <a:solidFill>
            <a:srgbClr val="FFFFFF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45060" name="Text Box 4">
            <a:extLst>
              <a:ext uri="{FF2B5EF4-FFF2-40B4-BE49-F238E27FC236}">
                <a16:creationId xmlns:a16="http://schemas.microsoft.com/office/drawing/2014/main" id="{A06979FE-D629-02C3-FCD3-345E2A316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7200" y="1179513"/>
            <a:ext cx="2419350" cy="762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44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百侣曾游</a:t>
            </a:r>
          </a:p>
        </p:txBody>
      </p:sp>
      <p:sp>
        <p:nvSpPr>
          <p:cNvPr id="45061" name="Text Box 5">
            <a:extLst>
              <a:ext uri="{FF2B5EF4-FFF2-40B4-BE49-F238E27FC236}">
                <a16:creationId xmlns:a16="http://schemas.microsoft.com/office/drawing/2014/main" id="{C06AF7B8-DC33-3F61-DF30-4E6E954586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7200" y="2557463"/>
            <a:ext cx="2012950" cy="8239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4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忆往昔</a:t>
            </a:r>
            <a:endParaRPr kumimoji="1"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062" name="AutoShape 6">
            <a:extLst>
              <a:ext uri="{FF2B5EF4-FFF2-40B4-BE49-F238E27FC236}">
                <a16:creationId xmlns:a16="http://schemas.microsoft.com/office/drawing/2014/main" id="{56F3769B-09C2-F357-1A90-1DC00A3CCEC3}"/>
              </a:ext>
            </a:extLst>
          </p:cNvPr>
          <p:cNvSpPr>
            <a:spLocks/>
          </p:cNvSpPr>
          <p:nvPr/>
        </p:nvSpPr>
        <p:spPr bwMode="auto">
          <a:xfrm>
            <a:off x="4470400" y="1981200"/>
            <a:ext cx="203200" cy="2057400"/>
          </a:xfrm>
          <a:prstGeom prst="leftBrace">
            <a:avLst>
              <a:gd name="adj1" fmla="val 84375"/>
              <a:gd name="adj2" fmla="val 50000"/>
            </a:avLst>
          </a:prstGeom>
          <a:solidFill>
            <a:srgbClr val="FFFFFF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kumimoji="1" lang="zh-CN" altLang="en-US" sz="240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063" name="Text Box 7">
            <a:extLst>
              <a:ext uri="{FF2B5EF4-FFF2-40B4-BE49-F238E27FC236}">
                <a16:creationId xmlns:a16="http://schemas.microsoft.com/office/drawing/2014/main" id="{BA8F505B-7386-91E8-9880-2678D2EFD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3600" y="1787525"/>
            <a:ext cx="2874963" cy="25304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kumimoji="1" lang="zh-CN" altLang="en-US" sz="40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风华正茂</a:t>
            </a:r>
          </a:p>
          <a:p>
            <a:pPr eaLnBrk="1" hangingPunct="1"/>
            <a:r>
              <a:rPr kumimoji="1" lang="zh-CN" altLang="en-US" sz="40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书生意气  </a:t>
            </a:r>
          </a:p>
          <a:p>
            <a:pPr eaLnBrk="1" hangingPunct="1"/>
            <a:r>
              <a:rPr kumimoji="1" lang="zh-CN" altLang="en-US" sz="40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指点江山  </a:t>
            </a:r>
          </a:p>
          <a:p>
            <a:pPr eaLnBrk="1" hangingPunct="1"/>
            <a:r>
              <a:rPr kumimoji="1" lang="zh-CN" altLang="en-US" sz="40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粪土万户侯</a:t>
            </a:r>
            <a:endParaRPr kumimoji="1"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064" name="Text Box 8">
            <a:extLst>
              <a:ext uri="{FF2B5EF4-FFF2-40B4-BE49-F238E27FC236}">
                <a16:creationId xmlns:a16="http://schemas.microsoft.com/office/drawing/2014/main" id="{A52A48CC-DC58-707B-5C77-E06F0A9CC9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4310063"/>
            <a:ext cx="2012950" cy="8239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4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曾记否</a:t>
            </a:r>
          </a:p>
        </p:txBody>
      </p:sp>
      <p:sp>
        <p:nvSpPr>
          <p:cNvPr id="45065" name="Text Box 9">
            <a:extLst>
              <a:ext uri="{FF2B5EF4-FFF2-40B4-BE49-F238E27FC236}">
                <a16:creationId xmlns:a16="http://schemas.microsoft.com/office/drawing/2014/main" id="{C1D46752-37AE-D564-78A5-B6B6DB310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3600" y="4454525"/>
            <a:ext cx="2216150" cy="7016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40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中流击水</a:t>
            </a:r>
            <a:endParaRPr kumimoji="1"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066" name="AutoShape 10">
            <a:extLst>
              <a:ext uri="{FF2B5EF4-FFF2-40B4-BE49-F238E27FC236}">
                <a16:creationId xmlns:a16="http://schemas.microsoft.com/office/drawing/2014/main" id="{D4C30137-4D36-BC96-79C6-597642C388C6}"/>
              </a:ext>
            </a:extLst>
          </p:cNvPr>
          <p:cNvSpPr>
            <a:spLocks/>
          </p:cNvSpPr>
          <p:nvPr/>
        </p:nvSpPr>
        <p:spPr bwMode="auto">
          <a:xfrm>
            <a:off x="8636000" y="1447800"/>
            <a:ext cx="203200" cy="3505200"/>
          </a:xfrm>
          <a:prstGeom prst="rightBrace">
            <a:avLst>
              <a:gd name="adj1" fmla="val 143750"/>
              <a:gd name="adj2" fmla="val 50000"/>
            </a:avLst>
          </a:prstGeom>
          <a:solidFill>
            <a:srgbClr val="FFFFFF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45067" name="Text Box 11">
            <a:extLst>
              <a:ext uri="{FF2B5EF4-FFF2-40B4-BE49-F238E27FC236}">
                <a16:creationId xmlns:a16="http://schemas.microsoft.com/office/drawing/2014/main" id="{19D28E05-B6FA-C35E-3768-80BBF5997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3138" y="1155700"/>
            <a:ext cx="2765501" cy="452431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kumimoji="1" lang="zh-CN" altLang="en-US" sz="3600" dirty="0">
              <a:solidFill>
                <a:srgbClr val="FF33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kumimoji="1" lang="zh-CN" altLang="en-US" sz="3600" dirty="0">
                <a:solidFill>
                  <a:srgbClr val="FF33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设问 结 尾，</a:t>
            </a:r>
            <a:endParaRPr kumimoji="1" lang="en-US" altLang="zh-CN" sz="3600" dirty="0">
              <a:solidFill>
                <a:srgbClr val="FF33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kumimoji="1" lang="zh-CN" altLang="en-US" sz="3600" dirty="0">
                <a:solidFill>
                  <a:srgbClr val="FF33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回答“ 谁主</a:t>
            </a:r>
          </a:p>
          <a:p>
            <a:pPr eaLnBrk="1" hangingPunct="1"/>
            <a:r>
              <a:rPr kumimoji="1" lang="zh-CN" altLang="en-US" sz="3600" dirty="0">
                <a:solidFill>
                  <a:srgbClr val="FF33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沉浮”</a:t>
            </a:r>
            <a:r>
              <a:rPr kumimoji="1" lang="en-US" altLang="zh-CN" sz="3600" dirty="0">
                <a:solidFill>
                  <a:srgbClr val="FF33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kumimoji="1" lang="zh-CN" altLang="en-US" sz="3600" dirty="0">
                <a:solidFill>
                  <a:srgbClr val="FF33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投身</a:t>
            </a:r>
          </a:p>
          <a:p>
            <a:pPr eaLnBrk="1" hangingPunct="1"/>
            <a:r>
              <a:rPr kumimoji="1" lang="zh-CN" altLang="en-US" sz="3600" dirty="0">
                <a:solidFill>
                  <a:srgbClr val="FF33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革命，</a:t>
            </a:r>
            <a:r>
              <a:rPr kumimoji="1" lang="en-US" altLang="zh-CN" sz="3600" dirty="0">
                <a:solidFill>
                  <a:srgbClr val="FF33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zh-CN" altLang="en-US" sz="3600" dirty="0">
                <a:solidFill>
                  <a:srgbClr val="FF33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急流</a:t>
            </a:r>
          </a:p>
          <a:p>
            <a:pPr eaLnBrk="1" hangingPunct="1"/>
            <a:r>
              <a:rPr kumimoji="1" lang="zh-CN" altLang="en-US" sz="3600" dirty="0">
                <a:solidFill>
                  <a:srgbClr val="FF33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勇进，</a:t>
            </a:r>
            <a:r>
              <a:rPr kumimoji="1" lang="en-US" altLang="zh-CN" sz="3600" dirty="0">
                <a:solidFill>
                  <a:srgbClr val="FF33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zh-CN" altLang="en-US" sz="3600" dirty="0">
                <a:solidFill>
                  <a:srgbClr val="FF33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担负</a:t>
            </a:r>
          </a:p>
          <a:p>
            <a:pPr eaLnBrk="1" hangingPunct="1"/>
            <a:r>
              <a:rPr kumimoji="1" lang="zh-CN" altLang="en-US" sz="3600" dirty="0">
                <a:solidFill>
                  <a:srgbClr val="FF33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大任。</a:t>
            </a:r>
            <a:endParaRPr kumimoji="1" lang="en-US" altLang="zh-CN" sz="3600" dirty="0">
              <a:solidFill>
                <a:srgbClr val="FF33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endParaRPr kumimoji="1" lang="zh-CN" altLang="en-US" sz="3600" dirty="0">
              <a:solidFill>
                <a:srgbClr val="FF33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0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0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0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0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50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0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nimBg="1" autoUpdateAnimBg="0"/>
      <p:bldP spid="45060" grpId="0" animBg="1" autoUpdateAnimBg="0"/>
      <p:bldP spid="45061" grpId="0" animBg="1" autoUpdateAnimBg="0"/>
      <p:bldP spid="45062" grpId="0" animBg="1" autoUpdateAnimBg="0"/>
      <p:bldP spid="45063" grpId="0" build="p" autoUpdateAnimBg="0"/>
      <p:bldP spid="45064" grpId="0" animBg="1" autoUpdateAnimBg="0"/>
      <p:bldP spid="45065" grpId="0" animBg="1" autoUpdateAnimBg="0"/>
      <p:bldP spid="45067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>
            <a:extLst>
              <a:ext uri="{FF2B5EF4-FFF2-40B4-BE49-F238E27FC236}">
                <a16:creationId xmlns:a16="http://schemas.microsoft.com/office/drawing/2014/main" id="{FB1B69DA-AA00-4CEE-47FA-30AEDCF13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199" y="1066800"/>
            <a:ext cx="1023496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32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解题：</a:t>
            </a:r>
          </a:p>
          <a:p>
            <a:pPr eaLnBrk="1" hangingPunct="1">
              <a:spcBef>
                <a:spcPct val="50000"/>
              </a:spcBef>
            </a:pPr>
            <a:r>
              <a:rPr kumimoji="1" lang="zh-CN" altLang="en-US" sz="32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kumimoji="1" lang="en-US" altLang="zh-CN" sz="32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kumimoji="1" lang="zh-CN" altLang="en-US" sz="32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沁园春</a:t>
            </a:r>
            <a:r>
              <a:rPr kumimoji="1" lang="en-US" altLang="zh-CN" sz="32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kumimoji="1" lang="zh-CN" altLang="en-US" sz="32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是词牌名，</a:t>
            </a:r>
            <a:r>
              <a:rPr kumimoji="1" lang="en-US" altLang="zh-CN" sz="32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kumimoji="1" lang="zh-CN" altLang="en-US" sz="32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长沙</a:t>
            </a:r>
            <a:r>
              <a:rPr kumimoji="1" lang="en-US" altLang="zh-CN" sz="32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kumimoji="1" lang="zh-CN" altLang="en-US" sz="32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是词题。</a:t>
            </a:r>
          </a:p>
        </p:txBody>
      </p:sp>
      <p:sp>
        <p:nvSpPr>
          <p:cNvPr id="27651" name="Text Box 3">
            <a:extLst>
              <a:ext uri="{FF2B5EF4-FFF2-40B4-BE49-F238E27FC236}">
                <a16:creationId xmlns:a16="http://schemas.microsoft.com/office/drawing/2014/main" id="{1741DAFB-1899-4338-8921-736EC03FD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771766"/>
            <a:ext cx="1112668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sz="36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结构：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sz="36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本文在词中属于长调，分上下两阕。上阕侧重写景，由景生情。下阕回忆往事，巧妙作答。</a:t>
            </a:r>
          </a:p>
          <a:p>
            <a:pPr eaLnBrk="1" hangingPunct="1">
              <a:spcBef>
                <a:spcPct val="50000"/>
              </a:spcBef>
            </a:pPr>
            <a:endParaRPr kumimoji="1"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utoUpdateAnimBg="0"/>
      <p:bldP spid="27651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0D34C89D-2078-7FEB-C4EF-DDBC0C1ECEB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82600" y="1938338"/>
            <a:ext cx="10972800" cy="703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CN" altLang="en-US" sz="4000" b="1">
                <a:latin typeface="微软雅黑" panose="020B0503020204020204" pitchFamily="34" charset="-122"/>
                <a:ea typeface="微软雅黑" panose="020B0503020204020204" pitchFamily="34" charset="-122"/>
              </a:rPr>
              <a:t>塑造了怎样的少年形象？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F188E12A-AD52-C90F-6003-B26F3597958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00050" y="3000375"/>
            <a:ext cx="10572750" cy="30527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青春年少，神采飞扬，才华横溢，意气风发，热情奔放。</a:t>
            </a:r>
          </a:p>
          <a:p>
            <a:r>
              <a:rPr lang="zh-CN" altLang="en-US" sz="3200" b="1" dirty="0">
                <a:solidFill>
                  <a:srgbClr val="DD1D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年龄气质</a:t>
            </a:r>
            <a:r>
              <a:rPr lang="en-US" altLang="zh-CN" sz="3200" b="1" dirty="0">
                <a:solidFill>
                  <a:srgbClr val="DD1D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3200" b="1" dirty="0">
                <a:solidFill>
                  <a:srgbClr val="DD1D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同学少年   风华正茂</a:t>
            </a:r>
            <a:r>
              <a:rPr lang="en-US" altLang="zh-CN" sz="3200" b="1" dirty="0">
                <a:solidFill>
                  <a:srgbClr val="DD1D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  <a:p>
            <a:r>
              <a:rPr lang="zh-CN" altLang="en-US" sz="3200" b="1" dirty="0">
                <a:solidFill>
                  <a:srgbClr val="DD1D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精神状态</a:t>
            </a:r>
            <a:r>
              <a:rPr lang="en-US" altLang="zh-CN" sz="3200" b="1" dirty="0">
                <a:solidFill>
                  <a:srgbClr val="DD1D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3200" b="1" dirty="0">
                <a:solidFill>
                  <a:srgbClr val="DD1D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书生意气   挥斥方遒</a:t>
            </a:r>
            <a:r>
              <a:rPr lang="en-US" altLang="zh-CN" sz="3200" b="1" dirty="0">
                <a:solidFill>
                  <a:srgbClr val="DD1D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  <a:p>
            <a:r>
              <a:rPr lang="zh-CN" altLang="en-US" sz="3200" b="1" dirty="0">
                <a:solidFill>
                  <a:srgbClr val="DD1D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战斗行动</a:t>
            </a:r>
            <a:r>
              <a:rPr lang="en-US" altLang="zh-CN" sz="3200" b="1" dirty="0">
                <a:solidFill>
                  <a:srgbClr val="DD1D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3200" b="1" dirty="0">
                <a:solidFill>
                  <a:srgbClr val="DD1D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指点江山   激扬文字   粪土当年万户侯</a:t>
            </a:r>
            <a:r>
              <a:rPr lang="en-US" altLang="zh-CN" sz="3200" b="1" dirty="0">
                <a:solidFill>
                  <a:srgbClr val="DD1D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F0C80218-EC40-BC1C-504E-18DFECE9A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9775" y="993775"/>
            <a:ext cx="4141788" cy="774700"/>
          </a:xfrm>
          <a:prstGeom prst="rect">
            <a:avLst/>
          </a:prstGeom>
          <a:solidFill>
            <a:srgbClr val="FF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914400" indent="-9144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914400" indent="-9144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indent="-9144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914400" indent="-9144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914400" indent="-9144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371600" indent="-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1828800" indent="-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286000" indent="-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2743200" indent="-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zh-CN" altLang="en-US" sz="4400" b="1">
                <a:latin typeface="微软雅黑" panose="020B0503020204020204" pitchFamily="34" charset="-122"/>
                <a:ea typeface="微软雅黑" panose="020B0503020204020204" pitchFamily="34" charset="-122"/>
                <a:sym typeface="Calibri Light" panose="020F0302020204030204" pitchFamily="34" charset="0"/>
              </a:rPr>
              <a:t>中流击水图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7CA53386-A87A-32B1-63C2-470CFCCA255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487613" y="1066800"/>
            <a:ext cx="4910137" cy="776288"/>
          </a:xfrm>
          <a:prstGeom prst="rect">
            <a:avLst/>
          </a:prstGeom>
          <a:solidFill>
            <a:srgbClr val="FF0066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中流击水 图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6883DC1D-6296-7CD4-CD06-25CFC02F508A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563563" y="2047875"/>
            <a:ext cx="11247437" cy="4619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讨论：“中流击水”这一情景蕴含着词人怎样的感情？在全词中有什么作用？</a:t>
            </a:r>
          </a:p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明确：“中流击水，浪遏飞舟”，采取象征的手法，形象地表达了一代革命青年的凌云壮志，以天下为己任，以及在新时代的大潮里，乘风破浪，鼓桨前进，立志振兴中华的慷慨豪情，含蓄地回答了上片提出的“谁主沉浮”的问题。</a:t>
            </a:r>
          </a:p>
        </p:txBody>
      </p:sp>
      <p:pic>
        <p:nvPicPr>
          <p:cNvPr id="36868" name="Picture 4" descr="图片1">
            <a:extLst>
              <a:ext uri="{FF2B5EF4-FFF2-40B4-BE49-F238E27FC236}">
                <a16:creationId xmlns:a16="http://schemas.microsoft.com/office/drawing/2014/main" id="{76BF03A0-3806-084E-8E6C-026D9ABC7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675" y="4297363"/>
            <a:ext cx="5905500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>
            <a:extLst>
              <a:ext uri="{FF2B5EF4-FFF2-40B4-BE49-F238E27FC236}">
                <a16:creationId xmlns:a16="http://schemas.microsoft.com/office/drawing/2014/main" id="{BD305798-E679-8C7C-EB92-E38B04DDA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17563"/>
            <a:ext cx="25288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4000" b="1">
                <a:solidFill>
                  <a:srgbClr val="66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kumimoji="1" lang="zh-CN" altLang="en-US" sz="4000" b="1">
                <a:solidFill>
                  <a:srgbClr val="66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、下阕：</a:t>
            </a:r>
          </a:p>
        </p:txBody>
      </p:sp>
      <p:sp>
        <p:nvSpPr>
          <p:cNvPr id="48131" name="Text Box 3">
            <a:extLst>
              <a:ext uri="{FF2B5EF4-FFF2-40B4-BE49-F238E27FC236}">
                <a16:creationId xmlns:a16="http://schemas.microsoft.com/office/drawing/2014/main" id="{31047928-C708-FAF9-775F-534A27AC2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0" y="830263"/>
            <a:ext cx="1016000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kumimoji="1" lang="zh-CN" altLang="en-US" sz="3200" b="1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endParaRPr kumimoji="1" lang="zh-CN" altLang="en-US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132" name="Text Box 4">
            <a:extLst>
              <a:ext uri="{FF2B5EF4-FFF2-40B4-BE49-F238E27FC236}">
                <a16:creationId xmlns:a16="http://schemas.microsoft.com/office/drawing/2014/main" id="{E40CD82E-44DB-0FF8-75EC-341DD5475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059363"/>
            <a:ext cx="641350" cy="64135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3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 action="ppaction://hlinkpres?slideindex=1&amp;slidetitle="/>
              </a:rPr>
              <a:t>记</a:t>
            </a:r>
            <a:endParaRPr kumimoji="1" lang="zh-CN" altLang="en-US" sz="36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133" name="Rectangle 5">
            <a:extLst>
              <a:ext uri="{FF2B5EF4-FFF2-40B4-BE49-F238E27FC236}">
                <a16:creationId xmlns:a16="http://schemas.microsoft.com/office/drawing/2014/main" id="{F0F6AB84-CF37-E61D-F9B1-FFBE26716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416175"/>
            <a:ext cx="641350" cy="64135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3600" b="1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忆</a:t>
            </a:r>
          </a:p>
        </p:txBody>
      </p:sp>
      <p:sp>
        <p:nvSpPr>
          <p:cNvPr id="48134" name="Text Box 6">
            <a:extLst>
              <a:ext uri="{FF2B5EF4-FFF2-40B4-BE49-F238E27FC236}">
                <a16:creationId xmlns:a16="http://schemas.microsoft.com/office/drawing/2014/main" id="{852FBC88-AAD5-9ED2-2A60-5C77B2E55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838" y="1676400"/>
            <a:ext cx="671512" cy="232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3200" b="1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峥嵘    岁月</a:t>
            </a:r>
          </a:p>
        </p:txBody>
      </p:sp>
      <p:sp>
        <p:nvSpPr>
          <p:cNvPr id="48135" name="Text Box 7">
            <a:extLst>
              <a:ext uri="{FF2B5EF4-FFF2-40B4-BE49-F238E27FC236}">
                <a16:creationId xmlns:a16="http://schemas.microsoft.com/office/drawing/2014/main" id="{490024FE-9A31-5BB6-A535-F20DF5888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400" y="4068763"/>
            <a:ext cx="671513" cy="278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3200" b="1">
                <a:solidFill>
                  <a:srgbClr val="66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豪迈      气概</a:t>
            </a:r>
          </a:p>
        </p:txBody>
      </p:sp>
      <p:sp>
        <p:nvSpPr>
          <p:cNvPr id="48136" name="Text Box 8">
            <a:extLst>
              <a:ext uri="{FF2B5EF4-FFF2-40B4-BE49-F238E27FC236}">
                <a16:creationId xmlns:a16="http://schemas.microsoft.com/office/drawing/2014/main" id="{A605FFB0-61A6-248A-D09E-31FE6947F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2563" y="14128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kumimoji="1" lang="zh-CN" altLang="en-US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137" name="AutoShape 9">
            <a:extLst>
              <a:ext uri="{FF2B5EF4-FFF2-40B4-BE49-F238E27FC236}">
                <a16:creationId xmlns:a16="http://schemas.microsoft.com/office/drawing/2014/main" id="{2F409A41-3CF4-B54C-A0E3-E680D6230988}"/>
              </a:ext>
            </a:extLst>
          </p:cNvPr>
          <p:cNvSpPr>
            <a:spLocks/>
          </p:cNvSpPr>
          <p:nvPr/>
        </p:nvSpPr>
        <p:spPr bwMode="auto">
          <a:xfrm>
            <a:off x="3759200" y="1447800"/>
            <a:ext cx="406400" cy="2743200"/>
          </a:xfrm>
          <a:prstGeom prst="leftBrace">
            <a:avLst>
              <a:gd name="adj1" fmla="val 56250"/>
              <a:gd name="adj2" fmla="val 50000"/>
            </a:avLst>
          </a:prstGeom>
          <a:noFill/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48138" name="Text Box 10">
            <a:extLst>
              <a:ext uri="{FF2B5EF4-FFF2-40B4-BE49-F238E27FC236}">
                <a16:creationId xmlns:a16="http://schemas.microsoft.com/office/drawing/2014/main" id="{ABE264B9-3E4B-4768-F72F-E44B611E41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8800" y="1244600"/>
            <a:ext cx="3028950" cy="344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800" b="1" dirty="0">
                <a:solidFill>
                  <a:srgbClr val="66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恰同学少年，</a:t>
            </a:r>
          </a:p>
          <a:p>
            <a:pPr eaLnBrk="1" hangingPunct="1"/>
            <a:r>
              <a:rPr kumimoji="1" lang="zh-CN" altLang="en-US" sz="2800" b="1" dirty="0">
                <a:solidFill>
                  <a:srgbClr val="66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风华正茂；</a:t>
            </a:r>
          </a:p>
          <a:p>
            <a:pPr eaLnBrk="1" hangingPunct="1"/>
            <a:r>
              <a:rPr kumimoji="1" lang="zh-CN" altLang="en-US" sz="2800" b="1" dirty="0">
                <a:solidFill>
                  <a:srgbClr val="66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书生意气，</a:t>
            </a:r>
          </a:p>
          <a:p>
            <a:pPr eaLnBrk="1" hangingPunct="1"/>
            <a:r>
              <a:rPr kumimoji="1" lang="zh-CN" altLang="en-US" sz="2800" b="1" dirty="0">
                <a:solidFill>
                  <a:srgbClr val="66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挥斥方遒。</a:t>
            </a:r>
          </a:p>
          <a:p>
            <a:pPr eaLnBrk="1" hangingPunct="1"/>
            <a:r>
              <a:rPr kumimoji="1" lang="zh-CN" altLang="en-US" sz="2800" b="1" dirty="0">
                <a:solidFill>
                  <a:srgbClr val="66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指点江山，</a:t>
            </a:r>
          </a:p>
          <a:p>
            <a:pPr eaLnBrk="1" hangingPunct="1"/>
            <a:r>
              <a:rPr kumimoji="1" lang="zh-CN" altLang="en-US" sz="2800" b="1" dirty="0">
                <a:solidFill>
                  <a:srgbClr val="66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激扬文字，</a:t>
            </a:r>
          </a:p>
          <a:p>
            <a:pPr eaLnBrk="1" hangingPunct="1"/>
            <a:r>
              <a:rPr kumimoji="1" lang="zh-CN" altLang="en-US" sz="2800" b="1" dirty="0">
                <a:solidFill>
                  <a:srgbClr val="66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粪土当年万户侯。</a:t>
            </a:r>
          </a:p>
          <a:p>
            <a:pPr eaLnBrk="1" hangingPunct="1"/>
            <a:endParaRPr kumimoji="1"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139" name="Text Box 11">
            <a:extLst>
              <a:ext uri="{FF2B5EF4-FFF2-40B4-BE49-F238E27FC236}">
                <a16:creationId xmlns:a16="http://schemas.microsoft.com/office/drawing/2014/main" id="{94E5FE9A-E4C6-6947-5E80-9590E58DD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5763" y="18700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kumimoji="1" lang="zh-CN" altLang="en-US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140" name="AutoShape 12">
            <a:extLst>
              <a:ext uri="{FF2B5EF4-FFF2-40B4-BE49-F238E27FC236}">
                <a16:creationId xmlns:a16="http://schemas.microsoft.com/office/drawing/2014/main" id="{091A1B9B-7085-320E-32EF-CF61BA4D3069}"/>
              </a:ext>
            </a:extLst>
          </p:cNvPr>
          <p:cNvSpPr>
            <a:spLocks/>
          </p:cNvSpPr>
          <p:nvPr/>
        </p:nvSpPr>
        <p:spPr bwMode="auto">
          <a:xfrm>
            <a:off x="8737600" y="1371600"/>
            <a:ext cx="508000" cy="2895600"/>
          </a:xfrm>
          <a:prstGeom prst="rightBrace">
            <a:avLst>
              <a:gd name="adj1" fmla="val 47500"/>
              <a:gd name="adj2" fmla="val 50000"/>
            </a:avLst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48141" name="Text Box 13">
            <a:extLst>
              <a:ext uri="{FF2B5EF4-FFF2-40B4-BE49-F238E27FC236}">
                <a16:creationId xmlns:a16="http://schemas.microsoft.com/office/drawing/2014/main" id="{40A4D6FB-F67F-595E-A615-778AF6578C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3275" y="762000"/>
            <a:ext cx="1647825" cy="309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3600" b="1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同学青春年少</a:t>
            </a:r>
          </a:p>
          <a:p>
            <a:pPr eaLnBrk="1" hangingPunct="1"/>
            <a:r>
              <a:rPr kumimoji="1" lang="zh-CN" altLang="en-US" sz="3600" b="1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风华正茂</a:t>
            </a:r>
          </a:p>
          <a:p>
            <a:pPr eaLnBrk="1" hangingPunct="1"/>
            <a:endParaRPr kumimoji="1" lang="zh-CN" altLang="en-US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142" name="Text Box 14">
            <a:extLst>
              <a:ext uri="{FF2B5EF4-FFF2-40B4-BE49-F238E27FC236}">
                <a16:creationId xmlns:a16="http://schemas.microsoft.com/office/drawing/2014/main" id="{DA65664E-67EE-DCAE-2A9A-0AF3A7E4C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2563" y="44608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kumimoji="1" lang="zh-CN" altLang="en-US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143" name="Text Box 15">
            <a:extLst>
              <a:ext uri="{FF2B5EF4-FFF2-40B4-BE49-F238E27FC236}">
                <a16:creationId xmlns:a16="http://schemas.microsoft.com/office/drawing/2014/main" id="{57DF5BF0-2E4E-233E-699A-5B1645C07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0400" y="4752975"/>
            <a:ext cx="264687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3200" b="1" dirty="0">
                <a:solidFill>
                  <a:srgbClr val="66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到中流击水，</a:t>
            </a:r>
          </a:p>
          <a:p>
            <a:pPr eaLnBrk="1" hangingPunct="1"/>
            <a:endParaRPr kumimoji="1" lang="zh-CN" altLang="en-US" sz="3200" b="1" dirty="0">
              <a:solidFill>
                <a:srgbClr val="66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kumimoji="1" lang="zh-CN" altLang="en-US" sz="3200" b="1" dirty="0">
                <a:solidFill>
                  <a:srgbClr val="66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浪遏飞舟？</a:t>
            </a:r>
          </a:p>
          <a:p>
            <a:pPr eaLnBrk="1" hangingPunct="1"/>
            <a:endParaRPr kumimoji="1"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144" name="AutoShape 16">
            <a:extLst>
              <a:ext uri="{FF2B5EF4-FFF2-40B4-BE49-F238E27FC236}">
                <a16:creationId xmlns:a16="http://schemas.microsoft.com/office/drawing/2014/main" id="{12390939-0A88-75A1-E1CA-1EB21E371EAE}"/>
              </a:ext>
            </a:extLst>
          </p:cNvPr>
          <p:cNvSpPr>
            <a:spLocks/>
          </p:cNvSpPr>
          <p:nvPr/>
        </p:nvSpPr>
        <p:spPr bwMode="auto">
          <a:xfrm>
            <a:off x="3962400" y="4648200"/>
            <a:ext cx="203200" cy="1676400"/>
          </a:xfrm>
          <a:prstGeom prst="leftBrace">
            <a:avLst>
              <a:gd name="adj1" fmla="val 68750"/>
              <a:gd name="adj2" fmla="val 50000"/>
            </a:avLst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48145" name="Text Box 17">
            <a:extLst>
              <a:ext uri="{FF2B5EF4-FFF2-40B4-BE49-F238E27FC236}">
                <a16:creationId xmlns:a16="http://schemas.microsoft.com/office/drawing/2014/main" id="{5D69345A-5F60-7B83-3FA6-AB92A27EB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4163" y="49942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kumimoji="1" lang="zh-CN" altLang="en-US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146" name="AutoShape 18">
            <a:extLst>
              <a:ext uri="{FF2B5EF4-FFF2-40B4-BE49-F238E27FC236}">
                <a16:creationId xmlns:a16="http://schemas.microsoft.com/office/drawing/2014/main" id="{01DF002C-6416-4C77-2C0D-885A5ABB8463}"/>
              </a:ext>
            </a:extLst>
          </p:cNvPr>
          <p:cNvSpPr>
            <a:spLocks/>
          </p:cNvSpPr>
          <p:nvPr/>
        </p:nvSpPr>
        <p:spPr bwMode="auto">
          <a:xfrm>
            <a:off x="8839200" y="4648200"/>
            <a:ext cx="203200" cy="1752600"/>
          </a:xfrm>
          <a:prstGeom prst="rightBrace">
            <a:avLst>
              <a:gd name="adj1" fmla="val 71875"/>
              <a:gd name="adj2" fmla="val 50000"/>
            </a:avLst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48147" name="Text Box 19">
            <a:extLst>
              <a:ext uri="{FF2B5EF4-FFF2-40B4-BE49-F238E27FC236}">
                <a16:creationId xmlns:a16="http://schemas.microsoft.com/office/drawing/2014/main" id="{09AE908D-0EFB-21B2-1329-489605201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94875" y="3733800"/>
            <a:ext cx="1647825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3600" b="1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我辈破浪锐进</a:t>
            </a:r>
          </a:p>
          <a:p>
            <a:pPr eaLnBrk="1" hangingPunct="1"/>
            <a:r>
              <a:rPr kumimoji="1" lang="zh-CN" altLang="en-US" sz="3600" b="1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奋然前行</a:t>
            </a:r>
          </a:p>
          <a:p>
            <a:pPr eaLnBrk="1" hangingPunct="1"/>
            <a:endParaRPr kumimoji="1" lang="zh-CN" altLang="en-US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148" name="Text Box 20">
            <a:extLst>
              <a:ext uri="{FF2B5EF4-FFF2-40B4-BE49-F238E27FC236}">
                <a16:creationId xmlns:a16="http://schemas.microsoft.com/office/drawing/2014/main" id="{96553808-7818-B291-F4AC-61F73240A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4850" y="852488"/>
            <a:ext cx="849313" cy="64135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3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携</a:t>
            </a:r>
          </a:p>
        </p:txBody>
      </p:sp>
      <p:sp>
        <p:nvSpPr>
          <p:cNvPr id="48149" name="Text Box 21">
            <a:extLst>
              <a:ext uri="{FF2B5EF4-FFF2-40B4-BE49-F238E27FC236}">
                <a16:creationId xmlns:a16="http://schemas.microsoft.com/office/drawing/2014/main" id="{6AD0D6D1-4381-5403-C20B-D7801B51A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8800" y="677863"/>
            <a:ext cx="1930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3200" b="1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8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8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8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8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8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8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8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8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autoUpdateAnimBg="0"/>
      <p:bldP spid="48131" grpId="0" autoUpdateAnimBg="0"/>
      <p:bldP spid="48132" grpId="0" animBg="1" autoUpdateAnimBg="0"/>
      <p:bldP spid="48133" grpId="0" animBg="1" autoUpdateAnimBg="0"/>
      <p:bldP spid="48134" grpId="0" autoUpdateAnimBg="0"/>
      <p:bldP spid="48135" grpId="0" autoUpdateAnimBg="0"/>
      <p:bldP spid="48136" grpId="0" autoUpdateAnimBg="0"/>
      <p:bldP spid="48138" grpId="0" autoUpdateAnimBg="0"/>
      <p:bldP spid="48139" grpId="0" autoUpdateAnimBg="0"/>
      <p:bldP spid="48141" grpId="0" autoUpdateAnimBg="0"/>
      <p:bldP spid="48142" grpId="0" autoUpdateAnimBg="0"/>
      <p:bldP spid="48143" grpId="0" autoUpdateAnimBg="0"/>
      <p:bldP spid="48145" grpId="0" autoUpdateAnimBg="0"/>
      <p:bldP spid="48147" grpId="0" autoUpdateAnimBg="0"/>
      <p:bldP spid="48148" grpId="0" animBg="1" autoUpdateAnimBg="0"/>
      <p:bldP spid="48149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>
            <a:extLst>
              <a:ext uri="{FF2B5EF4-FFF2-40B4-BE49-F238E27FC236}">
                <a16:creationId xmlns:a16="http://schemas.microsoft.com/office/drawing/2014/main" id="{B9C82F3A-D5FC-0DC6-547A-9F984B0A47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50" y="1069975"/>
            <a:ext cx="170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总结全词：</a:t>
            </a:r>
          </a:p>
        </p:txBody>
      </p:sp>
      <p:sp>
        <p:nvSpPr>
          <p:cNvPr id="49155" name="Text Box 3">
            <a:extLst>
              <a:ext uri="{FF2B5EF4-FFF2-40B4-BE49-F238E27FC236}">
                <a16:creationId xmlns:a16="http://schemas.microsoft.com/office/drawing/2014/main" id="{B58AE67D-AE1F-B683-21C1-856B7BDF8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5113" y="4554538"/>
            <a:ext cx="11196637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kumimoji="1" lang="zh-CN" altLang="en-US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endParaRPr kumimoji="1" lang="zh-CN" altLang="en-US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endParaRPr kumimoji="1" lang="zh-CN" altLang="en-US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156" name="Rectangle 4">
            <a:extLst>
              <a:ext uri="{FF2B5EF4-FFF2-40B4-BE49-F238E27FC236}">
                <a16:creationId xmlns:a16="http://schemas.microsoft.com/office/drawing/2014/main" id="{BEA4E57C-A083-090B-7287-B5BE89BBE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950" y="1525588"/>
            <a:ext cx="8304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①上阕写了些什么？</a:t>
            </a:r>
          </a:p>
        </p:txBody>
      </p:sp>
      <p:sp>
        <p:nvSpPr>
          <p:cNvPr id="49157" name="Rectangle 5">
            <a:extLst>
              <a:ext uri="{FF2B5EF4-FFF2-40B4-BE49-F238E27FC236}">
                <a16:creationId xmlns:a16="http://schemas.microsoft.com/office/drawing/2014/main" id="{AD2B21AC-A51A-9615-D6CD-175D443EA0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950" y="2317750"/>
            <a:ext cx="9805988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明确：主要写景，写眼前之景。即描绘了绚丽的湘江深秋景色，突出“万类霜天竞自由”的精神。顺流而下，自然地提出苍茫大地应该由谁来主宰的问题。</a:t>
            </a:r>
          </a:p>
        </p:txBody>
      </p:sp>
      <p:sp>
        <p:nvSpPr>
          <p:cNvPr id="49158" name="Rectangle 6">
            <a:extLst>
              <a:ext uri="{FF2B5EF4-FFF2-40B4-BE49-F238E27FC236}">
                <a16:creationId xmlns:a16="http://schemas.microsoft.com/office/drawing/2014/main" id="{CF441607-6389-F6CB-5506-A7BD6F6C3C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950" y="4765675"/>
            <a:ext cx="6191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②下阕写了些什么？</a:t>
            </a:r>
          </a:p>
        </p:txBody>
      </p:sp>
      <p:sp>
        <p:nvSpPr>
          <p:cNvPr id="49159" name="Rectangle 7">
            <a:extLst>
              <a:ext uri="{FF2B5EF4-FFF2-40B4-BE49-F238E27FC236}">
                <a16:creationId xmlns:a16="http://schemas.microsoft.com/office/drawing/2014/main" id="{613E2C61-EF6C-2588-FE38-6C50BB7250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950" y="53419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明确：主要抒情。通过追忆往事，表现革命青年的战斗风姿和远大抱负。</a:t>
            </a:r>
          </a:p>
        </p:txBody>
      </p:sp>
      <p:pic>
        <p:nvPicPr>
          <p:cNvPr id="38920" name="Picture 8" descr="tov-join7">
            <a:extLst>
              <a:ext uri="{FF2B5EF4-FFF2-40B4-BE49-F238E27FC236}">
                <a16:creationId xmlns:a16="http://schemas.microsoft.com/office/drawing/2014/main" id="{7EC27B83-AF32-D288-F3DB-E6DAAC0E373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6938" y="1309688"/>
            <a:ext cx="1401762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autoUpdateAnimBg="0"/>
      <p:bldP spid="49155" grpId="0" autoUpdateAnimBg="0"/>
      <p:bldP spid="49156" grpId="0" autoUpdateAnimBg="0"/>
      <p:bldP spid="49157" grpId="0" autoUpdateAnimBg="0"/>
      <p:bldP spid="49158" grpId="0" autoUpdateAnimBg="0"/>
      <p:bldP spid="49159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2">
            <a:extLst>
              <a:ext uri="{FF2B5EF4-FFF2-40B4-BE49-F238E27FC236}">
                <a16:creationId xmlns:a16="http://schemas.microsoft.com/office/drawing/2014/main" id="{C36CC3C1-52A2-5678-26CD-D3A51F3C0CC3}"/>
              </a:ext>
            </a:extLst>
          </p:cNvPr>
          <p:cNvSpPr>
            <a:spLocks/>
          </p:cNvSpPr>
          <p:nvPr/>
        </p:nvSpPr>
        <p:spPr bwMode="auto">
          <a:xfrm>
            <a:off x="731838" y="1168400"/>
            <a:ext cx="508000" cy="3962400"/>
          </a:xfrm>
          <a:prstGeom prst="leftBrace">
            <a:avLst>
              <a:gd name="adj1" fmla="val 65000"/>
              <a:gd name="adj2" fmla="val 50000"/>
            </a:avLst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51203" name="Text Box 3">
            <a:extLst>
              <a:ext uri="{FF2B5EF4-FFF2-40B4-BE49-F238E27FC236}">
                <a16:creationId xmlns:a16="http://schemas.microsoft.com/office/drawing/2014/main" id="{AE83A6D2-5DD5-5707-813E-331D8509E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038" y="1044575"/>
            <a:ext cx="1809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表现手法</a:t>
            </a:r>
            <a:endParaRPr kumimoji="1"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04" name="Text Box 4">
            <a:extLst>
              <a:ext uri="{FF2B5EF4-FFF2-40B4-BE49-F238E27FC236}">
                <a16:creationId xmlns:a16="http://schemas.microsoft.com/office/drawing/2014/main" id="{27393DB7-D961-E2C7-EDB8-B48828193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6238" y="1019175"/>
            <a:ext cx="3773487" cy="519113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8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情景交融       联想丰富</a:t>
            </a:r>
            <a:endParaRPr kumimoji="1"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05" name="Text Box 5">
            <a:extLst>
              <a:ext uri="{FF2B5EF4-FFF2-40B4-BE49-F238E27FC236}">
                <a16:creationId xmlns:a16="http://schemas.microsoft.com/office/drawing/2014/main" id="{749004B5-46B6-6574-7961-7DCDC8E12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1438" y="3606800"/>
            <a:ext cx="1057275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</a:t>
            </a:r>
          </a:p>
          <a:p>
            <a:pPr eaLnBrk="1" hangingPunct="1"/>
            <a:endParaRPr kumimoji="1" lang="zh-CN" altLang="en-US" sz="32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endParaRPr kumimoji="1" lang="zh-CN" altLang="en-US" sz="32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kumimoji="1" lang="zh-CN" altLang="en-US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格</a:t>
            </a:r>
            <a:endParaRPr kumimoji="1" lang="zh-CN" altLang="en-US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06" name="Text Box 6">
            <a:extLst>
              <a:ext uri="{FF2B5EF4-FFF2-40B4-BE49-F238E27FC236}">
                <a16:creationId xmlns:a16="http://schemas.microsoft.com/office/drawing/2014/main" id="{34DA4E17-8F79-9E93-B600-189945896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2838" y="2771775"/>
            <a:ext cx="7505700" cy="30813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8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豪放派词风  大开大阖  一气呵成  吞月吐星      </a:t>
            </a:r>
          </a:p>
          <a:p>
            <a:pPr eaLnBrk="1" hangingPunct="1"/>
            <a:r>
              <a:rPr kumimoji="1" lang="zh-CN" altLang="en-US" sz="28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既有壮采的奇观 ，又富深广的内涵</a:t>
            </a:r>
          </a:p>
          <a:p>
            <a:pPr eaLnBrk="1" hangingPunct="1"/>
            <a:r>
              <a:rPr kumimoji="1" lang="zh-CN" altLang="en-US" sz="28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豪语而以蕴藉出之，不是粗率，而是妩媚</a:t>
            </a:r>
          </a:p>
          <a:p>
            <a:pPr eaLnBrk="1" hangingPunct="1"/>
            <a:r>
              <a:rPr kumimoji="1" lang="zh-CN" altLang="en-US" sz="28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骤驰而间以顿挫摇曳，不是滑润，而是错综</a:t>
            </a:r>
          </a:p>
          <a:p>
            <a:pPr eaLnBrk="1" hangingPunct="1"/>
            <a:r>
              <a:rPr kumimoji="1" lang="zh-CN" altLang="en-US" sz="28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是力与美的融合，</a:t>
            </a:r>
          </a:p>
          <a:p>
            <a:pPr eaLnBrk="1" hangingPunct="1"/>
            <a:r>
              <a:rPr kumimoji="1" lang="zh-CN" altLang="en-US" sz="28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豪放与妩媚的结合，</a:t>
            </a:r>
          </a:p>
          <a:p>
            <a:pPr eaLnBrk="1" hangingPunct="1"/>
            <a:r>
              <a:rPr kumimoji="1" lang="zh-CN" altLang="en-US" sz="28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壮美与优美的结合。</a:t>
            </a:r>
            <a:endParaRPr kumimoji="1"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07" name="AutoShape 7">
            <a:extLst>
              <a:ext uri="{FF2B5EF4-FFF2-40B4-BE49-F238E27FC236}">
                <a16:creationId xmlns:a16="http://schemas.microsoft.com/office/drawing/2014/main" id="{7830AD83-C5C0-6F63-B9A6-22FC57536F1B}"/>
              </a:ext>
            </a:extLst>
          </p:cNvPr>
          <p:cNvSpPr>
            <a:spLocks/>
          </p:cNvSpPr>
          <p:nvPr/>
        </p:nvSpPr>
        <p:spPr bwMode="auto">
          <a:xfrm>
            <a:off x="1920875" y="3225800"/>
            <a:ext cx="406400" cy="2514600"/>
          </a:xfrm>
          <a:prstGeom prst="leftBrace">
            <a:avLst>
              <a:gd name="adj1" fmla="val 51562"/>
              <a:gd name="adj2" fmla="val 50000"/>
            </a:avLst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51208" name="Text Box 8">
            <a:extLst>
              <a:ext uri="{FF2B5EF4-FFF2-40B4-BE49-F238E27FC236}">
                <a16:creationId xmlns:a16="http://schemas.microsoft.com/office/drawing/2014/main" id="{B6016A32-DF31-FB3C-85BF-FEAF52730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7675" y="1701800"/>
            <a:ext cx="6705600" cy="519113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8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上阕记游写景，下阕回忆抒情</a:t>
            </a:r>
            <a:endParaRPr kumimoji="1"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autoUpdateAnimBg="0"/>
      <p:bldP spid="51204" grpId="0" animBg="1" autoUpdateAnimBg="0"/>
      <p:bldP spid="51205" grpId="0" autoUpdateAnimBg="0"/>
      <p:bldP spid="51206" grpId="0" animBg="1" autoUpdateAnimBg="0"/>
      <p:bldP spid="51208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>
            <a:extLst>
              <a:ext uri="{FF2B5EF4-FFF2-40B4-BE49-F238E27FC236}">
                <a16:creationId xmlns:a16="http://schemas.microsoft.com/office/drawing/2014/main" id="{FAD19FAD-D569-CBA6-D225-DEB15CD14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6163" y="812800"/>
            <a:ext cx="63357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6000">
                <a:latin typeface="微软雅黑" panose="020B0503020204020204" pitchFamily="34" charset="-122"/>
                <a:ea typeface="微软雅黑" panose="020B0503020204020204" pitchFamily="34" charset="-122"/>
              </a:rPr>
              <a:t>“意象”简释</a:t>
            </a:r>
          </a:p>
        </p:txBody>
      </p:sp>
      <p:sp>
        <p:nvSpPr>
          <p:cNvPr id="43011" name="Text Box 3">
            <a:extLst>
              <a:ext uri="{FF2B5EF4-FFF2-40B4-BE49-F238E27FC236}">
                <a16:creationId xmlns:a16="http://schemas.microsoft.com/office/drawing/2014/main" id="{3B18A102-F0F8-9398-5951-E30764B02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813" y="1916113"/>
            <a:ext cx="21113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6000">
                <a:latin typeface="微软雅黑" panose="020B0503020204020204" pitchFamily="34" charset="-122"/>
                <a:ea typeface="微软雅黑" panose="020B0503020204020204" pitchFamily="34" charset="-122"/>
              </a:rPr>
              <a:t>意</a:t>
            </a:r>
          </a:p>
        </p:txBody>
      </p:sp>
      <p:sp>
        <p:nvSpPr>
          <p:cNvPr id="43012" name="Text Box 4">
            <a:extLst>
              <a:ext uri="{FF2B5EF4-FFF2-40B4-BE49-F238E27FC236}">
                <a16:creationId xmlns:a16="http://schemas.microsoft.com/office/drawing/2014/main" id="{1EC3DA1D-36AE-DE58-96A8-524779583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2986088"/>
            <a:ext cx="4705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253" name="Text Box 5">
            <a:extLst>
              <a:ext uri="{FF2B5EF4-FFF2-40B4-BE49-F238E27FC236}">
                <a16:creationId xmlns:a16="http://schemas.microsoft.com/office/drawing/2014/main" id="{5847107A-3722-BF31-D4B8-E4AFB4FB6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924175"/>
            <a:ext cx="3983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创作者的思想感情</a:t>
            </a:r>
          </a:p>
        </p:txBody>
      </p:sp>
      <p:sp>
        <p:nvSpPr>
          <p:cNvPr id="43014" name="Text Box 6">
            <a:extLst>
              <a:ext uri="{FF2B5EF4-FFF2-40B4-BE49-F238E27FC236}">
                <a16:creationId xmlns:a16="http://schemas.microsoft.com/office/drawing/2014/main" id="{8CCFE0A3-3B0F-12B5-E75C-40ABF05C3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063" y="3644900"/>
            <a:ext cx="13430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6000">
                <a:latin typeface="微软雅黑" panose="020B0503020204020204" pitchFamily="34" charset="-122"/>
                <a:ea typeface="微软雅黑" panose="020B0503020204020204" pitchFamily="34" charset="-122"/>
              </a:rPr>
              <a:t>象</a:t>
            </a:r>
          </a:p>
        </p:txBody>
      </p:sp>
      <p:sp>
        <p:nvSpPr>
          <p:cNvPr id="53255" name="Text Box 7">
            <a:extLst>
              <a:ext uri="{FF2B5EF4-FFF2-40B4-BE49-F238E27FC236}">
                <a16:creationId xmlns:a16="http://schemas.microsoft.com/office/drawing/2014/main" id="{799FDAE9-91EA-197F-AE26-A53B34A56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52963"/>
            <a:ext cx="3503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作品中的客观物象</a:t>
            </a:r>
          </a:p>
        </p:txBody>
      </p:sp>
      <p:sp>
        <p:nvSpPr>
          <p:cNvPr id="53256" name="AutoShape 8">
            <a:extLst>
              <a:ext uri="{FF2B5EF4-FFF2-40B4-BE49-F238E27FC236}">
                <a16:creationId xmlns:a16="http://schemas.microsoft.com/office/drawing/2014/main" id="{DB0F223B-161E-1227-36B5-F90373F5D6BD}"/>
              </a:ext>
            </a:extLst>
          </p:cNvPr>
          <p:cNvSpPr>
            <a:spLocks/>
          </p:cNvSpPr>
          <p:nvPr/>
        </p:nvSpPr>
        <p:spPr bwMode="auto">
          <a:xfrm>
            <a:off x="3024188" y="2349500"/>
            <a:ext cx="1057275" cy="2519363"/>
          </a:xfrm>
          <a:prstGeom prst="rightBrace">
            <a:avLst>
              <a:gd name="adj1" fmla="val 19857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53257" name="Text Box 9">
            <a:extLst>
              <a:ext uri="{FF2B5EF4-FFF2-40B4-BE49-F238E27FC236}">
                <a16:creationId xmlns:a16="http://schemas.microsoft.com/office/drawing/2014/main" id="{66A29A7E-8979-4781-34F5-B818297EAC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6713" y="2133600"/>
            <a:ext cx="2687637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诗人的思想感情与客观物象融合形成意象</a:t>
            </a:r>
          </a:p>
        </p:txBody>
      </p:sp>
      <p:sp>
        <p:nvSpPr>
          <p:cNvPr id="53258" name="AutoShape 10">
            <a:extLst>
              <a:ext uri="{FF2B5EF4-FFF2-40B4-BE49-F238E27FC236}">
                <a16:creationId xmlns:a16="http://schemas.microsoft.com/office/drawing/2014/main" id="{C527F8BC-88C2-EA95-E93C-2AA4D1786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2263" y="2997200"/>
            <a:ext cx="2111375" cy="360363"/>
          </a:xfrm>
          <a:prstGeom prst="rightArrow">
            <a:avLst>
              <a:gd name="adj1" fmla="val 50000"/>
              <a:gd name="adj2" fmla="val 14647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53259" name="Text Box 11">
            <a:extLst>
              <a:ext uri="{FF2B5EF4-FFF2-40B4-BE49-F238E27FC236}">
                <a16:creationId xmlns:a16="http://schemas.microsoft.com/office/drawing/2014/main" id="{EB5E38C2-4711-B415-5DE5-8F1899180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8888" y="2636838"/>
            <a:ext cx="27860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6000">
                <a:latin typeface="微软雅黑" panose="020B0503020204020204" pitchFamily="34" charset="-122"/>
                <a:ea typeface="微软雅黑" panose="020B0503020204020204" pitchFamily="34" charset="-122"/>
              </a:rPr>
              <a:t>意境  </a:t>
            </a:r>
            <a:endParaRPr lang="zh-CN" altLang="en-US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260" name="Text Box 12">
            <a:extLst>
              <a:ext uri="{FF2B5EF4-FFF2-40B4-BE49-F238E27FC236}">
                <a16:creationId xmlns:a16="http://schemas.microsoft.com/office/drawing/2014/main" id="{66DF2466-D48F-1B47-43A6-7E3D0D588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0038" y="3573463"/>
            <a:ext cx="4271962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 b="1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诗人通过种种意象的创造和组合所构成的一种充满诗意的艺术境界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 autoUpdateAnimBg="0"/>
      <p:bldP spid="53255" grpId="0" autoUpdateAnimBg="0"/>
      <p:bldP spid="53257" grpId="0" autoUpdateAnimBg="0"/>
      <p:bldP spid="53259" grpId="0" autoUpdateAnimBg="0"/>
      <p:bldP spid="53260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BCA6D479-15E5-2F3A-65B8-84D03A8066D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619500" y="695325"/>
            <a:ext cx="5872163" cy="7921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zh-CN" sz="400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4000">
                <a:latin typeface="微软雅黑" panose="020B0503020204020204" pitchFamily="34" charset="-122"/>
                <a:ea typeface="微软雅黑" panose="020B0503020204020204" pitchFamily="34" charset="-122"/>
              </a:rPr>
              <a:t>沁园春  长沙</a:t>
            </a:r>
            <a:r>
              <a:rPr lang="en-US" altLang="zh-CN" sz="400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4000">
                <a:latin typeface="微软雅黑" panose="020B0503020204020204" pitchFamily="34" charset="-122"/>
                <a:ea typeface="微软雅黑" panose="020B0503020204020204" pitchFamily="34" charset="-122"/>
              </a:rPr>
              <a:t>的意象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E1F2393B-7487-3609-46B9-0D8518E59D6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558925"/>
            <a:ext cx="3983038" cy="4667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意象美来自景物的选取 </a:t>
            </a:r>
          </a:p>
        </p:txBody>
      </p:sp>
      <p:sp>
        <p:nvSpPr>
          <p:cNvPr id="54276" name="Text Box 4">
            <a:extLst>
              <a:ext uri="{FF2B5EF4-FFF2-40B4-BE49-F238E27FC236}">
                <a16:creationId xmlns:a16="http://schemas.microsoft.com/office/drawing/2014/main" id="{003CF437-9F1C-4EF2-12C4-AFD8103B5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" y="2133600"/>
            <a:ext cx="4135438" cy="267765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从空间：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山上的“层林”， 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江中的“百舸”， 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空中的雄鹰， 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水底的游鱼 </a:t>
            </a:r>
          </a:p>
        </p:txBody>
      </p:sp>
      <p:sp>
        <p:nvSpPr>
          <p:cNvPr id="54277" name="Text Box 5">
            <a:extLst>
              <a:ext uri="{FF2B5EF4-FFF2-40B4-BE49-F238E27FC236}">
                <a16:creationId xmlns:a16="http://schemas.microsoft.com/office/drawing/2014/main" id="{A01F4365-2E97-DD19-E244-D90877580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8" y="5014913"/>
            <a:ext cx="4416425" cy="156966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从状态：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静态的火红的枫林，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动态的“争流”的“百舸”等 </a:t>
            </a:r>
          </a:p>
        </p:txBody>
      </p:sp>
      <p:sp>
        <p:nvSpPr>
          <p:cNvPr id="54278" name="Text Box 6">
            <a:extLst>
              <a:ext uri="{FF2B5EF4-FFF2-40B4-BE49-F238E27FC236}">
                <a16:creationId xmlns:a16="http://schemas.microsoft.com/office/drawing/2014/main" id="{DD831FF5-DF29-DF46-3801-156485C07B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6638" y="2854325"/>
            <a:ext cx="1920875" cy="14636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或广博，或宏伟，或雄峻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竞相向上、生机勃勃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54279" name="AutoShape 7">
            <a:extLst>
              <a:ext uri="{FF2B5EF4-FFF2-40B4-BE49-F238E27FC236}">
                <a16:creationId xmlns:a16="http://schemas.microsoft.com/office/drawing/2014/main" id="{CB0B2277-0B6D-8F60-B5B6-7F908CDD1046}"/>
              </a:ext>
            </a:extLst>
          </p:cNvPr>
          <p:cNvSpPr>
            <a:spLocks/>
          </p:cNvSpPr>
          <p:nvPr/>
        </p:nvSpPr>
        <p:spPr bwMode="auto">
          <a:xfrm>
            <a:off x="3949700" y="2554288"/>
            <a:ext cx="682625" cy="2016125"/>
          </a:xfrm>
          <a:prstGeom prst="rightBrace">
            <a:avLst>
              <a:gd name="adj1" fmla="val 24612"/>
              <a:gd name="adj2" fmla="val 50000"/>
            </a:avLst>
          </a:prstGeom>
          <a:solidFill>
            <a:srgbClr val="FFFFFF"/>
          </a:solidFill>
          <a:ln w="9525">
            <a:solidFill>
              <a:srgbClr val="33CC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54280" name="Text Box 8">
            <a:extLst>
              <a:ext uri="{FF2B5EF4-FFF2-40B4-BE49-F238E27FC236}">
                <a16:creationId xmlns:a16="http://schemas.microsoft.com/office/drawing/2014/main" id="{8F096A21-3510-6AEC-50B0-05EB4B1BE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4213" y="3141663"/>
            <a:ext cx="3360737" cy="13731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与毛泽东积极向上，昂扬奋进的立意契合。</a:t>
            </a:r>
          </a:p>
        </p:txBody>
      </p:sp>
      <p:sp>
        <p:nvSpPr>
          <p:cNvPr id="54281" name="AutoShape 9">
            <a:extLst>
              <a:ext uri="{FF2B5EF4-FFF2-40B4-BE49-F238E27FC236}">
                <a16:creationId xmlns:a16="http://schemas.microsoft.com/office/drawing/2014/main" id="{5E6172C7-82C6-C6EA-6A3D-260422C95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8900" y="3527425"/>
            <a:ext cx="1920875" cy="342900"/>
          </a:xfrm>
          <a:prstGeom prst="notchedRightArrow">
            <a:avLst>
              <a:gd name="adj1" fmla="val 50000"/>
              <a:gd name="adj2" fmla="val 140046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54282" name="Text Box 10">
            <a:extLst>
              <a:ext uri="{FF2B5EF4-FFF2-40B4-BE49-F238E27FC236}">
                <a16:creationId xmlns:a16="http://schemas.microsoft.com/office/drawing/2014/main" id="{F00B2DC5-ADD5-9994-6B44-97C094480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3913" y="5375275"/>
            <a:ext cx="5470525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4800">
                <a:latin typeface="微软雅黑" panose="020B0503020204020204" pitchFamily="34" charset="-122"/>
                <a:ea typeface="微软雅黑" panose="020B0503020204020204" pitchFamily="34" charset="-122"/>
              </a:rPr>
              <a:t>以壮景抒豪情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animBg="1" autoUpdateAnimBg="0"/>
      <p:bldP spid="54277" grpId="0" animBg="1" autoUpdateAnimBg="0"/>
      <p:bldP spid="54278" grpId="0" animBg="1" autoUpdateAnimBg="0"/>
      <p:bldP spid="54280" grpId="0" animBg="1" autoUpdateAnimBg="0"/>
      <p:bldP spid="54282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book9">
            <a:extLst>
              <a:ext uri="{FF2B5EF4-FFF2-40B4-BE49-F238E27FC236}">
                <a16:creationId xmlns:a16="http://schemas.microsoft.com/office/drawing/2014/main" id="{4E72CF94-7D27-1647-5B0E-FFE03EFD298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0" y="1470025"/>
            <a:ext cx="16002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Text Box 3">
            <a:extLst>
              <a:ext uri="{FF2B5EF4-FFF2-40B4-BE49-F238E27FC236}">
                <a16:creationId xmlns:a16="http://schemas.microsoft.com/office/drawing/2014/main" id="{9A9AEDF6-43FA-C584-8557-D801FE17C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563" y="1404938"/>
            <a:ext cx="2724150" cy="701675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4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方法归纳：</a:t>
            </a:r>
          </a:p>
        </p:txBody>
      </p:sp>
      <p:sp>
        <p:nvSpPr>
          <p:cNvPr id="49156" name="Text Box 4">
            <a:extLst>
              <a:ext uri="{FF2B5EF4-FFF2-40B4-BE49-F238E27FC236}">
                <a16:creationId xmlns:a16="http://schemas.microsoft.com/office/drawing/2014/main" id="{3D68098E-9D22-3DDB-2345-865DBCE33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8563" y="25019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kumimoji="1" lang="zh-CN" altLang="en-US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157" name="Text Box 5">
            <a:extLst>
              <a:ext uri="{FF2B5EF4-FFF2-40B4-BE49-F238E27FC236}">
                <a16:creationId xmlns:a16="http://schemas.microsoft.com/office/drawing/2014/main" id="{C9ED41E0-4BF9-3252-82D8-E70260255C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2533650"/>
            <a:ext cx="1111885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kumimoji="1"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、能抓住关键的词语把握层次，</a:t>
            </a:r>
          </a:p>
          <a:p>
            <a:pPr eaLnBrk="1" hangingPunct="1"/>
            <a:r>
              <a:rPr kumimoji="1"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明确思路。</a:t>
            </a:r>
          </a:p>
          <a:p>
            <a:pPr eaLnBrk="1" hangingPunct="1"/>
            <a:r>
              <a:rPr kumimoji="1" lang="en-US" altLang="zh-CN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kumimoji="1"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、能抓住诗歌先写景后抒情的特征。</a:t>
            </a:r>
          </a:p>
          <a:p>
            <a:pPr eaLnBrk="1" hangingPunct="1"/>
            <a:r>
              <a:rPr kumimoji="1" lang="en-US" altLang="zh-CN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kumimoji="1"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、能抓住极富表现力的词语仔细体味。</a:t>
            </a:r>
          </a:p>
          <a:p>
            <a:pPr eaLnBrk="1" hangingPunct="1"/>
            <a:r>
              <a:rPr kumimoji="1" lang="en-US" altLang="zh-CN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kumimoji="1"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、能抓住情景交融的结合点，把握诗歌主旨。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文本框 1">
            <a:extLst>
              <a:ext uri="{FF2B5EF4-FFF2-40B4-BE49-F238E27FC236}">
                <a16:creationId xmlns:a16="http://schemas.microsoft.com/office/drawing/2014/main" id="{74EAFB8F-F5B6-E96F-5C5F-A3B938019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3663" y="2874963"/>
            <a:ext cx="90297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8800">
                <a:solidFill>
                  <a:schemeClr val="bg1"/>
                </a:solidFill>
              </a:rPr>
              <a:t>Thanks!</a:t>
            </a:r>
            <a:endParaRPr lang="zh-CN" altLang="en-US" sz="8800">
              <a:solidFill>
                <a:schemeClr val="bg1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8CA4FF0-5A8F-CB3A-0216-27F5E92CA3FB}"/>
              </a:ext>
            </a:extLst>
          </p:cNvPr>
          <p:cNvSpPr txBox="1"/>
          <p:nvPr/>
        </p:nvSpPr>
        <p:spPr>
          <a:xfrm>
            <a:off x="7745263" y="209490"/>
            <a:ext cx="4145401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000" dirty="0">
                <a:effectLst>
                  <a:reflection blurRad="6350" stA="50000" endA="300" endPos="50000" dist="60007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Century Gothic" panose="020B0502020202020204" pitchFamily="34" charset="0"/>
              </a:rPr>
              <a:t>xxx</a:t>
            </a:r>
            <a:r>
              <a:rPr lang="zh-CN" altLang="en-US" sz="2000" dirty="0">
                <a:effectLst>
                  <a:reflection blurRad="6350" stA="50000" endA="300" endPos="50000" dist="60007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Century Gothic" panose="020B0502020202020204" pitchFamily="34" charset="0"/>
              </a:rPr>
              <a:t>出版社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>
            <a:extLst>
              <a:ext uri="{FF2B5EF4-FFF2-40B4-BE49-F238E27FC236}">
                <a16:creationId xmlns:a16="http://schemas.microsoft.com/office/drawing/2014/main" id="{52363279-3C19-1DD5-BE05-5485070C2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7637" y="2252330"/>
            <a:ext cx="87376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endParaRPr kumimoji="1"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Bef>
                <a:spcPct val="50000"/>
              </a:spcBef>
            </a:pPr>
            <a:endParaRPr kumimoji="1"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35" name="Text Box 3">
            <a:extLst>
              <a:ext uri="{FF2B5EF4-FFF2-40B4-BE49-F238E27FC236}">
                <a16:creationId xmlns:a16="http://schemas.microsoft.com/office/drawing/2014/main" id="{FA9C4110-01EB-5B58-1560-60FE17AF7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8900" y="3512716"/>
            <a:ext cx="3244850" cy="2386102"/>
          </a:xfrm>
          <a:prstGeom prst="rect">
            <a:avLst/>
          </a:prstGeo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独立寒秋</a:t>
            </a:r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湘江北去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橘子洲头 </a:t>
            </a:r>
          </a:p>
        </p:txBody>
      </p:sp>
      <p:sp>
        <p:nvSpPr>
          <p:cNvPr id="28676" name="Text Box 4">
            <a:extLst>
              <a:ext uri="{FF2B5EF4-FFF2-40B4-BE49-F238E27FC236}">
                <a16:creationId xmlns:a16="http://schemas.microsoft.com/office/drawing/2014/main" id="{E62273D9-96AF-0D21-0CAB-560160FD5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300" y="3562310"/>
            <a:ext cx="2305050" cy="519112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[</a:t>
            </a:r>
            <a:r>
              <a:rPr kumimoji="1"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处境季节</a:t>
            </a:r>
            <a:r>
              <a:rPr kumimoji="1"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]</a:t>
            </a:r>
            <a:r>
              <a:rPr kumimoji="1"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28677" name="Text Box 5">
            <a:extLst>
              <a:ext uri="{FF2B5EF4-FFF2-40B4-BE49-F238E27FC236}">
                <a16:creationId xmlns:a16="http://schemas.microsoft.com/office/drawing/2014/main" id="{47C71C17-DF42-AE9E-10F3-4A7198F58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7950" y="5379705"/>
            <a:ext cx="1806575" cy="519113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[</a:t>
            </a:r>
            <a:r>
              <a:rPr kumimoji="1"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地点</a:t>
            </a:r>
            <a:r>
              <a:rPr kumimoji="1"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] </a:t>
            </a:r>
          </a:p>
        </p:txBody>
      </p:sp>
      <p:sp>
        <p:nvSpPr>
          <p:cNvPr id="18438" name="Text Box 6">
            <a:extLst>
              <a:ext uri="{FF2B5EF4-FFF2-40B4-BE49-F238E27FC236}">
                <a16:creationId xmlns:a16="http://schemas.microsoft.com/office/drawing/2014/main" id="{77C3AF47-F3A6-75DB-272D-F14C13CDA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7343" y="1733217"/>
            <a:ext cx="2427287" cy="519113"/>
          </a:xfrm>
          <a:prstGeom prst="rect">
            <a:avLst/>
          </a:prstGeom>
          <a:solidFill>
            <a:srgbClr val="FF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独立寒秋图</a:t>
            </a:r>
          </a:p>
        </p:txBody>
      </p:sp>
      <p:pic>
        <p:nvPicPr>
          <p:cNvPr id="18439" name="图片 2">
            <a:extLst>
              <a:ext uri="{FF2B5EF4-FFF2-40B4-BE49-F238E27FC236}">
                <a16:creationId xmlns:a16="http://schemas.microsoft.com/office/drawing/2014/main" id="{B8114B7F-2E66-239A-1260-71B42CFE8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125" y="2404730"/>
            <a:ext cx="3276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nimBg="1" autoUpdateAnimBg="0"/>
      <p:bldP spid="28677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35431A16-3EF3-60E9-23C6-E2127EA2EF9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5138" y="1042286"/>
            <a:ext cx="4267200" cy="776288"/>
          </a:xfrm>
          <a:prstGeom prst="rect">
            <a:avLst/>
          </a:prstGeom>
          <a:solidFill>
            <a:srgbClr val="FF0066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湘江秋景图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C94C957F-00A2-30D2-867A-1A0D33BABEA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65138" y="2321848"/>
            <a:ext cx="10972800" cy="41417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远眺：万山红遍    层林尽染   （以静为主）</a:t>
            </a:r>
          </a:p>
          <a:p>
            <a:pPr>
              <a:lnSpc>
                <a:spcPct val="10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近观：漫江碧透    百舸争流   （有静有动）</a:t>
            </a:r>
          </a:p>
          <a:p>
            <a:pPr>
              <a:lnSpc>
                <a:spcPct val="10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仰视：鹰击长空   （动）</a:t>
            </a:r>
          </a:p>
          <a:p>
            <a:pPr>
              <a:lnSpc>
                <a:spcPct val="10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俯瞰：鱼翔浅底   （动）</a:t>
            </a:r>
          </a:p>
          <a:p>
            <a:pPr>
              <a:lnSpc>
                <a:spcPct val="10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总写：万类霜天竞自由</a:t>
            </a: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小结：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远近结合，动静交错，红绿辉映，总分有序，描绘了一幅多姿多彩、生机勃勃、色彩绚丽的湘江秋景图。</a:t>
            </a:r>
          </a:p>
        </p:txBody>
      </p:sp>
      <p:sp>
        <p:nvSpPr>
          <p:cNvPr id="19460" name="Text Box 4">
            <a:extLst>
              <a:ext uri="{FF2B5EF4-FFF2-40B4-BE49-F238E27FC236}">
                <a16:creationId xmlns:a16="http://schemas.microsoft.com/office/drawing/2014/main" id="{0EC26B10-41F2-57C0-E46F-388C1AA59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6092" y="1079592"/>
            <a:ext cx="5664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如何体现诗中有画的？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>
            <a:extLst>
              <a:ext uri="{FF2B5EF4-FFF2-40B4-BE49-F238E27FC236}">
                <a16:creationId xmlns:a16="http://schemas.microsoft.com/office/drawing/2014/main" id="{2620A163-168E-E675-F3A2-643E19504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275" y="779463"/>
            <a:ext cx="1066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kumimoji="1"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、试比较“鹰击长空”与“鹰飞长空”的区别：</a:t>
            </a:r>
          </a:p>
        </p:txBody>
      </p:sp>
      <p:sp>
        <p:nvSpPr>
          <p:cNvPr id="30723" name="Text Box 3">
            <a:extLst>
              <a:ext uri="{FF2B5EF4-FFF2-40B4-BE49-F238E27FC236}">
                <a16:creationId xmlns:a16="http://schemas.microsoft.com/office/drawing/2014/main" id="{20D5A973-0B54-476A-87AB-6ADB927D1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275" y="1465263"/>
            <a:ext cx="111633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28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“击”字写出了雄鹰搏击长空的豪迈，“飞”字则体现不出这种气势。</a:t>
            </a:r>
          </a:p>
        </p:txBody>
      </p:sp>
      <p:sp>
        <p:nvSpPr>
          <p:cNvPr id="30724" name="Text Box 4">
            <a:extLst>
              <a:ext uri="{FF2B5EF4-FFF2-40B4-BE49-F238E27FC236}">
                <a16:creationId xmlns:a16="http://schemas.microsoft.com/office/drawing/2014/main" id="{3365FF52-C6D4-345B-898D-54F3903EC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75" y="2760663"/>
            <a:ext cx="1076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kumimoji="1"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kumimoji="1"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、试比较“鱼翔浅底”与“鱼游浅底”的区别：</a:t>
            </a:r>
          </a:p>
        </p:txBody>
      </p:sp>
      <p:sp>
        <p:nvSpPr>
          <p:cNvPr id="30725" name="Text Box 5">
            <a:extLst>
              <a:ext uri="{FF2B5EF4-FFF2-40B4-BE49-F238E27FC236}">
                <a16:creationId xmlns:a16="http://schemas.microsoft.com/office/drawing/2014/main" id="{D1D2C4D8-3B16-9D38-39A5-4C85BDD2F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75" y="3446463"/>
            <a:ext cx="10464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28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“翔”字本用在鸟类上，用在这里，写出了鱼的</a:t>
            </a:r>
            <a:r>
              <a:rPr kumimoji="1" lang="zh-CN" altLang="en-US" sz="2800" b="1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自由轻快，水之清澈见底；</a:t>
            </a:r>
            <a:r>
              <a:rPr kumimoji="1" lang="zh-CN" altLang="en-US" sz="28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“游”字则很常见。</a:t>
            </a:r>
          </a:p>
        </p:txBody>
      </p:sp>
      <p:sp>
        <p:nvSpPr>
          <p:cNvPr id="30726" name="Text Box 6">
            <a:extLst>
              <a:ext uri="{FF2B5EF4-FFF2-40B4-BE49-F238E27FC236}">
                <a16:creationId xmlns:a16="http://schemas.microsoft.com/office/drawing/2014/main" id="{BDB92310-A15E-D8D8-5810-EE9FF84F7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675" y="4665663"/>
            <a:ext cx="1026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kumimoji="1"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、试比较“万类霜天竞自由”与“万类霜天都自由”的区别：</a:t>
            </a:r>
          </a:p>
        </p:txBody>
      </p:sp>
      <p:sp>
        <p:nvSpPr>
          <p:cNvPr id="30727" name="Text Box 7">
            <a:extLst>
              <a:ext uri="{FF2B5EF4-FFF2-40B4-BE49-F238E27FC236}">
                <a16:creationId xmlns:a16="http://schemas.microsoft.com/office/drawing/2014/main" id="{61B4755D-8F40-03F0-96EF-777FBD40D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75" y="5427663"/>
            <a:ext cx="9753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28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“竞”字写出了万物都奋发自强、蓬勃发展的生机；“都自由“则只显示了一种状态，不能体现这种竞争性。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utoUpdateAnimBg="0"/>
      <p:bldP spid="30723" grpId="0" autoUpdateAnimBg="0"/>
      <p:bldP spid="30724" grpId="0" autoUpdateAnimBg="0"/>
      <p:bldP spid="30725" grpId="0" autoUpdateAnimBg="0"/>
      <p:bldP spid="30726" grpId="0" autoUpdateAnimBg="0"/>
      <p:bldP spid="30727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>
            <a:extLst>
              <a:ext uri="{FF2B5EF4-FFF2-40B4-BE49-F238E27FC236}">
                <a16:creationId xmlns:a16="http://schemas.microsoft.com/office/drawing/2014/main" id="{7C9AC995-0C86-9B37-3FC4-31EA66BE0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8713" y="1828800"/>
            <a:ext cx="73342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3600" b="1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语言极富表现力</a:t>
            </a:r>
            <a:endParaRPr kumimoji="1" lang="zh-CN" altLang="en-US" sz="2400" b="1">
              <a:solidFill>
                <a:srgbClr val="0066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747" name="AutoShape 3">
            <a:extLst>
              <a:ext uri="{FF2B5EF4-FFF2-40B4-BE49-F238E27FC236}">
                <a16:creationId xmlns:a16="http://schemas.microsoft.com/office/drawing/2014/main" id="{FF221819-F748-7884-C639-D7FFBDF3DF68}"/>
              </a:ext>
            </a:extLst>
          </p:cNvPr>
          <p:cNvSpPr>
            <a:spLocks/>
          </p:cNvSpPr>
          <p:nvPr/>
        </p:nvSpPr>
        <p:spPr bwMode="auto">
          <a:xfrm>
            <a:off x="2032000" y="1828800"/>
            <a:ext cx="406400" cy="3352800"/>
          </a:xfrm>
          <a:prstGeom prst="leftBrace">
            <a:avLst>
              <a:gd name="adj1" fmla="val 68750"/>
              <a:gd name="adj2" fmla="val 50000"/>
            </a:avLst>
          </a:prstGeom>
          <a:noFill/>
          <a:ln w="9525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kumimoji="1"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748" name="Text Box 4">
            <a:extLst>
              <a:ext uri="{FF2B5EF4-FFF2-40B4-BE49-F238E27FC236}">
                <a16:creationId xmlns:a16="http://schemas.microsoft.com/office/drawing/2014/main" id="{DF9038B0-18CD-ABBE-4649-DCA464017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61950"/>
            <a:ext cx="3521075" cy="649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</a:t>
            </a:r>
            <a:endParaRPr kumimoji="1" lang="zh-CN" altLang="en-US" sz="4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endParaRPr kumimoji="1" lang="zh-CN" altLang="en-US" sz="4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kumimoji="1" lang="zh-CN" altLang="en-US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zh-CN" altLang="en-US" sz="3600" b="1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看</a:t>
            </a:r>
            <a:r>
              <a:rPr kumimoji="1" lang="zh-CN" altLang="en-US" sz="3600" b="1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r>
              <a:rPr kumimoji="1" lang="zh-CN" altLang="en-US" sz="3600" b="1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山</a:t>
            </a:r>
            <a:r>
              <a:rPr kumimoji="1" lang="zh-CN" altLang="en-US" sz="3600" b="1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红遍</a:t>
            </a:r>
          </a:p>
          <a:p>
            <a:pPr eaLnBrk="1" hangingPunct="1"/>
            <a:r>
              <a:rPr kumimoji="1" lang="zh-CN" altLang="en-US" sz="360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zh-CN" altLang="en-US" sz="3600" b="1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层林</a:t>
            </a:r>
            <a:r>
              <a:rPr kumimoji="1" lang="zh-CN" altLang="en-US" sz="3600" b="1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尽染</a:t>
            </a:r>
          </a:p>
          <a:p>
            <a:pPr eaLnBrk="1" hangingPunct="1"/>
            <a:r>
              <a:rPr kumimoji="1" lang="zh-CN" altLang="en-US" sz="360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zh-CN" altLang="en-US" sz="3600" b="1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漫</a:t>
            </a:r>
            <a:r>
              <a:rPr kumimoji="1" lang="zh-CN" altLang="en-US" sz="3600" b="1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江</a:t>
            </a:r>
            <a:r>
              <a:rPr kumimoji="1" lang="zh-CN" altLang="en-US" sz="3600" b="1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碧透</a:t>
            </a:r>
          </a:p>
          <a:p>
            <a:pPr eaLnBrk="1" hangingPunct="1"/>
            <a:r>
              <a:rPr kumimoji="1" lang="zh-CN" altLang="en-US" sz="360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zh-CN" altLang="en-US" sz="3600" b="1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百舸</a:t>
            </a:r>
            <a:r>
              <a:rPr kumimoji="1" lang="zh-CN" altLang="en-US" sz="3600" b="1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争</a:t>
            </a:r>
            <a:r>
              <a:rPr kumimoji="1" lang="zh-CN" altLang="en-US" sz="3600" b="1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</a:t>
            </a:r>
          </a:p>
          <a:p>
            <a:pPr eaLnBrk="1" hangingPunct="1"/>
            <a:r>
              <a:rPr kumimoji="1" lang="zh-CN" altLang="en-US" sz="360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zh-CN" altLang="en-US" sz="3600" b="1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鹰</a:t>
            </a:r>
            <a:r>
              <a:rPr kumimoji="1" lang="zh-CN" altLang="en-US" sz="3600" b="1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击</a:t>
            </a:r>
            <a:r>
              <a:rPr kumimoji="1" lang="zh-CN" altLang="en-US" sz="3600" b="1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长空 </a:t>
            </a:r>
          </a:p>
          <a:p>
            <a:pPr eaLnBrk="1" hangingPunct="1"/>
            <a:r>
              <a:rPr kumimoji="1" lang="zh-CN" altLang="en-US" sz="360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zh-CN" altLang="en-US" sz="3600" b="1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鱼</a:t>
            </a:r>
            <a:r>
              <a:rPr kumimoji="1" lang="zh-CN" altLang="en-US" sz="3600" b="1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翔</a:t>
            </a:r>
            <a:r>
              <a:rPr kumimoji="1" lang="zh-CN" altLang="en-US" sz="3600" b="1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浅底 </a:t>
            </a:r>
          </a:p>
          <a:p>
            <a:pPr eaLnBrk="1" hangingPunct="1"/>
            <a:r>
              <a:rPr kumimoji="1" lang="zh-CN" altLang="en-US" sz="3600" b="1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万类霜天</a:t>
            </a:r>
            <a:r>
              <a:rPr kumimoji="1" lang="zh-CN" altLang="en-US" sz="3600" b="1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竞</a:t>
            </a:r>
            <a:r>
              <a:rPr kumimoji="1" lang="zh-CN" altLang="en-US" sz="3600" b="1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自由</a:t>
            </a:r>
          </a:p>
          <a:p>
            <a:pPr eaLnBrk="1" hangingPunct="1"/>
            <a:r>
              <a:rPr kumimoji="1" lang="zh-CN" altLang="en-US" sz="360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  <a:p>
            <a:pPr eaLnBrk="1" hangingPunct="1"/>
            <a:r>
              <a:rPr kumimoji="1" lang="zh-CN" altLang="en-US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  <a:p>
            <a:pPr eaLnBrk="1" hangingPunct="1"/>
            <a:r>
              <a:rPr kumimoji="1" lang="zh-CN" altLang="en-US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</p:txBody>
      </p:sp>
      <p:pic>
        <p:nvPicPr>
          <p:cNvPr id="21509" name="图片 1">
            <a:extLst>
              <a:ext uri="{FF2B5EF4-FFF2-40B4-BE49-F238E27FC236}">
                <a16:creationId xmlns:a16="http://schemas.microsoft.com/office/drawing/2014/main" id="{1EEA8544-20CF-96D2-144A-181D1CBA6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75" y="1633537"/>
            <a:ext cx="5890918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utoUpdateAnimBg="0"/>
      <p:bldP spid="31747" grpId="0" animBg="1" autoUpdateAnimBg="0"/>
      <p:bldP spid="31748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E47DDD2A-8C02-6C14-C392-C3733F24367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34963" y="757238"/>
            <a:ext cx="2209800" cy="936625"/>
          </a:xfrm>
          <a:prstGeom prst="rect">
            <a:avLst/>
          </a:prstGeom>
          <a:solidFill>
            <a:schemeClr val="tx2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CN" altLang="en-US" sz="5400" b="1">
                <a:solidFill>
                  <a:srgbClr val="FF0066"/>
                </a:solidFill>
                <a:ea typeface="微软雅黑" panose="020B0503020204020204" pitchFamily="34" charset="-122"/>
              </a:rPr>
              <a:t>炼字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A2F61297-1068-76B2-B8DE-BDC6C963D68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008063" y="1909763"/>
            <a:ext cx="10363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CN" altLang="en-US" b="1" dirty="0">
                <a:ea typeface="微软雅黑" panose="020B0503020204020204" pitchFamily="34" charset="-122"/>
              </a:rPr>
              <a:t>如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b="1" dirty="0">
                <a:ea typeface="微软雅黑" panose="020B0503020204020204" pitchFamily="34" charset="-122"/>
              </a:rPr>
              <a:t>万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b="1" dirty="0">
                <a:ea typeface="微软雅黑" panose="020B0503020204020204" pitchFamily="34" charset="-122"/>
              </a:rPr>
              <a:t>字写出了山之多</a:t>
            </a:r>
          </a:p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b="1" dirty="0">
                <a:ea typeface="微软雅黑" panose="020B0503020204020204" pitchFamily="34" charset="-122"/>
              </a:rPr>
              <a:t>遍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b="1" dirty="0">
                <a:ea typeface="微软雅黑" panose="020B0503020204020204" pitchFamily="34" charset="-122"/>
              </a:rPr>
              <a:t>字写出了红之广</a:t>
            </a:r>
          </a:p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b="1" dirty="0">
                <a:ea typeface="微软雅黑" panose="020B0503020204020204" pitchFamily="34" charset="-122"/>
              </a:rPr>
              <a:t>染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b="1" dirty="0">
                <a:ea typeface="微软雅黑" panose="020B0503020204020204" pitchFamily="34" charset="-122"/>
              </a:rPr>
              <a:t>化静为动，写出了变红的动态过程</a:t>
            </a:r>
          </a:p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b="1" dirty="0">
                <a:ea typeface="微软雅黑" panose="020B0503020204020204" pitchFamily="34" charset="-122"/>
              </a:rPr>
              <a:t>漫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b="1" dirty="0">
                <a:ea typeface="微软雅黑" panose="020B0503020204020204" pitchFamily="34" charset="-122"/>
              </a:rPr>
              <a:t>字写出了江水溢满之状</a:t>
            </a:r>
          </a:p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b="1" dirty="0">
                <a:ea typeface="微软雅黑" panose="020B0503020204020204" pitchFamily="34" charset="-122"/>
              </a:rPr>
              <a:t>争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b="1" dirty="0">
                <a:ea typeface="微软雅黑" panose="020B0503020204020204" pitchFamily="34" charset="-122"/>
              </a:rPr>
              <a:t>字活现出千帆竞发的热闹场面。</a:t>
            </a:r>
          </a:p>
          <a:p>
            <a:r>
              <a:rPr lang="zh-CN" altLang="en-US" b="1" dirty="0">
                <a:ea typeface="微软雅黑" panose="020B0503020204020204" pitchFamily="34" charset="-122"/>
              </a:rPr>
              <a:t>用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b="1" dirty="0">
                <a:ea typeface="微软雅黑" panose="020B0503020204020204" pitchFamily="34" charset="-122"/>
              </a:rPr>
              <a:t>击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b="1" dirty="0">
                <a:ea typeface="微软雅黑" panose="020B0503020204020204" pitchFamily="34" charset="-122"/>
              </a:rPr>
              <a:t>而不用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b="1" dirty="0">
                <a:ea typeface="微软雅黑" panose="020B0503020204020204" pitchFamily="34" charset="-122"/>
              </a:rPr>
              <a:t>飞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b="1" dirty="0">
                <a:ea typeface="微软雅黑" panose="020B0503020204020204" pitchFamily="34" charset="-122"/>
              </a:rPr>
              <a:t>，准确的表现了鹰的矫健身姿，有气势；用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b="1" dirty="0">
                <a:ea typeface="微软雅黑" panose="020B0503020204020204" pitchFamily="34" charset="-122"/>
              </a:rPr>
              <a:t>翔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b="1" dirty="0">
                <a:ea typeface="微软雅黑" panose="020B0503020204020204" pitchFamily="34" charset="-122"/>
              </a:rPr>
              <a:t>而不用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b="1" dirty="0">
                <a:ea typeface="微软雅黑" panose="020B0503020204020204" pitchFamily="34" charset="-122"/>
              </a:rPr>
              <a:t>游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b="1" dirty="0">
                <a:ea typeface="微软雅黑" panose="020B0503020204020204" pitchFamily="34" charset="-122"/>
              </a:rPr>
              <a:t>，精当的描绘出游鱼在水中像鸟一样盘旋的状态，很自在。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0020">
            <a:extLst>
              <a:ext uri="{FF2B5EF4-FFF2-40B4-BE49-F238E27FC236}">
                <a16:creationId xmlns:a16="http://schemas.microsoft.com/office/drawing/2014/main" id="{91489EEC-37E9-2875-6D7C-78FDA2656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 descr="hy2">
            <a:extLst>
              <a:ext uri="{FF2B5EF4-FFF2-40B4-BE49-F238E27FC236}">
                <a16:creationId xmlns:a16="http://schemas.microsoft.com/office/drawing/2014/main" id="{B427A034-4F3D-11FD-8542-E98F94402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99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4" descr="juzizhou">
            <a:extLst>
              <a:ext uri="{FF2B5EF4-FFF2-40B4-BE49-F238E27FC236}">
                <a16:creationId xmlns:a16="http://schemas.microsoft.com/office/drawing/2014/main" id="{CE38D9B3-B0B7-7814-9C80-ADAF2EC76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6299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5" descr="hy1">
            <a:extLst>
              <a:ext uri="{FF2B5EF4-FFF2-40B4-BE49-F238E27FC236}">
                <a16:creationId xmlns:a16="http://schemas.microsoft.com/office/drawing/2014/main" id="{2CE7DEC7-6D03-8601-1C76-F0005FAA8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3352800"/>
            <a:ext cx="5892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Rectangle 6">
            <a:extLst>
              <a:ext uri="{FF2B5EF4-FFF2-40B4-BE49-F238E27FC236}">
                <a16:creationId xmlns:a16="http://schemas.microsoft.com/office/drawing/2014/main" id="{CDDB78DF-611C-7786-1DD2-B2B9EBA315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0400" y="3505200"/>
            <a:ext cx="60833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2800" b="1">
                <a:solidFill>
                  <a:srgbClr val="FF3300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万山红遍</a:t>
            </a:r>
          </a:p>
          <a:p>
            <a:pPr eaLnBrk="1" hangingPunct="1">
              <a:spcBef>
                <a:spcPct val="50000"/>
              </a:spcBef>
            </a:pPr>
            <a:r>
              <a:rPr kumimoji="1" lang="zh-CN" altLang="en-US" sz="2800" b="1">
                <a:solidFill>
                  <a:srgbClr val="FF3300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层林尽染</a:t>
            </a:r>
          </a:p>
        </p:txBody>
      </p:sp>
      <p:sp>
        <p:nvSpPr>
          <p:cNvPr id="33799" name="Rectangle 7">
            <a:extLst>
              <a:ext uri="{FF2B5EF4-FFF2-40B4-BE49-F238E27FC236}">
                <a16:creationId xmlns:a16="http://schemas.microsoft.com/office/drawing/2014/main" id="{3FE9FA7F-DC57-1602-246D-9F0511634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6400" y="3798888"/>
            <a:ext cx="26844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3600">
                <a:solidFill>
                  <a:srgbClr val="FF0000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t>橘子洲头</a:t>
            </a:r>
          </a:p>
        </p:txBody>
      </p:sp>
      <p:sp>
        <p:nvSpPr>
          <p:cNvPr id="33800" name="Rectangle 8">
            <a:extLst>
              <a:ext uri="{FF2B5EF4-FFF2-40B4-BE49-F238E27FC236}">
                <a16:creationId xmlns:a16="http://schemas.microsoft.com/office/drawing/2014/main" id="{C5B538CC-FEA9-2552-9E5A-7E4EA21A1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457200"/>
            <a:ext cx="24209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3200" b="1">
                <a:solidFill>
                  <a:srgbClr val="FF3300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t>独立寒秋</a:t>
            </a:r>
          </a:p>
        </p:txBody>
      </p:sp>
      <p:pic>
        <p:nvPicPr>
          <p:cNvPr id="33801" name="Picture 9" descr="湘江">
            <a:extLst>
              <a:ext uri="{FF2B5EF4-FFF2-40B4-BE49-F238E27FC236}">
                <a16:creationId xmlns:a16="http://schemas.microsoft.com/office/drawing/2014/main" id="{319A4F0A-AD2C-1641-B007-51CE10C33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0"/>
            <a:ext cx="5892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2" name="Rectangle 10">
            <a:extLst>
              <a:ext uri="{FF2B5EF4-FFF2-40B4-BE49-F238E27FC236}">
                <a16:creationId xmlns:a16="http://schemas.microsoft.com/office/drawing/2014/main" id="{967FD441-D3D3-936D-0FAA-513237F78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598488"/>
            <a:ext cx="2692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t>湘江北去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 autoUpdateAnimBg="0"/>
      <p:bldP spid="33799" grpId="0" autoUpdateAnimBg="0"/>
      <p:bldP spid="33800" grpId="0" autoUpdateAnimBg="0"/>
      <p:bldP spid="33802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002">
            <a:extLst>
              <a:ext uri="{FF2B5EF4-FFF2-40B4-BE49-F238E27FC236}">
                <a16:creationId xmlns:a16="http://schemas.microsoft.com/office/drawing/2014/main" id="{56668377-A029-75BD-5819-BFA2CEDA0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1" y="936347"/>
            <a:ext cx="11982297" cy="581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 descr="鱼1">
            <a:extLst>
              <a:ext uri="{FF2B5EF4-FFF2-40B4-BE49-F238E27FC236}">
                <a16:creationId xmlns:a16="http://schemas.microsoft.com/office/drawing/2014/main" id="{18810067-8033-B198-2A82-859DE7E7D5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69" y="4422140"/>
            <a:ext cx="17526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4" descr="4">
            <a:extLst>
              <a:ext uri="{FF2B5EF4-FFF2-40B4-BE49-F238E27FC236}">
                <a16:creationId xmlns:a16="http://schemas.microsoft.com/office/drawing/2014/main" id="{44550ADD-B247-A3B5-C7A0-D8525CD721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810" y="4120356"/>
            <a:ext cx="7910513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 descr="4">
            <a:extLst>
              <a:ext uri="{FF2B5EF4-FFF2-40B4-BE49-F238E27FC236}">
                <a16:creationId xmlns:a16="http://schemas.microsoft.com/office/drawing/2014/main" id="{8FAAAB60-E4EA-C4DB-48F2-C0370C5D04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185" y="5136515"/>
            <a:ext cx="7910513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6" descr="鹰4">
            <a:extLst>
              <a:ext uri="{FF2B5EF4-FFF2-40B4-BE49-F238E27FC236}">
                <a16:creationId xmlns:a16="http://schemas.microsoft.com/office/drawing/2014/main" id="{32F6BF6B-8E75-EB2D-9E3A-FCDE07F01E9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762000"/>
            <a:ext cx="1874838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7" descr="鹰5">
            <a:extLst>
              <a:ext uri="{FF2B5EF4-FFF2-40B4-BE49-F238E27FC236}">
                <a16:creationId xmlns:a16="http://schemas.microsoft.com/office/drawing/2014/main" id="{B7D46FFC-0E5B-DD3D-6550-156DC53906B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1524000"/>
            <a:ext cx="74818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1209</TotalTime>
  <Pages>0</Pages>
  <Words>1552</Words>
  <Characters>0</Characters>
  <Application>Microsoft Office PowerPoint</Application>
  <DocSecurity>0</DocSecurity>
  <PresentationFormat>宽屏</PresentationFormat>
  <Lines>0</Lines>
  <Paragraphs>218</Paragraphs>
  <Slides>28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6" baseType="lpstr">
      <vt:lpstr>华文彩云</vt:lpstr>
      <vt:lpstr>微软雅黑</vt:lpstr>
      <vt:lpstr>Arial</vt:lpstr>
      <vt:lpstr>Calibri</vt:lpstr>
      <vt:lpstr>Calibri Light</vt:lpstr>
      <vt:lpstr>Century Gothic</vt:lpstr>
      <vt:lpstr>Times New Roman</vt:lpstr>
      <vt:lpstr>Office 主题</vt:lpstr>
      <vt:lpstr>PowerPoint 演示文稿</vt:lpstr>
      <vt:lpstr>PowerPoint 演示文稿</vt:lpstr>
      <vt:lpstr>PowerPoint 演示文稿</vt:lpstr>
      <vt:lpstr>湘江秋景图</vt:lpstr>
      <vt:lpstr>PowerPoint 演示文稿</vt:lpstr>
      <vt:lpstr>PowerPoint 演示文稿</vt:lpstr>
      <vt:lpstr>炼字</vt:lpstr>
      <vt:lpstr>PowerPoint 演示文稿</vt:lpstr>
      <vt:lpstr>PowerPoint 演示文稿</vt:lpstr>
      <vt:lpstr>PowerPoint 演示文稿</vt:lpstr>
      <vt:lpstr>PowerPoint 演示文稿</vt:lpstr>
      <vt:lpstr>        立    志</vt:lpstr>
      <vt:lpstr>PowerPoint 演示文稿</vt:lpstr>
      <vt:lpstr>面对眼前的秋景，“突然”“怅寥廓，问苍茫大地，谁主沉浮？”突兀吗？ </vt:lpstr>
      <vt:lpstr>PowerPoint 演示文稿</vt:lpstr>
      <vt:lpstr>PowerPoint 演示文稿</vt:lpstr>
      <vt:lpstr>峥嵘岁月图</vt:lpstr>
      <vt:lpstr>峥嵘岁月图</vt:lpstr>
      <vt:lpstr>PowerPoint 演示文稿</vt:lpstr>
      <vt:lpstr>塑造了怎样的少年形象？</vt:lpstr>
      <vt:lpstr>中流击水 图</vt:lpstr>
      <vt:lpstr>PowerPoint 演示文稿</vt:lpstr>
      <vt:lpstr>PowerPoint 演示文稿</vt:lpstr>
      <vt:lpstr>PowerPoint 演示文稿</vt:lpstr>
      <vt:lpstr>PowerPoint 演示文稿</vt:lpstr>
      <vt:lpstr>《沁园春  长沙》的意象</vt:lpstr>
      <vt:lpstr>PowerPoint 演示文稿</vt:lpstr>
      <vt:lpstr>PowerPoint 演示文稿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陈志磊</dc:creator>
  <cp:lastModifiedBy>振 群</cp:lastModifiedBy>
  <cp:revision>431</cp:revision>
  <dcterms:created xsi:type="dcterms:W3CDTF">2013-07-01T03:05:00Z</dcterms:created>
  <dcterms:modified xsi:type="dcterms:W3CDTF">2024-09-08T01:56:13Z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2052-9.1.0.4716</vt:lpwstr>
  </property>
</Properties>
</file>